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41" d="100"/>
          <a:sy n="41" d="100"/>
        </p:scale>
        <p:origin x="78"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405330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279998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44194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117070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272550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50933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96657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199707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296531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236435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1852617-0273-476D-A9F8-0068CE13286A}" type="datetimeFigureOut">
              <a:rPr kumimoji="1" lang="ja-JP" altLang="en-US" smtClean="0"/>
              <a:t>2016/11/14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156738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52617-0273-476D-A9F8-0068CE13286A}" type="datetimeFigureOut">
              <a:rPr kumimoji="1" lang="ja-JP" altLang="en-US" smtClean="0"/>
              <a:t>2016/11/14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4CAB1-3A63-4233-8EB9-82179FECAAF1}" type="slidenum">
              <a:rPr kumimoji="1" lang="ja-JP" altLang="en-US" smtClean="0"/>
              <a:t>‹#›</a:t>
            </a:fld>
            <a:endParaRPr kumimoji="1" lang="ja-JP" altLang="en-US"/>
          </a:p>
        </p:txBody>
      </p:sp>
    </p:spTree>
    <p:extLst>
      <p:ext uri="{BB962C8B-B14F-4D97-AF65-F5344CB8AC3E}">
        <p14:creationId xmlns:p14="http://schemas.microsoft.com/office/powerpoint/2010/main" val="352835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MZI</a:t>
            </a:r>
            <a:r>
              <a:rPr kumimoji="1" lang="ja-JP" altLang="en-US" dirty="0" smtClean="0"/>
              <a:t>　ベクトル行列積</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53214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遅延時間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440493"/>
                <a:ext cx="10515600" cy="5273458"/>
              </a:xfrm>
            </p:spPr>
            <p:txBody>
              <a:bodyPr/>
              <a:lstStyle/>
              <a:p>
                <a:r>
                  <a:rPr kumimoji="1" lang="ja-JP" altLang="en-US" dirty="0" smtClean="0"/>
                  <a:t>入力光が入射されてから行列変換回路を通過し受光器で検出されるまでの時間を遅延時間とする</a:t>
                </a:r>
                <a:endParaRPr kumimoji="1" lang="en-US" altLang="ja-JP" dirty="0" smtClean="0"/>
              </a:p>
              <a:p>
                <a:r>
                  <a:rPr lang="en-US" altLang="ja-JP" dirty="0" smtClean="0"/>
                  <a:t>L</a:t>
                </a:r>
                <a:r>
                  <a:rPr lang="en-US" altLang="ja-JP" sz="2000" dirty="0" smtClean="0"/>
                  <a:t>MZI</a:t>
                </a:r>
                <a:r>
                  <a:rPr lang="en-US" altLang="ja-JP" dirty="0" smtClean="0"/>
                  <a:t>(N)</a:t>
                </a:r>
                <a:r>
                  <a:rPr lang="ja-JP" altLang="en-US" dirty="0" smtClean="0"/>
                  <a:t>：</a:t>
                </a:r>
                <a:r>
                  <a:rPr lang="en-US" altLang="ja-JP" dirty="0" smtClean="0"/>
                  <a:t>N×N</a:t>
                </a:r>
                <a:r>
                  <a:rPr lang="ja-JP" altLang="en-US" dirty="0" smtClean="0"/>
                  <a:t>行列を表す</a:t>
                </a:r>
                <a:r>
                  <a:rPr lang="en-US" altLang="ja-JP" dirty="0" smtClean="0"/>
                  <a:t>MZI</a:t>
                </a:r>
                <a:r>
                  <a:rPr lang="ja-JP" altLang="en-US" dirty="0" smtClean="0"/>
                  <a:t>の集合回路で入射光が最も多く</a:t>
                </a:r>
                <a:r>
                  <a:rPr lang="en-US" altLang="ja-JP" dirty="0" smtClean="0"/>
                  <a:t>MZI</a:t>
                </a:r>
                <a:r>
                  <a:rPr lang="ja-JP" altLang="en-US" dirty="0" smtClean="0"/>
                  <a:t>を通った時の</a:t>
                </a:r>
                <a:r>
                  <a:rPr lang="en-US" altLang="ja-JP" dirty="0" smtClean="0"/>
                  <a:t>MZI</a:t>
                </a:r>
                <a:r>
                  <a:rPr lang="ja-JP" altLang="en-US" dirty="0" err="1" smtClean="0"/>
                  <a:t>での遅</a:t>
                </a:r>
                <a:r>
                  <a:rPr lang="ja-JP" altLang="en-US" dirty="0" smtClean="0"/>
                  <a:t>延時間</a:t>
                </a:r>
                <a:endParaRPr lang="en-US" altLang="ja-JP" dirty="0"/>
              </a:p>
              <a:p>
                <a:pPr lvl="1"/>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i="1" dirty="0" smtClean="0">
                            <a:latin typeface="Cambria Math" panose="02040503050406030204" pitchFamily="18" charset="0"/>
                          </a:rPr>
                          <m:t>L</m:t>
                        </m:r>
                      </m:e>
                      <m:sub>
                        <m:r>
                          <m:rPr>
                            <m:sty m:val="p"/>
                          </m:rPr>
                          <a:rPr lang="en-US" altLang="ja-JP" b="0" i="0" dirty="0" smtClean="0">
                            <a:latin typeface="Cambria Math" panose="02040503050406030204" pitchFamily="18" charset="0"/>
                          </a:rPr>
                          <m:t>MZI</m:t>
                        </m:r>
                      </m:sub>
                    </m:sSub>
                    <m:d>
                      <m:dPr>
                        <m:ctrlPr>
                          <a:rPr lang="en-US" altLang="ja-JP" b="0" i="1" dirty="0" smtClean="0">
                            <a:latin typeface="Cambria Math" panose="02040503050406030204" pitchFamily="18" charset="0"/>
                          </a:rPr>
                        </m:ctrlPr>
                      </m:dPr>
                      <m:e>
                        <m:r>
                          <m:rPr>
                            <m:sty m:val="p"/>
                          </m:rPr>
                          <a:rPr lang="en-US" altLang="ja-JP" b="0" i="0" dirty="0" smtClean="0">
                            <a:latin typeface="Cambria Math" panose="02040503050406030204" pitchFamily="18" charset="0"/>
                          </a:rPr>
                          <m:t>N</m:t>
                        </m:r>
                      </m:e>
                    </m:d>
                    <m:r>
                      <a:rPr lang="en-US" altLang="ja-JP" b="0" i="0" dirty="0" smtClean="0">
                        <a:latin typeface="Cambria Math" panose="02040503050406030204" pitchFamily="18" charset="0"/>
                      </a:rPr>
                      <m:t>=</m:t>
                    </m:r>
                    <m:r>
                      <m:rPr>
                        <m:sty m:val="p"/>
                      </m:rPr>
                      <a:rPr lang="en-US" altLang="ja-JP" b="0" i="0" dirty="0" smtClean="0">
                        <a:latin typeface="Cambria Math" panose="02040503050406030204" pitchFamily="18" charset="0"/>
                      </a:rPr>
                      <m:t>N</m:t>
                    </m:r>
                    <m:r>
                      <a:rPr lang="en-US" altLang="ja-JP" b="0" i="0" dirty="0" smtClean="0">
                        <a:latin typeface="Cambria Math" panose="02040503050406030204" pitchFamily="18" charset="0"/>
                      </a:rPr>
                      <m:t>(</m:t>
                    </m:r>
                    <m:sSup>
                      <m:sSupPr>
                        <m:ctrlPr>
                          <a:rPr lang="en-US" altLang="ja-JP" b="0" i="1" dirty="0" smtClean="0">
                            <a:latin typeface="Cambria Math" panose="02040503050406030204" pitchFamily="18" charset="0"/>
                          </a:rPr>
                        </m:ctrlPr>
                      </m:sSupPr>
                      <m:e>
                        <m:r>
                          <m:rPr>
                            <m:sty m:val="p"/>
                          </m:rPr>
                          <a:rPr lang="en-US" altLang="ja-JP" b="0" i="0" dirty="0" smtClean="0">
                            <a:latin typeface="Cambria Math" panose="02040503050406030204" pitchFamily="18" charset="0"/>
                          </a:rPr>
                          <m:t>Clements</m:t>
                        </m:r>
                      </m:e>
                      <m:sup>
                        <m:r>
                          <a:rPr lang="en-US" altLang="ja-JP" b="0" i="0" dirty="0" smtClean="0">
                            <a:latin typeface="Cambria Math" panose="02040503050406030204" pitchFamily="18" charset="0"/>
                          </a:rPr>
                          <m:t>′</m:t>
                        </m:r>
                      </m:sup>
                    </m:sSup>
                    <m:r>
                      <m:rPr>
                        <m:sty m:val="p"/>
                      </m:rPr>
                      <a:rPr lang="en-US" altLang="ja-JP" b="0" i="0" dirty="0" smtClean="0">
                        <a:latin typeface="Cambria Math" panose="02040503050406030204" pitchFamily="18" charset="0"/>
                      </a:rPr>
                      <m:t>s</m:t>
                    </m:r>
                    <m:r>
                      <a:rPr lang="en-US" altLang="ja-JP" b="0" i="0" dirty="0" smtClean="0">
                        <a:latin typeface="Cambria Math" panose="02040503050406030204" pitchFamily="18" charset="0"/>
                      </a:rPr>
                      <m:t> </m:t>
                    </m:r>
                    <m:r>
                      <m:rPr>
                        <m:sty m:val="p"/>
                      </m:rPr>
                      <a:rPr lang="en-US" altLang="ja-JP" b="0" i="0" dirty="0" smtClean="0">
                        <a:latin typeface="Cambria Math" panose="02040503050406030204" pitchFamily="18" charset="0"/>
                      </a:rPr>
                      <m:t>circuit</m:t>
                    </m:r>
                    <m:r>
                      <a:rPr lang="en-US" altLang="ja-JP" b="0" i="0" dirty="0" smtClean="0">
                        <a:latin typeface="Cambria Math" panose="02040503050406030204" pitchFamily="18" charset="0"/>
                      </a:rPr>
                      <m:t>)</m:t>
                    </m:r>
                  </m:oMath>
                </a14:m>
                <a:endParaRPr lang="en-US" altLang="ja-JP" dirty="0" smtClean="0"/>
              </a:p>
              <a:p>
                <a:r>
                  <a:rPr lang="en-US" altLang="ja-JP" dirty="0" smtClean="0"/>
                  <a:t>L</a:t>
                </a:r>
                <a:r>
                  <a:rPr lang="en-US" altLang="ja-JP" sz="2000" dirty="0" smtClean="0"/>
                  <a:t>MZI</a:t>
                </a:r>
                <a:r>
                  <a:rPr lang="ja-JP" altLang="en-US" dirty="0" smtClean="0"/>
                  <a:t>：</a:t>
                </a:r>
                <a:r>
                  <a:rPr lang="en-US" altLang="ja-JP" dirty="0" smtClean="0"/>
                  <a:t>1</a:t>
                </a:r>
                <a:r>
                  <a:rPr lang="ja-JP" altLang="en-US" dirty="0" err="1" smtClean="0"/>
                  <a:t>つの</a:t>
                </a:r>
                <a:r>
                  <a:rPr lang="en-US" altLang="ja-JP" dirty="0" smtClean="0"/>
                  <a:t>MZI</a:t>
                </a:r>
                <a:r>
                  <a:rPr lang="ja-JP" altLang="en-US" dirty="0" smtClean="0"/>
                  <a:t>の光が入射して光が出てくるまでの遅延時間</a:t>
                </a:r>
                <a:endParaRPr lang="en-US" altLang="ja-JP" dirty="0" smtClean="0"/>
              </a:p>
              <a:p>
                <a:endParaRPr lang="en-US" altLang="ja-JP" dirty="0"/>
              </a:p>
              <a:p>
                <a14:m>
                  <m:oMath xmlns:m="http://schemas.openxmlformats.org/officeDocument/2006/math">
                    <m:r>
                      <a:rPr lang="en-US" altLang="ja-JP" b="0" i="1" smtClean="0">
                        <a:latin typeface="Cambria Math" panose="02040503050406030204" pitchFamily="18" charset="0"/>
                      </a:rPr>
                      <m:t>𝐿</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𝑀𝑍𝐼</m:t>
                        </m:r>
                      </m:sub>
                    </m:sSub>
                    <m:r>
                      <a:rPr lang="en-US" altLang="ja-JP" i="1">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𝐿</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𝑀𝑍𝐼</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𝑁</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𝐿</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𝑀𝑍𝐼</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𝑀</m:t>
                            </m:r>
                          </m:e>
                        </m:d>
                      </m:e>
                    </m:d>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𝐿</m:t>
                        </m:r>
                      </m:e>
                      <m:sub>
                        <m:r>
                          <a:rPr lang="en-US" altLang="ja-JP" b="0" i="1" dirty="0" smtClean="0">
                            <a:latin typeface="Cambria Math" panose="02040503050406030204" pitchFamily="18" charset="0"/>
                          </a:rPr>
                          <m:t>𝐴𝑀𝑃</m:t>
                        </m:r>
                      </m:sub>
                    </m:sSub>
                    <m:r>
                      <a:rPr lang="en-US" altLang="ja-JP" b="0" i="1" dirty="0" smtClean="0">
                        <a:latin typeface="Cambria Math" panose="02040503050406030204" pitchFamily="18" charset="0"/>
                      </a:rPr>
                      <m:t>+</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𝐿</m:t>
                        </m:r>
                      </m:e>
                      <m:sub>
                        <m:r>
                          <a:rPr lang="en-US" altLang="ja-JP" b="0" i="1" dirty="0" smtClean="0">
                            <a:latin typeface="Cambria Math" panose="02040503050406030204" pitchFamily="18" charset="0"/>
                          </a:rPr>
                          <m:t>𝑃𝐷</m:t>
                        </m:r>
                      </m:sub>
                    </m:sSub>
                  </m:oMath>
                </a14:m>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440493"/>
                <a:ext cx="10515600" cy="5273458"/>
              </a:xfrm>
              <a:blipFill rotWithShape="0">
                <a:blip r:embed="rId2"/>
                <a:stretch>
                  <a:fillRect l="-1043" t="-19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743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面積</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en-US" altLang="ja-JP" dirty="0" smtClean="0"/>
                  <a:t>S</a:t>
                </a:r>
                <a:r>
                  <a:rPr lang="en-US" altLang="ja-JP" sz="2000" dirty="0" smtClean="0"/>
                  <a:t>S</a:t>
                </a:r>
                <a:r>
                  <a:rPr lang="ja-JP" altLang="en-US" dirty="0" smtClean="0"/>
                  <a:t>：光源の面積</a:t>
                </a:r>
                <a:endParaRPr lang="en-US" altLang="ja-JP" dirty="0" smtClean="0"/>
              </a:p>
              <a:p>
                <a:r>
                  <a:rPr lang="en-US" altLang="ja-JP" dirty="0" smtClean="0"/>
                  <a:t>S</a:t>
                </a:r>
                <a:r>
                  <a:rPr lang="en-US" altLang="ja-JP" sz="2000" dirty="0" smtClean="0"/>
                  <a:t>MZI</a:t>
                </a:r>
                <a:r>
                  <a:rPr lang="ja-JP" altLang="en-US" dirty="0" smtClean="0"/>
                  <a:t>：</a:t>
                </a:r>
                <a:r>
                  <a:rPr lang="en-US" altLang="ja-JP" dirty="0" smtClean="0"/>
                  <a:t>MZI</a:t>
                </a:r>
                <a:r>
                  <a:rPr lang="ja-JP" altLang="en-US" dirty="0" smtClean="0"/>
                  <a:t>の面積</a:t>
                </a:r>
                <a:endParaRPr lang="en-US" altLang="ja-JP" dirty="0" smtClean="0"/>
              </a:p>
              <a:p>
                <a:r>
                  <a:rPr lang="en-US" altLang="ja-JP" dirty="0" smtClean="0"/>
                  <a:t>S</a:t>
                </a:r>
                <a:r>
                  <a:rPr lang="en-US" altLang="ja-JP" sz="2000" dirty="0" smtClean="0"/>
                  <a:t>AMP</a:t>
                </a:r>
                <a:r>
                  <a:rPr lang="ja-JP" altLang="en-US" dirty="0" smtClean="0"/>
                  <a:t>：増幅器の面積</a:t>
                </a:r>
                <a:endParaRPr lang="ja-JP" altLang="ja-JP" dirty="0"/>
              </a:p>
              <a:p>
                <a:r>
                  <a:rPr lang="en-US" altLang="ja-JP" dirty="0" smtClean="0"/>
                  <a:t>S</a:t>
                </a:r>
                <a:r>
                  <a:rPr lang="en-US" altLang="ja-JP" sz="2000" dirty="0" smtClean="0"/>
                  <a:t>PD</a:t>
                </a:r>
                <a:r>
                  <a:rPr lang="ja-JP" altLang="en-US" dirty="0" smtClean="0"/>
                  <a:t>：検出器の面積</a:t>
                </a:r>
                <a:endParaRPr lang="en-US" altLang="ja-JP" dirty="0" smtClean="0"/>
              </a:p>
              <a:p>
                <a:pPr marL="0" indent="0">
                  <a:buNone/>
                </a:pPr>
                <a:endParaRPr lang="en-US" altLang="ja-JP" dirty="0" smtClean="0"/>
              </a:p>
              <a:p>
                <a14:m>
                  <m:oMath xmlns:m="http://schemas.openxmlformats.org/officeDocument/2006/math">
                    <m:r>
                      <m:rPr>
                        <m:sty m:val="p"/>
                      </m:rPr>
                      <a:rPr lang="en-US" altLang="ja-JP" sz="2400">
                        <a:latin typeface="Cambria Math" panose="02040503050406030204" pitchFamily="18" charset="0"/>
                      </a:rPr>
                      <m:t>S</m:t>
                    </m:r>
                    <m:r>
                      <a:rPr lang="en-US" altLang="ja-JP" sz="2400">
                        <a:latin typeface="Cambria Math" panose="02040503050406030204" pitchFamily="18" charset="0"/>
                      </a:rPr>
                      <m:t>=</m:t>
                    </m:r>
                    <m:sSub>
                      <m:sSubPr>
                        <m:ctrlPr>
                          <a:rPr lang="ja-JP" altLang="ja-JP" sz="2400" i="1">
                            <a:latin typeface="Cambria Math" panose="02040503050406030204" pitchFamily="18" charset="0"/>
                          </a:rPr>
                        </m:ctrlPr>
                      </m:sSub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S</m:t>
                            </m:r>
                          </m:e>
                          <m:sub>
                            <m:r>
                              <m:rPr>
                                <m:sty m:val="p"/>
                              </m:rPr>
                              <a:rPr lang="en-US" altLang="ja-JP" sz="2400">
                                <a:latin typeface="Cambria Math" panose="02040503050406030204" pitchFamily="18" charset="0"/>
                              </a:rPr>
                              <m:t>S</m:t>
                            </m:r>
                          </m:sub>
                        </m:sSub>
                        <m:r>
                          <a:rPr lang="ja-JP" altLang="ja-JP" sz="2400">
                            <a:latin typeface="Cambria Math" panose="02040503050406030204" pitchFamily="18" charset="0"/>
                          </a:rPr>
                          <m:t>×</m:t>
                        </m:r>
                        <m:r>
                          <m:rPr>
                            <m:sty m:val="p"/>
                          </m:rPr>
                          <a:rPr lang="en-US" altLang="ja-JP" sz="2400">
                            <a:latin typeface="Cambria Math" panose="02040503050406030204" pitchFamily="18" charset="0"/>
                          </a:rPr>
                          <m:t>N</m:t>
                        </m:r>
                        <m:r>
                          <a:rPr lang="en-US" altLang="ja-JP" sz="2400">
                            <a:latin typeface="Cambria Math" panose="02040503050406030204" pitchFamily="18" charset="0"/>
                          </a:rPr>
                          <m:t>+</m:t>
                        </m:r>
                        <m:r>
                          <m:rPr>
                            <m:sty m:val="p"/>
                          </m:rPr>
                          <a:rPr lang="en-US" altLang="ja-JP" sz="2400">
                            <a:latin typeface="Cambria Math" panose="02040503050406030204" pitchFamily="18" charset="0"/>
                          </a:rPr>
                          <m:t>S</m:t>
                        </m:r>
                      </m:e>
                      <m:sub>
                        <m:r>
                          <m:rPr>
                            <m:sty m:val="p"/>
                          </m:rPr>
                          <a:rPr lang="en-US" altLang="ja-JP" sz="2400">
                            <a:latin typeface="Cambria Math" panose="02040503050406030204" pitchFamily="18" charset="0"/>
                          </a:rPr>
                          <m:t>MZI</m:t>
                        </m:r>
                      </m:sub>
                    </m:sSub>
                    <m:r>
                      <a:rPr lang="ja-JP" altLang="ja-JP" sz="2400" i="1">
                        <a:latin typeface="Cambria Math" panose="02040503050406030204" pitchFamily="18" charset="0"/>
                      </a:rPr>
                      <m:t>×</m:t>
                    </m:r>
                    <m:d>
                      <m:dPr>
                        <m:ctrlPr>
                          <a:rPr lang="ja-JP" altLang="ja-JP" sz="2400" i="1">
                            <a:latin typeface="Cambria Math" panose="02040503050406030204" pitchFamily="18" charset="0"/>
                          </a:rPr>
                        </m:ctrlPr>
                      </m:dPr>
                      <m:e>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𝑁</m:t>
                            </m:r>
                            <m:d>
                              <m:dPr>
                                <m:ctrlPr>
                                  <a:rPr lang="ja-JP" altLang="ja-JP" sz="2400" i="1">
                                    <a:latin typeface="Cambria Math" panose="02040503050406030204" pitchFamily="18" charset="0"/>
                                  </a:rPr>
                                </m:ctrlPr>
                              </m:dPr>
                              <m:e>
                                <m:r>
                                  <a:rPr lang="en-US" altLang="ja-JP" sz="2400" i="1">
                                    <a:latin typeface="Cambria Math" panose="02040503050406030204" pitchFamily="18" charset="0"/>
                                  </a:rPr>
                                  <m:t>𝑁</m:t>
                                </m:r>
                                <m:r>
                                  <a:rPr lang="en-US" altLang="ja-JP" sz="2400" i="1">
                                    <a:latin typeface="Cambria Math" panose="02040503050406030204" pitchFamily="18" charset="0"/>
                                  </a:rPr>
                                  <m:t>−1</m:t>
                                </m:r>
                              </m:e>
                            </m:d>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ja-JP" altLang="ja-JP" sz="2400" i="1">
                                <a:latin typeface="Cambria Math" panose="02040503050406030204" pitchFamily="18" charset="0"/>
                              </a:rPr>
                            </m:ctrlPr>
                          </m:fPr>
                          <m:num>
                            <m:r>
                              <a:rPr lang="en-US" altLang="ja-JP" sz="2400" i="1">
                                <a:latin typeface="Cambria Math" panose="02040503050406030204" pitchFamily="18" charset="0"/>
                              </a:rPr>
                              <m:t>𝑀</m:t>
                            </m:r>
                            <m:d>
                              <m:dPr>
                                <m:ctrlPr>
                                  <a:rPr lang="ja-JP" altLang="ja-JP" sz="2400" i="1">
                                    <a:latin typeface="Cambria Math" panose="02040503050406030204" pitchFamily="18" charset="0"/>
                                  </a:rPr>
                                </m:ctrlPr>
                              </m:dPr>
                              <m:e>
                                <m:r>
                                  <a:rPr lang="en-US" altLang="ja-JP" sz="2400" i="1">
                                    <a:latin typeface="Cambria Math" panose="02040503050406030204" pitchFamily="18" charset="0"/>
                                  </a:rPr>
                                  <m:t>𝑀</m:t>
                                </m:r>
                                <m:r>
                                  <a:rPr lang="en-US" altLang="ja-JP" sz="2400" i="1">
                                    <a:latin typeface="Cambria Math" panose="02040503050406030204" pitchFamily="18" charset="0"/>
                                  </a:rPr>
                                  <m:t>−1</m:t>
                                </m:r>
                              </m:e>
                            </m:d>
                          </m:num>
                          <m:den>
                            <m:r>
                              <a:rPr lang="en-US" altLang="ja-JP" sz="2400" i="1">
                                <a:latin typeface="Cambria Math" panose="02040503050406030204" pitchFamily="18" charset="0"/>
                              </a:rPr>
                              <m:t>2</m:t>
                            </m:r>
                          </m:den>
                        </m:f>
                      </m:e>
                    </m:d>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𝑆</m:t>
                        </m:r>
                      </m:e>
                      <m:sub>
                        <m:r>
                          <a:rPr lang="en-US" altLang="ja-JP" sz="2400" i="1">
                            <a:latin typeface="Cambria Math" panose="02040503050406030204" pitchFamily="18" charset="0"/>
                          </a:rPr>
                          <m:t>𝐴𝑀𝑃</m:t>
                        </m:r>
                      </m:sub>
                    </m:sSub>
                    <m:r>
                      <a:rPr lang="ja-JP" altLang="ja-JP" sz="2400" i="1">
                        <a:latin typeface="Cambria Math" panose="02040503050406030204" pitchFamily="18" charset="0"/>
                      </a:rPr>
                      <m:t>×</m:t>
                    </m:r>
                    <m:func>
                      <m:funcPr>
                        <m:ctrlPr>
                          <a:rPr lang="ja-JP"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ctrlPr>
                              <a:rPr lang="ja-JP" altLang="ja-JP" sz="2400" i="1">
                                <a:latin typeface="Cambria Math" panose="02040503050406030204" pitchFamily="18" charset="0"/>
                              </a:rPr>
                            </m:ctrlPr>
                          </m:dPr>
                          <m:e>
                            <m:r>
                              <a:rPr lang="en-US" altLang="ja-JP" sz="2400" i="1">
                                <a:latin typeface="Cambria Math" panose="02040503050406030204" pitchFamily="18" charset="0"/>
                              </a:rPr>
                              <m:t>𝑁</m:t>
                            </m:r>
                            <m:r>
                              <a:rPr lang="en-US" altLang="ja-JP" sz="2400" i="1">
                                <a:latin typeface="Cambria Math" panose="02040503050406030204" pitchFamily="18" charset="0"/>
                              </a:rPr>
                              <m:t>,</m:t>
                            </m:r>
                            <m:r>
                              <a:rPr lang="en-US" altLang="ja-JP" sz="2400" i="1">
                                <a:latin typeface="Cambria Math" panose="02040503050406030204" pitchFamily="18" charset="0"/>
                              </a:rPr>
                              <m:t>𝑀</m:t>
                            </m:r>
                          </m:e>
                        </m:d>
                      </m:e>
                    </m:func>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i="1">
                            <a:latin typeface="Cambria Math" panose="02040503050406030204" pitchFamily="18" charset="0"/>
                          </a:rPr>
                          <m:t>𝑆</m:t>
                        </m:r>
                      </m:e>
                      <m:sub>
                        <m:r>
                          <a:rPr lang="en-US" altLang="ja-JP" sz="2400" i="1">
                            <a:latin typeface="Cambria Math" panose="02040503050406030204" pitchFamily="18" charset="0"/>
                          </a:rPr>
                          <m:t>𝑃𝐷</m:t>
                        </m:r>
                      </m:sub>
                    </m:sSub>
                  </m:oMath>
                </a14:m>
                <a:r>
                  <a:rPr lang="en-US" altLang="ja-JP" sz="2400" dirty="0" smtClean="0"/>
                  <a:t>×M</a:t>
                </a:r>
                <a:endParaRPr lang="ja-JP" altLang="ja-JP" sz="24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060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消費</a:t>
            </a:r>
            <a:r>
              <a:rPr lang="ja-JP" altLang="en-US" dirty="0"/>
              <a:t>電力</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08173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3231</TotalTime>
  <Words>79</Words>
  <Application>Microsoft Office PowerPoint</Application>
  <PresentationFormat>ワイド画面</PresentationFormat>
  <Paragraphs>16</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ＭＳ Ｐゴシック</vt:lpstr>
      <vt:lpstr>Arial</vt:lpstr>
      <vt:lpstr>Calibri</vt:lpstr>
      <vt:lpstr>Calibri Light</vt:lpstr>
      <vt:lpstr>Cambria Math</vt:lpstr>
      <vt:lpstr>Office テーマ</vt:lpstr>
      <vt:lpstr>MZI　ベクトル行列積</vt:lpstr>
      <vt:lpstr>遅延時間</vt:lpstr>
      <vt:lpstr>面積</vt:lpstr>
      <vt:lpstr>消費電力</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MZI　ベクトル行列積</dc:title>
  <dc:creator>kouji satou</dc:creator>
  <cp:lastModifiedBy>kouji satou</cp:lastModifiedBy>
  <cp:revision>8</cp:revision>
  <dcterms:created xsi:type="dcterms:W3CDTF">2016-11-11T03:25:33Z</dcterms:created>
  <dcterms:modified xsi:type="dcterms:W3CDTF">2016-11-16T04:14:46Z</dcterms:modified>
</cp:coreProperties>
</file>