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24BB2F-A2D6-4BD9-81B4-1A7421C43684}" v="26" dt="2019-10-29T03:27:35.6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48" y="9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k Jian Yu" userId="23ef2401-9e29-44b5-8c21-bdfb83dfb997" providerId="ADAL" clId="{8224BB2F-A2D6-4BD9-81B4-1A7421C43684}"/>
    <pc:docChg chg="undo custSel addSld delSld modSld">
      <pc:chgData name="Kok Jian Yu" userId="23ef2401-9e29-44b5-8c21-bdfb83dfb997" providerId="ADAL" clId="{8224BB2F-A2D6-4BD9-81B4-1A7421C43684}" dt="2019-11-01T20:01:52.650" v="1775" actId="1035"/>
      <pc:docMkLst>
        <pc:docMk/>
      </pc:docMkLst>
      <pc:sldChg chg="addSp modSp">
        <pc:chgData name="Kok Jian Yu" userId="23ef2401-9e29-44b5-8c21-bdfb83dfb997" providerId="ADAL" clId="{8224BB2F-A2D6-4BD9-81B4-1A7421C43684}" dt="2019-11-01T20:01:52.650" v="1775" actId="1035"/>
        <pc:sldMkLst>
          <pc:docMk/>
          <pc:sldMk cId="0" sldId="269"/>
        </pc:sldMkLst>
        <pc:picChg chg="add mod">
          <ac:chgData name="Kok Jian Yu" userId="23ef2401-9e29-44b5-8c21-bdfb83dfb997" providerId="ADAL" clId="{8224BB2F-A2D6-4BD9-81B4-1A7421C43684}" dt="2019-11-01T20:01:52.650" v="1775" actId="1035"/>
          <ac:picMkLst>
            <pc:docMk/>
            <pc:sldMk cId="0" sldId="269"/>
            <ac:picMk id="2" creationId="{C10897DD-360E-41E7-8AA9-01D3F0949CE8}"/>
          </ac:picMkLst>
        </pc:picChg>
      </pc:sldChg>
      <pc:sldChg chg="addSp modSp">
        <pc:chgData name="Kok Jian Yu" userId="23ef2401-9e29-44b5-8c21-bdfb83dfb997" providerId="ADAL" clId="{8224BB2F-A2D6-4BD9-81B4-1A7421C43684}" dt="2019-10-29T02:13:44.540" v="7" actId="1076"/>
        <pc:sldMkLst>
          <pc:docMk/>
          <pc:sldMk cId="0" sldId="270"/>
        </pc:sldMkLst>
        <pc:picChg chg="add mod">
          <ac:chgData name="Kok Jian Yu" userId="23ef2401-9e29-44b5-8c21-bdfb83dfb997" providerId="ADAL" clId="{8224BB2F-A2D6-4BD9-81B4-1A7421C43684}" dt="2019-10-29T02:13:44.540" v="7" actId="1076"/>
          <ac:picMkLst>
            <pc:docMk/>
            <pc:sldMk cId="0" sldId="270"/>
            <ac:picMk id="2" creationId="{8266E185-4F83-44B4-BAC1-1212E8B8C5D9}"/>
          </ac:picMkLst>
        </pc:picChg>
      </pc:sldChg>
      <pc:sldChg chg="addSp delSp modSp">
        <pc:chgData name="Kok Jian Yu" userId="23ef2401-9e29-44b5-8c21-bdfb83dfb997" providerId="ADAL" clId="{8224BB2F-A2D6-4BD9-81B4-1A7421C43684}" dt="2019-10-29T02:43:42.172" v="1560" actId="1076"/>
        <pc:sldMkLst>
          <pc:docMk/>
          <pc:sldMk cId="0" sldId="271"/>
        </pc:sldMkLst>
        <pc:spChg chg="mod">
          <ac:chgData name="Kok Jian Yu" userId="23ef2401-9e29-44b5-8c21-bdfb83dfb997" providerId="ADAL" clId="{8224BB2F-A2D6-4BD9-81B4-1A7421C43684}" dt="2019-10-29T02:23:46.050" v="854" actId="20577"/>
          <ac:spMkLst>
            <pc:docMk/>
            <pc:sldMk cId="0" sldId="271"/>
            <ac:spMk id="146" creationId="{00000000-0000-0000-0000-000000000000}"/>
          </ac:spMkLst>
        </pc:spChg>
        <pc:picChg chg="add mod">
          <ac:chgData name="Kok Jian Yu" userId="23ef2401-9e29-44b5-8c21-bdfb83dfb997" providerId="ADAL" clId="{8224BB2F-A2D6-4BD9-81B4-1A7421C43684}" dt="2019-10-29T02:42:38.120" v="1552" actId="1076"/>
          <ac:picMkLst>
            <pc:docMk/>
            <pc:sldMk cId="0" sldId="271"/>
            <ac:picMk id="3" creationId="{98A22504-48C3-4816-8FCF-37EB1CA067D0}"/>
          </ac:picMkLst>
        </pc:picChg>
        <pc:picChg chg="add del mod">
          <ac:chgData name="Kok Jian Yu" userId="23ef2401-9e29-44b5-8c21-bdfb83dfb997" providerId="ADAL" clId="{8224BB2F-A2D6-4BD9-81B4-1A7421C43684}" dt="2019-10-29T02:42:52.323" v="1558" actId="478"/>
          <ac:picMkLst>
            <pc:docMk/>
            <pc:sldMk cId="0" sldId="271"/>
            <ac:picMk id="5" creationId="{F019B683-2EA3-4F1B-90F8-B785B3E323C8}"/>
          </ac:picMkLst>
        </pc:picChg>
        <pc:picChg chg="add mod">
          <ac:chgData name="Kok Jian Yu" userId="23ef2401-9e29-44b5-8c21-bdfb83dfb997" providerId="ADAL" clId="{8224BB2F-A2D6-4BD9-81B4-1A7421C43684}" dt="2019-10-29T02:43:42.172" v="1560" actId="1076"/>
          <ac:picMkLst>
            <pc:docMk/>
            <pc:sldMk cId="0" sldId="271"/>
            <ac:picMk id="7" creationId="{A4BBD639-6253-4050-A974-37B9BDE369C2}"/>
          </ac:picMkLst>
        </pc:picChg>
      </pc:sldChg>
      <pc:sldChg chg="modSp">
        <pc:chgData name="Kok Jian Yu" userId="23ef2401-9e29-44b5-8c21-bdfb83dfb997" providerId="ADAL" clId="{8224BB2F-A2D6-4BD9-81B4-1A7421C43684}" dt="2019-10-29T02:41:46.356" v="1547" actId="20577"/>
        <pc:sldMkLst>
          <pc:docMk/>
          <pc:sldMk cId="0" sldId="272"/>
        </pc:sldMkLst>
        <pc:spChg chg="mod">
          <ac:chgData name="Kok Jian Yu" userId="23ef2401-9e29-44b5-8c21-bdfb83dfb997" providerId="ADAL" clId="{8224BB2F-A2D6-4BD9-81B4-1A7421C43684}" dt="2019-10-29T02:41:46.356" v="1547" actId="20577"/>
          <ac:spMkLst>
            <pc:docMk/>
            <pc:sldMk cId="0" sldId="272"/>
            <ac:spMk id="151" creationId="{00000000-0000-0000-0000-000000000000}"/>
          </ac:spMkLst>
        </pc:spChg>
        <pc:spChg chg="mod">
          <ac:chgData name="Kok Jian Yu" userId="23ef2401-9e29-44b5-8c21-bdfb83dfb997" providerId="ADAL" clId="{8224BB2F-A2D6-4BD9-81B4-1A7421C43684}" dt="2019-10-29T02:38:06.750" v="1411" actId="20577"/>
          <ac:spMkLst>
            <pc:docMk/>
            <pc:sldMk cId="0" sldId="272"/>
            <ac:spMk id="152" creationId="{00000000-0000-0000-0000-000000000000}"/>
          </ac:spMkLst>
        </pc:spChg>
      </pc:sldChg>
      <pc:sldChg chg="addSp delSp modSp">
        <pc:chgData name="Kok Jian Yu" userId="23ef2401-9e29-44b5-8c21-bdfb83dfb997" providerId="ADAL" clId="{8224BB2F-A2D6-4BD9-81B4-1A7421C43684}" dt="2019-10-29T03:27:40.808" v="1773" actId="14100"/>
        <pc:sldMkLst>
          <pc:docMk/>
          <pc:sldMk cId="0" sldId="273"/>
        </pc:sldMkLst>
        <pc:spChg chg="mod">
          <ac:chgData name="Kok Jian Yu" userId="23ef2401-9e29-44b5-8c21-bdfb83dfb997" providerId="ADAL" clId="{8224BB2F-A2D6-4BD9-81B4-1A7421C43684}" dt="2019-10-29T02:52:10.015" v="1617" actId="20577"/>
          <ac:spMkLst>
            <pc:docMk/>
            <pc:sldMk cId="0" sldId="273"/>
            <ac:spMk id="157" creationId="{00000000-0000-0000-0000-000000000000}"/>
          </ac:spMkLst>
        </pc:spChg>
        <pc:spChg chg="mod">
          <ac:chgData name="Kok Jian Yu" userId="23ef2401-9e29-44b5-8c21-bdfb83dfb997" providerId="ADAL" clId="{8224BB2F-A2D6-4BD9-81B4-1A7421C43684}" dt="2019-10-29T03:23:34.810" v="1769" actId="113"/>
          <ac:spMkLst>
            <pc:docMk/>
            <pc:sldMk cId="0" sldId="273"/>
            <ac:spMk id="158" creationId="{00000000-0000-0000-0000-000000000000}"/>
          </ac:spMkLst>
        </pc:spChg>
        <pc:picChg chg="add del mod">
          <ac:chgData name="Kok Jian Yu" userId="23ef2401-9e29-44b5-8c21-bdfb83dfb997" providerId="ADAL" clId="{8224BB2F-A2D6-4BD9-81B4-1A7421C43684}" dt="2019-10-29T03:21:48.923" v="1652" actId="478"/>
          <ac:picMkLst>
            <pc:docMk/>
            <pc:sldMk cId="0" sldId="273"/>
            <ac:picMk id="3" creationId="{B72ACEAC-A0EF-4312-9AB5-330AF1548279}"/>
          </ac:picMkLst>
        </pc:picChg>
        <pc:picChg chg="add del mod">
          <ac:chgData name="Kok Jian Yu" userId="23ef2401-9e29-44b5-8c21-bdfb83dfb997" providerId="ADAL" clId="{8224BB2F-A2D6-4BD9-81B4-1A7421C43684}" dt="2019-10-29T03:21:41.983" v="1646" actId="478"/>
          <ac:picMkLst>
            <pc:docMk/>
            <pc:sldMk cId="0" sldId="273"/>
            <ac:picMk id="5" creationId="{565E00AC-C807-4672-9AA7-0E58851EEE5E}"/>
          </ac:picMkLst>
        </pc:picChg>
        <pc:picChg chg="add del mod">
          <ac:chgData name="Kok Jian Yu" userId="23ef2401-9e29-44b5-8c21-bdfb83dfb997" providerId="ADAL" clId="{8224BB2F-A2D6-4BD9-81B4-1A7421C43684}" dt="2019-10-29T03:22:10.083" v="1664" actId="478"/>
          <ac:picMkLst>
            <pc:docMk/>
            <pc:sldMk cId="0" sldId="273"/>
            <ac:picMk id="7" creationId="{BFF037EA-4022-44DE-9BEF-51382EBF2059}"/>
          </ac:picMkLst>
        </pc:picChg>
        <pc:picChg chg="add del mod">
          <ac:chgData name="Kok Jian Yu" userId="23ef2401-9e29-44b5-8c21-bdfb83dfb997" providerId="ADAL" clId="{8224BB2F-A2D6-4BD9-81B4-1A7421C43684}" dt="2019-10-29T03:21:59.215" v="1656" actId="478"/>
          <ac:picMkLst>
            <pc:docMk/>
            <pc:sldMk cId="0" sldId="273"/>
            <ac:picMk id="9" creationId="{9C81D18D-2F5B-474F-8394-F16BA311940D}"/>
          </ac:picMkLst>
        </pc:picChg>
        <pc:picChg chg="add mod">
          <ac:chgData name="Kok Jian Yu" userId="23ef2401-9e29-44b5-8c21-bdfb83dfb997" providerId="ADAL" clId="{8224BB2F-A2D6-4BD9-81B4-1A7421C43684}" dt="2019-10-29T02:57:04.639" v="1633" actId="14100"/>
          <ac:picMkLst>
            <pc:docMk/>
            <pc:sldMk cId="0" sldId="273"/>
            <ac:picMk id="11" creationId="{8F1B6986-26B4-47B7-B909-563BC2197DB1}"/>
          </ac:picMkLst>
        </pc:picChg>
        <pc:picChg chg="add mod">
          <ac:chgData name="Kok Jian Yu" userId="23ef2401-9e29-44b5-8c21-bdfb83dfb997" providerId="ADAL" clId="{8224BB2F-A2D6-4BD9-81B4-1A7421C43684}" dt="2019-10-29T02:57:12.202" v="1636" actId="14100"/>
          <ac:picMkLst>
            <pc:docMk/>
            <pc:sldMk cId="0" sldId="273"/>
            <ac:picMk id="13" creationId="{4BDED2B6-93F0-4DE4-A2B3-BFB237F4B1FD}"/>
          </ac:picMkLst>
        </pc:picChg>
        <pc:picChg chg="add del mod">
          <ac:chgData name="Kok Jian Yu" userId="23ef2401-9e29-44b5-8c21-bdfb83dfb997" providerId="ADAL" clId="{8224BB2F-A2D6-4BD9-81B4-1A7421C43684}" dt="2019-10-29T03:22:30.413" v="1676" actId="478"/>
          <ac:picMkLst>
            <pc:docMk/>
            <pc:sldMk cId="0" sldId="273"/>
            <ac:picMk id="15" creationId="{26016E90-B3B9-4817-B28A-818E78CCD99B}"/>
          </ac:picMkLst>
        </pc:picChg>
        <pc:picChg chg="add del mod">
          <ac:chgData name="Kok Jian Yu" userId="23ef2401-9e29-44b5-8c21-bdfb83dfb997" providerId="ADAL" clId="{8224BB2F-A2D6-4BD9-81B4-1A7421C43684}" dt="2019-10-29T03:22:20.486" v="1668" actId="478"/>
          <ac:picMkLst>
            <pc:docMk/>
            <pc:sldMk cId="0" sldId="273"/>
            <ac:picMk id="17" creationId="{0348950C-C392-4168-A839-06E3A9EB6327}"/>
          </ac:picMkLst>
        </pc:picChg>
        <pc:picChg chg="add mod">
          <ac:chgData name="Kok Jian Yu" userId="23ef2401-9e29-44b5-8c21-bdfb83dfb997" providerId="ADAL" clId="{8224BB2F-A2D6-4BD9-81B4-1A7421C43684}" dt="2019-10-29T03:21:46.171" v="1651" actId="1076"/>
          <ac:picMkLst>
            <pc:docMk/>
            <pc:sldMk cId="0" sldId="273"/>
            <ac:picMk id="19" creationId="{4C19B64D-52C0-49AA-93BC-B4AF94EAF4D5}"/>
          </ac:picMkLst>
        </pc:picChg>
        <pc:picChg chg="add mod">
          <ac:chgData name="Kok Jian Yu" userId="23ef2401-9e29-44b5-8c21-bdfb83dfb997" providerId="ADAL" clId="{8224BB2F-A2D6-4BD9-81B4-1A7421C43684}" dt="2019-10-29T03:21:56.230" v="1655" actId="14100"/>
          <ac:picMkLst>
            <pc:docMk/>
            <pc:sldMk cId="0" sldId="273"/>
            <ac:picMk id="21" creationId="{6B42147F-D91B-495A-A4BD-4EDE9A27725E}"/>
          </ac:picMkLst>
        </pc:picChg>
        <pc:picChg chg="add mod">
          <ac:chgData name="Kok Jian Yu" userId="23ef2401-9e29-44b5-8c21-bdfb83dfb997" providerId="ADAL" clId="{8224BB2F-A2D6-4BD9-81B4-1A7421C43684}" dt="2019-10-29T03:22:07.118" v="1663" actId="1076"/>
          <ac:picMkLst>
            <pc:docMk/>
            <pc:sldMk cId="0" sldId="273"/>
            <ac:picMk id="23" creationId="{EAFA1197-6B0B-447A-8ABB-8019F7BF8058}"/>
          </ac:picMkLst>
        </pc:picChg>
        <pc:picChg chg="add mod">
          <ac:chgData name="Kok Jian Yu" userId="23ef2401-9e29-44b5-8c21-bdfb83dfb997" providerId="ADAL" clId="{8224BB2F-A2D6-4BD9-81B4-1A7421C43684}" dt="2019-10-29T03:22:15.413" v="1667" actId="1076"/>
          <ac:picMkLst>
            <pc:docMk/>
            <pc:sldMk cId="0" sldId="273"/>
            <ac:picMk id="25" creationId="{437BCB0A-718D-44EA-8C18-C4FFE400968F}"/>
          </ac:picMkLst>
        </pc:picChg>
        <pc:picChg chg="add mod">
          <ac:chgData name="Kok Jian Yu" userId="23ef2401-9e29-44b5-8c21-bdfb83dfb997" providerId="ADAL" clId="{8224BB2F-A2D6-4BD9-81B4-1A7421C43684}" dt="2019-10-29T03:22:27.453" v="1675" actId="1076"/>
          <ac:picMkLst>
            <pc:docMk/>
            <pc:sldMk cId="0" sldId="273"/>
            <ac:picMk id="27" creationId="{BA528A81-DF41-4769-B2F4-51BF4E000058}"/>
          </ac:picMkLst>
        </pc:picChg>
        <pc:picChg chg="add del mod">
          <ac:chgData name="Kok Jian Yu" userId="23ef2401-9e29-44b5-8c21-bdfb83dfb997" providerId="ADAL" clId="{8224BB2F-A2D6-4BD9-81B4-1A7421C43684}" dt="2019-10-29T03:27:35.438" v="1770" actId="478"/>
          <ac:picMkLst>
            <pc:docMk/>
            <pc:sldMk cId="0" sldId="273"/>
            <ac:picMk id="29" creationId="{20BEB783-ACDA-453A-B4A8-93C3A3494601}"/>
          </ac:picMkLst>
        </pc:picChg>
        <pc:picChg chg="add mod">
          <ac:chgData name="Kok Jian Yu" userId="23ef2401-9e29-44b5-8c21-bdfb83dfb997" providerId="ADAL" clId="{8224BB2F-A2D6-4BD9-81B4-1A7421C43684}" dt="2019-10-29T03:27:40.808" v="1773" actId="14100"/>
          <ac:picMkLst>
            <pc:docMk/>
            <pc:sldMk cId="0" sldId="273"/>
            <ac:picMk id="30" creationId="{E989B164-CD13-4984-A4D3-7DBA6CE5B9C5}"/>
          </ac:picMkLst>
        </pc:picChg>
      </pc:sldChg>
      <pc:sldChg chg="add del">
        <pc:chgData name="Kok Jian Yu" userId="23ef2401-9e29-44b5-8c21-bdfb83dfb997" providerId="ADAL" clId="{8224BB2F-A2D6-4BD9-81B4-1A7421C43684}" dt="2019-10-29T02:51:14.593" v="1564" actId="47"/>
        <pc:sldMkLst>
          <pc:docMk/>
          <pc:sldMk cId="3358520205" sldId="279"/>
        </pc:sldMkLst>
      </pc:sldChg>
      <pc:sldChg chg="add del">
        <pc:chgData name="Kok Jian Yu" userId="23ef2401-9e29-44b5-8c21-bdfb83dfb997" providerId="ADAL" clId="{8224BB2F-A2D6-4BD9-81B4-1A7421C43684}" dt="2019-10-29T02:51:13.746" v="1563" actId="47"/>
        <pc:sldMkLst>
          <pc:docMk/>
          <pc:sldMk cId="1283176463" sldId="28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415312573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41531257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417f8eab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417f8eab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6417f8eabd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6417f8eabd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6417f8eabd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6417f8eab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6415312573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6415312573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417f8eabd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417f8eabd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6417f8eabd_2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6417f8eabd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417f8eabd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417f8eabd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6439654ed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6439654e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6439654ed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6439654ed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41531257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4153125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6417f8eabd_2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6417f8eabd_2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417f8eabd_2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417f8eabd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417f8eabd_2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417f8eabd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6417f8eabd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6417f8eabd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41531257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41531257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415312573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41531257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415312573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41531257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415312573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41531257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6417f8eab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6417f8ea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415312573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41531257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415312573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41531257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CS 4476 Project 4</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Name</a:t>
            </a:r>
            <a:endParaRPr/>
          </a:p>
          <a:p>
            <a:pPr marL="0" lvl="0" indent="0" algn="ctr" rtl="0">
              <a:spcBef>
                <a:spcPts val="0"/>
              </a:spcBef>
              <a:spcAft>
                <a:spcPts val="0"/>
              </a:spcAft>
              <a:buNone/>
            </a:pPr>
            <a:r>
              <a:rPr lang="en"/>
              <a:t>GT Email</a:t>
            </a:r>
            <a:endParaRPr/>
          </a:p>
          <a:p>
            <a:pPr marL="0" lvl="0" indent="0" algn="ctr" rtl="0">
              <a:spcBef>
                <a:spcPts val="0"/>
              </a:spcBef>
              <a:spcAft>
                <a:spcPts val="0"/>
              </a:spcAft>
              <a:buNone/>
            </a:pPr>
            <a:r>
              <a:rPr lang="en"/>
              <a:t>GT ID</a:t>
            </a: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body" idx="1"/>
          </p:nvPr>
        </p:nvSpPr>
        <p:spPr>
          <a:xfrm>
            <a:off x="311700" y="438800"/>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Set 6: Effect on block size on the stairs in disparity maps</a:t>
            </a:r>
            <a:endParaRPr b="1"/>
          </a:p>
          <a:p>
            <a:pPr marL="0" lvl="0" indent="0" algn="l" rtl="0">
              <a:spcBef>
                <a:spcPts val="1600"/>
              </a:spcBef>
              <a:spcAft>
                <a:spcPts val="1600"/>
              </a:spcAft>
              <a:buNone/>
            </a:pPr>
            <a:r>
              <a:rPr lang="en"/>
              <a:t>&lt;Text solution here&gt;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Smoothing</a:t>
            </a:r>
            <a:endParaRPr/>
          </a:p>
        </p:txBody>
      </p:sp>
      <p:sp>
        <p:nvSpPr>
          <p:cNvPr id="114" name="Google Shape;114;p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295275" algn="l" rtl="0">
              <a:spcBef>
                <a:spcPts val="0"/>
              </a:spcBef>
              <a:spcAft>
                <a:spcPts val="0"/>
              </a:spcAft>
              <a:buClr>
                <a:schemeClr val="dk1"/>
              </a:buClr>
              <a:buSzPts val="1050"/>
              <a:buAutoNum type="arabicPeriod"/>
            </a:pPr>
            <a:r>
              <a:rPr lang="en" sz="1050">
                <a:solidFill>
                  <a:schemeClr val="dk1"/>
                </a:solidFill>
                <a:highlight>
                  <a:srgbClr val="FFFFFF"/>
                </a:highlight>
              </a:rPr>
              <a:t>Compare these results on the chair image qualitatively to the output of the chair image without smoothing.</a:t>
            </a:r>
            <a:endParaRPr/>
          </a:p>
        </p:txBody>
      </p:sp>
      <p:sp>
        <p:nvSpPr>
          <p:cNvPr id="115" name="Google Shape;115;p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2. </a:t>
            </a:r>
            <a:r>
              <a:rPr lang="en" sz="1050">
                <a:solidFill>
                  <a:schemeClr val="dk1"/>
                </a:solidFill>
                <a:highlight>
                  <a:srgbClr val="FFFFFF"/>
                </a:highlight>
              </a:rPr>
              <a:t>What regions of the image does smoothing seem to perform better on and why do you think that 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Smoothing(contd.)</a:t>
            </a:r>
            <a:endParaRPr/>
          </a:p>
        </p:txBody>
      </p:sp>
      <p:sp>
        <p:nvSpPr>
          <p:cNvPr id="121" name="Google Shape;121;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3. </a:t>
            </a:r>
            <a:r>
              <a:rPr lang="en" sz="1050">
                <a:solidFill>
                  <a:schemeClr val="dk1"/>
                </a:solidFill>
                <a:highlight>
                  <a:srgbClr val="FFFFFF"/>
                </a:highlight>
              </a:rPr>
              <a:t>What regions of the image does smoothing seem to perform worse on and why do you think that is?</a:t>
            </a:r>
            <a:endParaRPr/>
          </a:p>
        </p:txBody>
      </p:sp>
      <p:sp>
        <p:nvSpPr>
          <p:cNvPr id="122" name="Google Shape;122;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4. </a:t>
            </a:r>
            <a:r>
              <a:rPr lang="en" sz="1050">
                <a:solidFill>
                  <a:schemeClr val="dk1"/>
                </a:solidFill>
                <a:highlight>
                  <a:srgbClr val="FFFFFF"/>
                </a:highlight>
              </a:rPr>
              <a:t>Would smoothing still work for images with both a horizontal and vertical shift?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Part 2</a:t>
            </a:r>
            <a:endParaRPr/>
          </a:p>
        </p:txBody>
      </p:sp>
      <p:sp>
        <p:nvSpPr>
          <p:cNvPr id="128" name="Google Shape;128;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body" idx="1"/>
          </p:nvPr>
        </p:nvSpPr>
        <p:spPr>
          <a:xfrm>
            <a:off x="311700" y="438800"/>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t>Copy the output of print(net_tr) from the notebook here. You can use screenshot instead of text if that’s easier.</a:t>
            </a:r>
            <a:endParaRPr b="1" dirty="0"/>
          </a:p>
          <a:p>
            <a:pPr marL="0" lvl="0" indent="0" algn="l" rtl="0">
              <a:spcBef>
                <a:spcPts val="1600"/>
              </a:spcBef>
              <a:spcAft>
                <a:spcPts val="0"/>
              </a:spcAft>
              <a:buClr>
                <a:schemeClr val="dk1"/>
              </a:buClr>
              <a:buSzPts val="1100"/>
              <a:buFont typeface="Arial"/>
              <a:buNone/>
            </a:pPr>
            <a:r>
              <a:rPr lang="en" dirty="0"/>
              <a:t>&lt;Text here&gt;</a:t>
            </a:r>
            <a:endParaRPr dirty="0"/>
          </a:p>
          <a:p>
            <a:pPr marL="0" lvl="0" indent="0" algn="l" rtl="0">
              <a:spcBef>
                <a:spcPts val="1600"/>
              </a:spcBef>
              <a:spcAft>
                <a:spcPts val="1600"/>
              </a:spcAft>
              <a:buNone/>
            </a:pPr>
            <a:endParaRPr dirty="0"/>
          </a:p>
        </p:txBody>
      </p:sp>
      <p:sp>
        <p:nvSpPr>
          <p:cNvPr id="134" name="Google Shape;134;p26"/>
          <p:cNvSpPr txBox="1">
            <a:spLocks noGrp="1"/>
          </p:cNvSpPr>
          <p:nvPr>
            <p:ph type="body" idx="2"/>
          </p:nvPr>
        </p:nvSpPr>
        <p:spPr>
          <a:xfrm>
            <a:off x="4832400" y="438775"/>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t>What's the purpose of ReLU and why do we add it after every conv and fc layers?</a:t>
            </a:r>
            <a:endParaRPr b="1" dirty="0"/>
          </a:p>
          <a:p>
            <a:pPr marL="0" lvl="0" indent="0" algn="l" rtl="0">
              <a:spcBef>
                <a:spcPts val="1600"/>
              </a:spcBef>
              <a:spcAft>
                <a:spcPts val="0"/>
              </a:spcAft>
              <a:buClr>
                <a:schemeClr val="dk1"/>
              </a:buClr>
              <a:buSzPts val="1100"/>
              <a:buFont typeface="Arial"/>
              <a:buNone/>
            </a:pPr>
            <a:r>
              <a:rPr lang="en" dirty="0"/>
              <a:t>&lt;Text here&gt;</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pic>
        <p:nvPicPr>
          <p:cNvPr id="2" name="Picture 1">
            <a:extLst>
              <a:ext uri="{FF2B5EF4-FFF2-40B4-BE49-F238E27FC236}">
                <a16:creationId xmlns:a16="http://schemas.microsoft.com/office/drawing/2014/main" id="{C10897DD-360E-41E7-8AA9-01D3F0949CE8}"/>
              </a:ext>
            </a:extLst>
          </p:cNvPr>
          <p:cNvPicPr>
            <a:picLocks noChangeAspect="1"/>
          </p:cNvPicPr>
          <p:nvPr/>
        </p:nvPicPr>
        <p:blipFill>
          <a:blip r:embed="rId3"/>
          <a:stretch>
            <a:fillRect/>
          </a:stretch>
        </p:blipFill>
        <p:spPr>
          <a:xfrm>
            <a:off x="191875" y="1788459"/>
            <a:ext cx="5109117" cy="23330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body" idx="1"/>
          </p:nvPr>
        </p:nvSpPr>
        <p:spPr>
          <a:xfrm>
            <a:off x="311700" y="438800"/>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Show the patch example from your gen_patch function.</a:t>
            </a:r>
            <a:endParaRPr b="1"/>
          </a:p>
          <a:p>
            <a:pPr marL="0" lvl="0" indent="0" algn="l" rtl="0">
              <a:spcBef>
                <a:spcPts val="1600"/>
              </a:spcBef>
              <a:spcAft>
                <a:spcPts val="0"/>
              </a:spcAft>
              <a:buClr>
                <a:schemeClr val="dk1"/>
              </a:buClr>
              <a:buSzPts val="1100"/>
              <a:buFont typeface="Arial"/>
              <a:buNone/>
            </a:pPr>
            <a:r>
              <a:rPr lang="en"/>
              <a:t>&lt;Copy figure image here&gt;</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b="1"/>
          </a:p>
        </p:txBody>
      </p:sp>
      <p:sp>
        <p:nvSpPr>
          <p:cNvPr id="140" name="Google Shape;140;p27"/>
          <p:cNvSpPr txBox="1">
            <a:spLocks noGrp="1"/>
          </p:cNvSpPr>
          <p:nvPr>
            <p:ph type="body" idx="2"/>
          </p:nvPr>
        </p:nvSpPr>
        <p:spPr>
          <a:xfrm>
            <a:off x="4832400" y="438775"/>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Giving a true disparity map for each stereo pair, how do we extract positive and negative patches for the training?</a:t>
            </a:r>
            <a:endParaRPr b="1"/>
          </a:p>
          <a:p>
            <a:pPr marL="0" lvl="0" indent="0" algn="l" rtl="0">
              <a:spcBef>
                <a:spcPts val="1600"/>
              </a:spcBef>
              <a:spcAft>
                <a:spcPts val="0"/>
              </a:spcAft>
              <a:buNone/>
            </a:pPr>
            <a:r>
              <a:rPr lang="en"/>
              <a:t>&lt;Text here&gt;</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2" name="Picture 1">
            <a:extLst>
              <a:ext uri="{FF2B5EF4-FFF2-40B4-BE49-F238E27FC236}">
                <a16:creationId xmlns:a16="http://schemas.microsoft.com/office/drawing/2014/main" id="{8266E185-4F83-44B4-BAC1-1212E8B8C5D9}"/>
              </a:ext>
            </a:extLst>
          </p:cNvPr>
          <p:cNvPicPr>
            <a:picLocks noChangeAspect="1"/>
          </p:cNvPicPr>
          <p:nvPr/>
        </p:nvPicPr>
        <p:blipFill>
          <a:blip r:embed="rId3"/>
          <a:stretch>
            <a:fillRect/>
          </a:stretch>
        </p:blipFill>
        <p:spPr>
          <a:xfrm>
            <a:off x="194981" y="1890228"/>
            <a:ext cx="4504765" cy="163809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body" idx="1"/>
          </p:nvPr>
        </p:nvSpPr>
        <p:spPr>
          <a:xfrm>
            <a:off x="311700" y="438800"/>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Copy the training loss plot and the final average validation loss of your best network</a:t>
            </a:r>
            <a:endParaRPr b="1" dirty="0"/>
          </a:p>
          <a:p>
            <a:pPr marL="0" lvl="0" indent="0" algn="l" rtl="0">
              <a:spcBef>
                <a:spcPts val="1600"/>
              </a:spcBef>
              <a:spcAft>
                <a:spcPts val="0"/>
              </a:spcAft>
              <a:buNone/>
            </a:pPr>
            <a:r>
              <a:rPr lang="en" dirty="0"/>
              <a:t>&lt;Copy figure image here&gt;</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b="1" dirty="0"/>
          </a:p>
        </p:txBody>
      </p:sp>
      <p:sp>
        <p:nvSpPr>
          <p:cNvPr id="146" name="Google Shape;146;p28"/>
          <p:cNvSpPr txBox="1">
            <a:spLocks noGrp="1"/>
          </p:cNvSpPr>
          <p:nvPr>
            <p:ph type="body" idx="2"/>
          </p:nvPr>
        </p:nvSpPr>
        <p:spPr>
          <a:xfrm>
            <a:off x="4832400" y="438775"/>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How does changing learning rate (try using large (&gt; 1) vs small value (&lt; 1e-5)) effect the training? Why?</a:t>
            </a:r>
            <a:endParaRPr b="1" dirty="0"/>
          </a:p>
          <a:p>
            <a:pPr marL="0" lvl="0" indent="0" algn="l" rtl="0">
              <a:spcBef>
                <a:spcPts val="1600"/>
              </a:spcBef>
              <a:spcAft>
                <a:spcPts val="0"/>
              </a:spcAft>
              <a:buNone/>
            </a:pPr>
            <a:r>
              <a:rPr lang="en-SG" dirty="0"/>
              <a:t>Higher learning rate made the training loss plot have more variance (plot looks more unstable), but loss is reduced quickly over the epochs.</a:t>
            </a:r>
          </a:p>
          <a:p>
            <a:pPr marL="0" lvl="0" indent="0" algn="l" rtl="0">
              <a:spcBef>
                <a:spcPts val="1600"/>
              </a:spcBef>
              <a:spcAft>
                <a:spcPts val="0"/>
              </a:spcAft>
              <a:buNone/>
            </a:pPr>
            <a:r>
              <a:rPr lang="en-SG" dirty="0"/>
              <a:t>However, learning rate that is too high resulted in a situation where the training loss is constantly high, and never drops. </a:t>
            </a:r>
          </a:p>
          <a:p>
            <a:pPr marL="0" lvl="0" indent="0" algn="l" rtl="0">
              <a:spcBef>
                <a:spcPts val="1600"/>
              </a:spcBef>
              <a:spcAft>
                <a:spcPts val="0"/>
              </a:spcAft>
              <a:buNone/>
            </a:pPr>
            <a:r>
              <a:rPr lang="en-SG" dirty="0"/>
              <a:t>Lower learning rate made the plot have lower variance, but loss is reduced slower over the epochs.</a:t>
            </a:r>
          </a:p>
          <a:p>
            <a:pPr marL="0" lvl="0" indent="0" algn="l" rtl="0">
              <a:spcBef>
                <a:spcPts val="1600"/>
              </a:spcBef>
              <a:spcAft>
                <a:spcPts val="0"/>
              </a:spcAft>
              <a:buNone/>
            </a:pPr>
            <a:r>
              <a:rPr lang="en-SG" dirty="0"/>
              <a:t>Higher learning rate </a:t>
            </a:r>
            <a:r>
              <a:rPr lang="en-SG" dirty="0">
                <a:sym typeface="Wingdings" panose="05000000000000000000" pitchFamily="2" charset="2"/>
              </a:rPr>
              <a:t> Hard to hit minimum loss, values might change too much, resulting in a higher loss than before as it moves past the minimum point.</a:t>
            </a:r>
          </a:p>
          <a:p>
            <a:pPr marL="0" lvl="0" indent="0" algn="l" rtl="0">
              <a:spcBef>
                <a:spcPts val="1600"/>
              </a:spcBef>
              <a:spcAft>
                <a:spcPts val="0"/>
              </a:spcAft>
              <a:buNone/>
            </a:pPr>
            <a:r>
              <a:rPr lang="en-SG" dirty="0">
                <a:sym typeface="Wingdings" panose="05000000000000000000" pitchFamily="2" charset="2"/>
              </a:rPr>
              <a:t>Lower learning rate  Easier to get to minimum loss, but trains slower as moves slowly. </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3" name="Picture 2" descr="A screenshot of a cell phone&#10;&#10;Description automatically generated">
            <a:extLst>
              <a:ext uri="{FF2B5EF4-FFF2-40B4-BE49-F238E27FC236}">
                <a16:creationId xmlns:a16="http://schemas.microsoft.com/office/drawing/2014/main" id="{98A22504-48C3-4816-8FCF-37EB1CA067D0}"/>
              </a:ext>
            </a:extLst>
          </p:cNvPr>
          <p:cNvPicPr>
            <a:picLocks noChangeAspect="1"/>
          </p:cNvPicPr>
          <p:nvPr/>
        </p:nvPicPr>
        <p:blipFill>
          <a:blip r:embed="rId3"/>
          <a:stretch>
            <a:fillRect/>
          </a:stretch>
        </p:blipFill>
        <p:spPr>
          <a:xfrm>
            <a:off x="539563" y="1660776"/>
            <a:ext cx="2529146" cy="1686097"/>
          </a:xfrm>
          <a:prstGeom prst="rect">
            <a:avLst/>
          </a:prstGeom>
        </p:spPr>
      </p:pic>
      <p:pic>
        <p:nvPicPr>
          <p:cNvPr id="7" name="Picture 6">
            <a:extLst>
              <a:ext uri="{FF2B5EF4-FFF2-40B4-BE49-F238E27FC236}">
                <a16:creationId xmlns:a16="http://schemas.microsoft.com/office/drawing/2014/main" id="{A4BBD639-6253-4050-A974-37B9BDE369C2}"/>
              </a:ext>
            </a:extLst>
          </p:cNvPr>
          <p:cNvPicPr>
            <a:picLocks noChangeAspect="1"/>
          </p:cNvPicPr>
          <p:nvPr/>
        </p:nvPicPr>
        <p:blipFill>
          <a:blip r:embed="rId4"/>
          <a:stretch>
            <a:fillRect/>
          </a:stretch>
        </p:blipFill>
        <p:spPr>
          <a:xfrm>
            <a:off x="475881" y="3637818"/>
            <a:ext cx="3337849" cy="32006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body" idx="1"/>
          </p:nvPr>
        </p:nvSpPr>
        <p:spPr>
          <a:xfrm>
            <a:off x="311700" y="438800"/>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What's the difference between Adam and SGD? What do you notice when switching between them?</a:t>
            </a:r>
            <a:endParaRPr b="1" dirty="0"/>
          </a:p>
          <a:p>
            <a:pPr marL="0" lvl="0" indent="0" algn="l" rtl="0">
              <a:spcBef>
                <a:spcPts val="1600"/>
              </a:spcBef>
              <a:spcAft>
                <a:spcPts val="0"/>
              </a:spcAft>
              <a:buNone/>
            </a:pPr>
            <a:r>
              <a:rPr lang="en" dirty="0"/>
              <a:t>&lt;Text here&gt;</a:t>
            </a:r>
          </a:p>
          <a:p>
            <a:pPr marL="0" lvl="0" indent="0" algn="l" rtl="0">
              <a:spcBef>
                <a:spcPts val="1600"/>
              </a:spcBef>
              <a:spcAft>
                <a:spcPts val="0"/>
              </a:spcAft>
              <a:buNone/>
            </a:pPr>
            <a:endParaRPr lang="en" dirty="0"/>
          </a:p>
          <a:p>
            <a:pPr marL="0" lvl="0" indent="0" algn="l" rtl="0">
              <a:spcBef>
                <a:spcPts val="1600"/>
              </a:spcBef>
              <a:spcAft>
                <a:spcPts val="0"/>
              </a:spcAft>
              <a:buNone/>
            </a:pPr>
            <a:r>
              <a:rPr lang="en" dirty="0"/>
              <a:t>Train</a:t>
            </a:r>
            <a:r>
              <a:rPr lang="en-SG" dirty="0" err="1"/>
              <a:t>ing</a:t>
            </a:r>
            <a:r>
              <a:rPr lang="en-SG" dirty="0"/>
              <a:t> loss in SGD seems to drop at a slower rate compared to Adam when given the same learning rate. </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b="1" dirty="0"/>
          </a:p>
        </p:txBody>
      </p:sp>
      <p:sp>
        <p:nvSpPr>
          <p:cNvPr id="152" name="Google Shape;152;p29"/>
          <p:cNvSpPr txBox="1">
            <a:spLocks noGrp="1"/>
          </p:cNvSpPr>
          <p:nvPr>
            <p:ph type="body" idx="2"/>
          </p:nvPr>
        </p:nvSpPr>
        <p:spPr>
          <a:xfrm>
            <a:off x="4832400" y="438775"/>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Is your validation loss lower or higher than your training loss? What is the reason for that? How would we get a better validation loss?</a:t>
            </a:r>
            <a:endParaRPr b="1" dirty="0"/>
          </a:p>
          <a:p>
            <a:pPr marL="0" lvl="0" indent="0" algn="l" rtl="0">
              <a:spcBef>
                <a:spcPts val="1600"/>
              </a:spcBef>
              <a:spcAft>
                <a:spcPts val="0"/>
              </a:spcAft>
              <a:buNone/>
            </a:pPr>
            <a:r>
              <a:rPr lang="en-SG" dirty="0"/>
              <a:t>Higher. We trained on the training data, which means that it can probably predict the training data better compared to the test data.</a:t>
            </a:r>
          </a:p>
          <a:p>
            <a:pPr marL="0" lvl="0" indent="0" algn="l" rtl="0">
              <a:spcBef>
                <a:spcPts val="1600"/>
              </a:spcBef>
              <a:spcAft>
                <a:spcPts val="0"/>
              </a:spcAft>
              <a:buNone/>
            </a:pPr>
            <a:r>
              <a:rPr lang="en-SG" dirty="0"/>
              <a:t>To get a better validation loss, we need to allow the model to generalise better to the test data, and not overfit to the training data. One way to do this can be to reduce the learning rate (Not too much) to prevent overfitting. </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0"/>
          <p:cNvSpPr txBox="1">
            <a:spLocks noGrp="1"/>
          </p:cNvSpPr>
          <p:nvPr>
            <p:ph type="body" idx="1"/>
          </p:nvPr>
        </p:nvSpPr>
        <p:spPr>
          <a:xfrm>
            <a:off x="311700" y="438800"/>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Copy the training loss plot and the final average validation loss of the networks with different window sizes</a:t>
            </a:r>
            <a:endParaRPr b="1" dirty="0"/>
          </a:p>
          <a:p>
            <a:pPr marL="0" lvl="0" indent="0" algn="l" rtl="0">
              <a:spcBef>
                <a:spcPts val="1600"/>
              </a:spcBef>
              <a:spcAft>
                <a:spcPts val="0"/>
              </a:spcAft>
              <a:buNone/>
            </a:pPr>
            <a:r>
              <a:rPr lang="en-SG" dirty="0">
                <a:solidFill>
                  <a:srgbClr val="000000"/>
                </a:solidFill>
              </a:rPr>
              <a:t>WS=5 			WS=9</a:t>
            </a:r>
          </a:p>
          <a:p>
            <a:pPr marL="0" lvl="0" indent="0" algn="l" rtl="0">
              <a:spcBef>
                <a:spcPts val="1600"/>
              </a:spcBef>
              <a:spcAft>
                <a:spcPts val="0"/>
              </a:spcAft>
              <a:buNone/>
            </a:pPr>
            <a:endParaRPr lang="en-SG" dirty="0">
              <a:solidFill>
                <a:srgbClr val="000000"/>
              </a:solidFill>
            </a:endParaRPr>
          </a:p>
          <a:p>
            <a:pPr marL="0" lvl="0" indent="0" algn="l" rtl="0">
              <a:spcBef>
                <a:spcPts val="1600"/>
              </a:spcBef>
              <a:spcAft>
                <a:spcPts val="0"/>
              </a:spcAft>
              <a:buNone/>
            </a:pPr>
            <a:endParaRPr lang="en-SG" dirty="0">
              <a:solidFill>
                <a:srgbClr val="000000"/>
              </a:solidFill>
            </a:endParaRPr>
          </a:p>
          <a:p>
            <a:pPr marL="0" lvl="0" indent="0" algn="l" rtl="0">
              <a:spcBef>
                <a:spcPts val="1600"/>
              </a:spcBef>
              <a:spcAft>
                <a:spcPts val="0"/>
              </a:spcAft>
              <a:buNone/>
            </a:pPr>
            <a:endParaRPr lang="en-SG" dirty="0">
              <a:solidFill>
                <a:srgbClr val="000000"/>
              </a:solidFill>
            </a:endParaRPr>
          </a:p>
          <a:p>
            <a:pPr marL="0" lvl="0" indent="0" algn="l" rtl="0">
              <a:spcBef>
                <a:spcPts val="1600"/>
              </a:spcBef>
              <a:spcAft>
                <a:spcPts val="0"/>
              </a:spcAft>
              <a:buNone/>
            </a:pPr>
            <a:r>
              <a:rPr lang="en-SG" dirty="0">
                <a:solidFill>
                  <a:srgbClr val="000000"/>
                </a:solidFill>
              </a:rPr>
              <a:t>WS=11			WS=15</a:t>
            </a:r>
            <a:endParaRPr dirty="0">
              <a:solidFill>
                <a:srgbClr val="000000"/>
              </a:solidFill>
            </a:endParaRPr>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b="1" dirty="0"/>
          </a:p>
        </p:txBody>
      </p:sp>
      <p:sp>
        <p:nvSpPr>
          <p:cNvPr id="158" name="Google Shape;158;p30"/>
          <p:cNvSpPr txBox="1">
            <a:spLocks noGrp="1"/>
          </p:cNvSpPr>
          <p:nvPr>
            <p:ph type="body" idx="2"/>
          </p:nvPr>
        </p:nvSpPr>
        <p:spPr>
          <a:xfrm>
            <a:off x="4832400" y="438775"/>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t>What's the effect of varying the window size on performance? Do you suppose there is an optimal window size for all images? Explain why or why not. </a:t>
            </a:r>
            <a:endParaRPr b="1" dirty="0"/>
          </a:p>
          <a:p>
            <a:pPr marL="0" lvl="0" indent="0" algn="l" rtl="0">
              <a:spcBef>
                <a:spcPts val="1600"/>
              </a:spcBef>
              <a:spcAft>
                <a:spcPts val="0"/>
              </a:spcAft>
              <a:buClr>
                <a:schemeClr val="dk1"/>
              </a:buClr>
              <a:buSzPts val="1100"/>
              <a:buFont typeface="Arial"/>
              <a:buNone/>
            </a:pPr>
            <a:r>
              <a:rPr lang="en-SG" dirty="0"/>
              <a:t>Increasing the window size seems to reduce the validation loss. </a:t>
            </a:r>
            <a:endParaRPr dirty="0"/>
          </a:p>
          <a:p>
            <a:pPr marL="0" lvl="0" indent="0" algn="l" rtl="0">
              <a:spcBef>
                <a:spcPts val="1600"/>
              </a:spcBef>
              <a:spcAft>
                <a:spcPts val="0"/>
              </a:spcAft>
              <a:buNone/>
            </a:pPr>
            <a:endParaRPr b="1" dirty="0"/>
          </a:p>
          <a:p>
            <a:pPr marL="0" lvl="0" indent="0" algn="l" rtl="0">
              <a:spcBef>
                <a:spcPts val="1600"/>
              </a:spcBef>
              <a:spcAft>
                <a:spcPts val="0"/>
              </a:spcAft>
              <a:buNone/>
            </a:pPr>
            <a:r>
              <a:rPr lang="en" dirty="0"/>
              <a:t>&lt;Text here&gt;</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11" name="Picture 10" descr="A screenshot of a cell phone&#10;&#10;Description automatically generated">
            <a:extLst>
              <a:ext uri="{FF2B5EF4-FFF2-40B4-BE49-F238E27FC236}">
                <a16:creationId xmlns:a16="http://schemas.microsoft.com/office/drawing/2014/main" id="{8F1B6986-26B4-47B7-B909-563BC2197DB1}"/>
              </a:ext>
            </a:extLst>
          </p:cNvPr>
          <p:cNvPicPr>
            <a:picLocks noChangeAspect="1"/>
          </p:cNvPicPr>
          <p:nvPr/>
        </p:nvPicPr>
        <p:blipFill>
          <a:blip r:embed="rId3"/>
          <a:stretch>
            <a:fillRect/>
          </a:stretch>
        </p:blipFill>
        <p:spPr>
          <a:xfrm>
            <a:off x="228600" y="3526491"/>
            <a:ext cx="1793937" cy="1195958"/>
          </a:xfrm>
          <a:prstGeom prst="rect">
            <a:avLst/>
          </a:prstGeom>
        </p:spPr>
      </p:pic>
      <p:pic>
        <p:nvPicPr>
          <p:cNvPr id="13" name="Picture 12">
            <a:extLst>
              <a:ext uri="{FF2B5EF4-FFF2-40B4-BE49-F238E27FC236}">
                <a16:creationId xmlns:a16="http://schemas.microsoft.com/office/drawing/2014/main" id="{4BDED2B6-93F0-4DE4-A2B3-BFB237F4B1FD}"/>
              </a:ext>
            </a:extLst>
          </p:cNvPr>
          <p:cNvPicPr>
            <a:picLocks noChangeAspect="1"/>
          </p:cNvPicPr>
          <p:nvPr/>
        </p:nvPicPr>
        <p:blipFill>
          <a:blip r:embed="rId4"/>
          <a:stretch>
            <a:fillRect/>
          </a:stretch>
        </p:blipFill>
        <p:spPr>
          <a:xfrm>
            <a:off x="311700" y="4786191"/>
            <a:ext cx="1751821" cy="167983"/>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4C19B64D-52C0-49AA-93BC-B4AF94EAF4D5}"/>
              </a:ext>
            </a:extLst>
          </p:cNvPr>
          <p:cNvPicPr>
            <a:picLocks noChangeAspect="1"/>
          </p:cNvPicPr>
          <p:nvPr/>
        </p:nvPicPr>
        <p:blipFill>
          <a:blip r:embed="rId5"/>
          <a:stretch>
            <a:fillRect/>
          </a:stretch>
        </p:blipFill>
        <p:spPr>
          <a:xfrm>
            <a:off x="311691" y="1848211"/>
            <a:ext cx="1751830" cy="1149349"/>
          </a:xfrm>
          <a:prstGeom prst="rect">
            <a:avLst/>
          </a:prstGeom>
        </p:spPr>
      </p:pic>
      <p:pic>
        <p:nvPicPr>
          <p:cNvPr id="21" name="Picture 20">
            <a:extLst>
              <a:ext uri="{FF2B5EF4-FFF2-40B4-BE49-F238E27FC236}">
                <a16:creationId xmlns:a16="http://schemas.microsoft.com/office/drawing/2014/main" id="{6B42147F-D91B-495A-A4BD-4EDE9A27725E}"/>
              </a:ext>
            </a:extLst>
          </p:cNvPr>
          <p:cNvPicPr>
            <a:picLocks noChangeAspect="1"/>
          </p:cNvPicPr>
          <p:nvPr/>
        </p:nvPicPr>
        <p:blipFill>
          <a:blip r:embed="rId6"/>
          <a:stretch>
            <a:fillRect/>
          </a:stretch>
        </p:blipFill>
        <p:spPr>
          <a:xfrm>
            <a:off x="286349" y="3000995"/>
            <a:ext cx="2128868" cy="166394"/>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EAFA1197-6B0B-447A-8ABB-8019F7BF8058}"/>
              </a:ext>
            </a:extLst>
          </p:cNvPr>
          <p:cNvPicPr>
            <a:picLocks noChangeAspect="1"/>
          </p:cNvPicPr>
          <p:nvPr/>
        </p:nvPicPr>
        <p:blipFill>
          <a:blip r:embed="rId7"/>
          <a:stretch>
            <a:fillRect/>
          </a:stretch>
        </p:blipFill>
        <p:spPr>
          <a:xfrm>
            <a:off x="2633109" y="1821326"/>
            <a:ext cx="1833783" cy="1203117"/>
          </a:xfrm>
          <a:prstGeom prst="rect">
            <a:avLst/>
          </a:prstGeom>
        </p:spPr>
      </p:pic>
      <p:pic>
        <p:nvPicPr>
          <p:cNvPr id="25" name="Picture 24">
            <a:extLst>
              <a:ext uri="{FF2B5EF4-FFF2-40B4-BE49-F238E27FC236}">
                <a16:creationId xmlns:a16="http://schemas.microsoft.com/office/drawing/2014/main" id="{437BCB0A-718D-44EA-8C18-C4FFE400968F}"/>
              </a:ext>
            </a:extLst>
          </p:cNvPr>
          <p:cNvPicPr>
            <a:picLocks noChangeAspect="1"/>
          </p:cNvPicPr>
          <p:nvPr/>
        </p:nvPicPr>
        <p:blipFill>
          <a:blip r:embed="rId8"/>
          <a:stretch>
            <a:fillRect/>
          </a:stretch>
        </p:blipFill>
        <p:spPr>
          <a:xfrm>
            <a:off x="2805229" y="3026774"/>
            <a:ext cx="1956724" cy="188550"/>
          </a:xfrm>
          <a:prstGeom prst="rect">
            <a:avLst/>
          </a:prstGeom>
        </p:spPr>
      </p:pic>
      <p:pic>
        <p:nvPicPr>
          <p:cNvPr id="27" name="Picture 26" descr="A screenshot of a cell phone&#10;&#10;Description automatically generated">
            <a:extLst>
              <a:ext uri="{FF2B5EF4-FFF2-40B4-BE49-F238E27FC236}">
                <a16:creationId xmlns:a16="http://schemas.microsoft.com/office/drawing/2014/main" id="{BA528A81-DF41-4769-B2F4-51BF4E000058}"/>
              </a:ext>
            </a:extLst>
          </p:cNvPr>
          <p:cNvPicPr>
            <a:picLocks noChangeAspect="1"/>
          </p:cNvPicPr>
          <p:nvPr/>
        </p:nvPicPr>
        <p:blipFill>
          <a:blip r:embed="rId9"/>
          <a:stretch>
            <a:fillRect/>
          </a:stretch>
        </p:blipFill>
        <p:spPr>
          <a:xfrm>
            <a:off x="2633109" y="3499377"/>
            <a:ext cx="1956724" cy="1304483"/>
          </a:xfrm>
          <a:prstGeom prst="rect">
            <a:avLst/>
          </a:prstGeom>
        </p:spPr>
      </p:pic>
      <p:pic>
        <p:nvPicPr>
          <p:cNvPr id="30" name="Picture 29">
            <a:extLst>
              <a:ext uri="{FF2B5EF4-FFF2-40B4-BE49-F238E27FC236}">
                <a16:creationId xmlns:a16="http://schemas.microsoft.com/office/drawing/2014/main" id="{E989B164-CD13-4984-A4D3-7DBA6CE5B9C5}"/>
              </a:ext>
            </a:extLst>
          </p:cNvPr>
          <p:cNvPicPr>
            <a:picLocks noChangeAspect="1"/>
          </p:cNvPicPr>
          <p:nvPr/>
        </p:nvPicPr>
        <p:blipFill>
          <a:blip r:embed="rId10"/>
          <a:stretch>
            <a:fillRect/>
          </a:stretch>
        </p:blipFill>
        <p:spPr>
          <a:xfrm>
            <a:off x="2633110" y="4803860"/>
            <a:ext cx="2128844" cy="21144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1"/>
          <p:cNvSpPr txBox="1">
            <a:spLocks noGrp="1"/>
          </p:cNvSpPr>
          <p:nvPr>
            <p:ph type="body" idx="1"/>
          </p:nvPr>
        </p:nvSpPr>
        <p:spPr>
          <a:xfrm>
            <a:off x="311700" y="438800"/>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Copy the training loss plot and the final average validation loss of your extended network, as well as the network layer list.</a:t>
            </a:r>
            <a:endParaRPr b="1"/>
          </a:p>
          <a:p>
            <a:pPr marL="0" lvl="0" indent="0" algn="l" rtl="0">
              <a:spcBef>
                <a:spcPts val="1600"/>
              </a:spcBef>
              <a:spcAft>
                <a:spcPts val="0"/>
              </a:spcAft>
              <a:buNone/>
            </a:pPr>
            <a:r>
              <a:rPr lang="en"/>
              <a:t>&lt;Copy figure image here&gt;</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b="1"/>
          </a:p>
        </p:txBody>
      </p:sp>
      <p:sp>
        <p:nvSpPr>
          <p:cNvPr id="164" name="Google Shape;164;p31"/>
          <p:cNvSpPr txBox="1">
            <a:spLocks noGrp="1"/>
          </p:cNvSpPr>
          <p:nvPr>
            <p:ph type="body" idx="2"/>
          </p:nvPr>
        </p:nvSpPr>
        <p:spPr>
          <a:xfrm>
            <a:off x="4832400" y="438775"/>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What layers did you add? What's the effect of adding more layers without adding more data? Why?</a:t>
            </a:r>
            <a:endParaRPr b="1"/>
          </a:p>
          <a:p>
            <a:pPr marL="0" lvl="0" indent="0" algn="l" rtl="0">
              <a:spcBef>
                <a:spcPts val="1600"/>
              </a:spcBef>
              <a:spcAft>
                <a:spcPts val="0"/>
              </a:spcAft>
              <a:buNone/>
            </a:pPr>
            <a:r>
              <a:rPr lang="en"/>
              <a:t>&lt;Text here&gt;</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Part 1</a:t>
            </a:r>
            <a:endParaRPr/>
          </a:p>
        </p:txBody>
      </p:sp>
      <p:sp>
        <p:nvSpPr>
          <p:cNvPr id="61" name="Google Shape;61;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2"/>
          <p:cNvSpPr txBox="1">
            <a:spLocks noGrp="1"/>
          </p:cNvSpPr>
          <p:nvPr>
            <p:ph type="body" idx="1"/>
          </p:nvPr>
        </p:nvSpPr>
        <p:spPr>
          <a:xfrm>
            <a:off x="311700" y="438800"/>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Show the matching cost comparison plot between SSD/SAD/MCCNN</a:t>
            </a:r>
            <a:endParaRPr b="1"/>
          </a:p>
          <a:p>
            <a:pPr marL="0" lvl="0" indent="0" algn="l" rtl="0">
              <a:spcBef>
                <a:spcPts val="1600"/>
              </a:spcBef>
              <a:spcAft>
                <a:spcPts val="0"/>
              </a:spcAft>
              <a:buNone/>
            </a:pPr>
            <a:r>
              <a:rPr lang="en"/>
              <a:t>&lt;Copy figure image here&gt;</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b="1"/>
          </a:p>
        </p:txBody>
      </p:sp>
      <p:sp>
        <p:nvSpPr>
          <p:cNvPr id="170" name="Google Shape;170;p32"/>
          <p:cNvSpPr txBox="1">
            <a:spLocks noGrp="1"/>
          </p:cNvSpPr>
          <p:nvPr>
            <p:ph type="body" idx="2"/>
          </p:nvPr>
        </p:nvSpPr>
        <p:spPr>
          <a:xfrm>
            <a:off x="4832400" y="438775"/>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Based on the matching cost comparison plot, how are SSD, SAD, and MC-CNN different? Can you think of a scenario where matching with MC-CNN would be prefered over SSD/SAD?</a:t>
            </a:r>
            <a:endParaRPr b="1"/>
          </a:p>
          <a:p>
            <a:pPr marL="0" lvl="0" indent="0" algn="l" rtl="0">
              <a:spcBef>
                <a:spcPts val="1600"/>
              </a:spcBef>
              <a:spcAft>
                <a:spcPts val="0"/>
              </a:spcAft>
              <a:buNone/>
            </a:pPr>
            <a:r>
              <a:rPr lang="en"/>
              <a:t>&lt;Text here&gt;</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3"/>
          <p:cNvSpPr txBox="1">
            <a:spLocks noGrp="1"/>
          </p:cNvSpPr>
          <p:nvPr>
            <p:ph type="body" idx="1"/>
          </p:nvPr>
        </p:nvSpPr>
        <p:spPr>
          <a:xfrm>
            <a:off x="311700" y="438800"/>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Show the disparity map comparison between SAD and MCCNN </a:t>
            </a:r>
            <a:endParaRPr b="1"/>
          </a:p>
          <a:p>
            <a:pPr marL="0" lvl="0" indent="0" algn="l" rtl="0">
              <a:spcBef>
                <a:spcPts val="1600"/>
              </a:spcBef>
              <a:spcAft>
                <a:spcPts val="0"/>
              </a:spcAft>
              <a:buNone/>
            </a:pPr>
            <a:r>
              <a:rPr lang="en"/>
              <a:t>&lt;Copy figure image here&gt;</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b="1"/>
          </a:p>
        </p:txBody>
      </p:sp>
      <p:sp>
        <p:nvSpPr>
          <p:cNvPr id="176" name="Google Shape;176;p33"/>
          <p:cNvSpPr txBox="1">
            <a:spLocks noGrp="1"/>
          </p:cNvSpPr>
          <p:nvPr>
            <p:ph type="body" idx="2"/>
          </p:nvPr>
        </p:nvSpPr>
        <p:spPr>
          <a:xfrm>
            <a:off x="4832400" y="438775"/>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Qualitatively, between SAD and MCCNN, which disparity map do you think looks better? Explain your reasoning.</a:t>
            </a:r>
            <a:endParaRPr b="1"/>
          </a:p>
          <a:p>
            <a:pPr marL="0" lvl="0" indent="0" algn="l" rtl="0">
              <a:spcBef>
                <a:spcPts val="1600"/>
              </a:spcBef>
              <a:spcAft>
                <a:spcPts val="0"/>
              </a:spcAft>
              <a:buNone/>
            </a:pPr>
            <a:r>
              <a:rPr lang="en"/>
              <a:t>&lt;Text here&gt;</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4"/>
          <p:cNvSpPr txBox="1">
            <a:spLocks noGrp="1"/>
          </p:cNvSpPr>
          <p:nvPr>
            <p:ph type="body" idx="1"/>
          </p:nvPr>
        </p:nvSpPr>
        <p:spPr>
          <a:xfrm>
            <a:off x="311700" y="438800"/>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Show the quantitative evaluation between SAD and MCCNN (average error, etc.)</a:t>
            </a:r>
            <a:endParaRPr b="1"/>
          </a:p>
          <a:p>
            <a:pPr marL="0" lvl="0" indent="0" algn="l" rtl="0">
              <a:spcBef>
                <a:spcPts val="1600"/>
              </a:spcBef>
              <a:spcAft>
                <a:spcPts val="0"/>
              </a:spcAft>
              <a:buNone/>
            </a:pPr>
            <a:r>
              <a:rPr lang="en"/>
              <a:t>&lt;Text or screenshot here&gt;</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b="1"/>
          </a:p>
        </p:txBody>
      </p:sp>
      <p:sp>
        <p:nvSpPr>
          <p:cNvPr id="182" name="Google Shape;182;p34"/>
          <p:cNvSpPr txBox="1">
            <a:spLocks noGrp="1"/>
          </p:cNvSpPr>
          <p:nvPr>
            <p:ph type="body" idx="2"/>
          </p:nvPr>
        </p:nvSpPr>
        <p:spPr>
          <a:xfrm>
            <a:off x="4832400" y="438775"/>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Quantitatively, between SAD and MCCNN, which one achieve better score on the metrics? Why do you think that's the case?</a:t>
            </a:r>
            <a:endParaRPr b="1"/>
          </a:p>
          <a:p>
            <a:pPr marL="0" lvl="0" indent="0" algn="l" rtl="0">
              <a:spcBef>
                <a:spcPts val="1600"/>
              </a:spcBef>
              <a:spcAft>
                <a:spcPts val="0"/>
              </a:spcAft>
              <a:buNone/>
            </a:pPr>
            <a:r>
              <a:rPr lang="en"/>
              <a:t>&lt;Text here&gt;</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Extra Credit</a:t>
            </a:r>
            <a:endParaRPr/>
          </a:p>
        </p:txBody>
      </p:sp>
      <p:sp>
        <p:nvSpPr>
          <p:cNvPr id="188" name="Google Shape;188;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&lt;Discuss What extra credit you did and analyze it. Include Images of results as well &gt;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body" idx="1"/>
          </p:nvPr>
        </p:nvSpPr>
        <p:spPr>
          <a:xfrm>
            <a:off x="311700" y="438800"/>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What is the relation between disparity map and depth? [Text/Equations/Drawing whatever you feel is relevant]</a:t>
            </a:r>
            <a:endParaRPr b="1"/>
          </a:p>
          <a:p>
            <a:pPr marL="0" lvl="0" indent="0" algn="l" rtl="0">
              <a:spcBef>
                <a:spcPts val="1600"/>
              </a:spcBef>
              <a:spcAft>
                <a:spcPts val="1600"/>
              </a:spcAft>
              <a:buNone/>
            </a:pPr>
            <a:r>
              <a:rPr lang="en"/>
              <a:t>&lt;Solution here&gt;</a:t>
            </a:r>
            <a:endParaRPr/>
          </a:p>
        </p:txBody>
      </p:sp>
      <p:sp>
        <p:nvSpPr>
          <p:cNvPr id="67" name="Google Shape;67;p15"/>
          <p:cNvSpPr txBox="1">
            <a:spLocks noGrp="1"/>
          </p:cNvSpPr>
          <p:nvPr>
            <p:ph type="body" idx="2"/>
          </p:nvPr>
        </p:nvSpPr>
        <p:spPr>
          <a:xfrm>
            <a:off x="4832400" y="438775"/>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Random dot stereogram image [51x51x3] + Can you judge depth by looking them?</a:t>
            </a:r>
            <a:endParaRPr b="1"/>
          </a:p>
          <a:p>
            <a:pPr marL="0" lvl="0" indent="0" algn="l" rtl="0">
              <a:spcBef>
                <a:spcPts val="1600"/>
              </a:spcBef>
              <a:spcAft>
                <a:spcPts val="0"/>
              </a:spcAft>
              <a:buNone/>
            </a:pPr>
            <a:r>
              <a:rPr lang="en"/>
              <a:t>&lt;copy plot here&gt;</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r>
              <a:rPr lang="en"/>
              <a:t>&lt;Text here&gt;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body" idx="1"/>
          </p:nvPr>
        </p:nvSpPr>
        <p:spPr>
          <a:xfrm>
            <a:off x="311700" y="438800"/>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Random dot stereogram disparity maps</a:t>
            </a:r>
            <a:endParaRPr b="1"/>
          </a:p>
          <a:p>
            <a:pPr marL="0" lvl="0" indent="0" algn="l" rtl="0">
              <a:spcBef>
                <a:spcPts val="1600"/>
              </a:spcBef>
              <a:spcAft>
                <a:spcPts val="1600"/>
              </a:spcAft>
              <a:buNone/>
            </a:pPr>
            <a:r>
              <a:rPr lang="en"/>
              <a:t>&lt;Insert all images here&gt;</a:t>
            </a:r>
            <a:endParaRPr/>
          </a:p>
        </p:txBody>
      </p:sp>
      <p:sp>
        <p:nvSpPr>
          <p:cNvPr id="73" name="Google Shape;73;p16"/>
          <p:cNvSpPr txBox="1">
            <a:spLocks noGrp="1"/>
          </p:cNvSpPr>
          <p:nvPr>
            <p:ph type="body" idx="2"/>
          </p:nvPr>
        </p:nvSpPr>
        <p:spPr>
          <a:xfrm>
            <a:off x="4832400" y="438775"/>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What is the effect of increasing the block size? Explain the reasoning behind it?</a:t>
            </a:r>
            <a:endParaRPr b="1"/>
          </a:p>
          <a:p>
            <a:pPr marL="0" lvl="0" indent="0" algn="l" rtl="0">
              <a:spcBef>
                <a:spcPts val="1600"/>
              </a:spcBef>
              <a:spcAft>
                <a:spcPts val="1600"/>
              </a:spcAft>
              <a:buNone/>
            </a:pPr>
            <a:r>
              <a:rPr lang="en"/>
              <a:t>&lt;Text solution here&gt;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body" idx="1"/>
          </p:nvPr>
        </p:nvSpPr>
        <p:spPr>
          <a:xfrm>
            <a:off x="311700" y="438800"/>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Random dot stereogram: Why is the result poor on the left edge and not on the other edges?</a:t>
            </a:r>
            <a:endParaRPr b="1"/>
          </a:p>
          <a:p>
            <a:pPr marL="0" lvl="0" indent="0" algn="l" rtl="0">
              <a:spcBef>
                <a:spcPts val="1600"/>
              </a:spcBef>
              <a:spcAft>
                <a:spcPts val="1600"/>
              </a:spcAft>
              <a:buNone/>
            </a:pPr>
            <a:r>
              <a:rPr lang="en"/>
              <a:t>&lt;Text solution here&gt;</a:t>
            </a:r>
            <a:endParaRPr/>
          </a:p>
        </p:txBody>
      </p:sp>
      <p:sp>
        <p:nvSpPr>
          <p:cNvPr id="79" name="Google Shape;79;p17"/>
          <p:cNvSpPr txBox="1">
            <a:spLocks noGrp="1"/>
          </p:cNvSpPr>
          <p:nvPr>
            <p:ph type="body" idx="2"/>
          </p:nvPr>
        </p:nvSpPr>
        <p:spPr>
          <a:xfrm>
            <a:off x="4832400" y="438775"/>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Convex error profile: Input patch, search strip, error profile</a:t>
            </a:r>
            <a:endParaRPr b="1"/>
          </a:p>
          <a:p>
            <a:pPr marL="0" lvl="0" indent="0" algn="l" rtl="0">
              <a:spcBef>
                <a:spcPts val="1600"/>
              </a:spcBef>
              <a:spcAft>
                <a:spcPts val="1600"/>
              </a:spcAft>
              <a:buNone/>
            </a:pPr>
            <a:r>
              <a:rPr lang="en"/>
              <a:t>&lt;Copy images here&gt;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body" idx="1"/>
          </p:nvPr>
        </p:nvSpPr>
        <p:spPr>
          <a:xfrm>
            <a:off x="311700" y="438800"/>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Non-convex error profile: Input patch, search strip, error profile</a:t>
            </a:r>
            <a:endParaRPr b="1"/>
          </a:p>
          <a:p>
            <a:pPr marL="0" lvl="0" indent="0" algn="l" rtl="0">
              <a:spcBef>
                <a:spcPts val="1600"/>
              </a:spcBef>
              <a:spcAft>
                <a:spcPts val="0"/>
              </a:spcAft>
              <a:buClr>
                <a:schemeClr val="dk1"/>
              </a:buClr>
              <a:buSzPts val="1100"/>
              <a:buFont typeface="Arial"/>
              <a:buNone/>
            </a:pPr>
            <a:r>
              <a:rPr lang="en"/>
              <a:t>&lt;Copy images here&gt;</a:t>
            </a:r>
            <a:endParaRPr/>
          </a:p>
          <a:p>
            <a:pPr marL="0" lvl="0" indent="0" algn="l" rtl="0">
              <a:spcBef>
                <a:spcPts val="1600"/>
              </a:spcBef>
              <a:spcAft>
                <a:spcPts val="1600"/>
              </a:spcAft>
              <a:buNone/>
            </a:pPr>
            <a:endParaRPr b="1"/>
          </a:p>
        </p:txBody>
      </p:sp>
      <p:sp>
        <p:nvSpPr>
          <p:cNvPr id="85" name="Google Shape;85;p18"/>
          <p:cNvSpPr txBox="1">
            <a:spLocks noGrp="1"/>
          </p:cNvSpPr>
          <p:nvPr>
            <p:ph type="body" idx="2"/>
          </p:nvPr>
        </p:nvSpPr>
        <p:spPr>
          <a:xfrm>
            <a:off x="4832400" y="438775"/>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Convex error profile: Can you generalize the type of regions which will generate convex profiles?</a:t>
            </a:r>
            <a:endParaRPr b="1"/>
          </a:p>
          <a:p>
            <a:pPr marL="0" lvl="0" indent="0" algn="l" rtl="0">
              <a:spcBef>
                <a:spcPts val="1600"/>
              </a:spcBef>
              <a:spcAft>
                <a:spcPts val="1600"/>
              </a:spcAft>
              <a:buNone/>
            </a:pPr>
            <a:r>
              <a:rPr lang="en"/>
              <a:t>&lt;Text here&gt;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438800"/>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Nonconvex error profile: Can you generalize the type of regions which will generate non-convex profiles?</a:t>
            </a:r>
            <a:endParaRPr b="1"/>
          </a:p>
          <a:p>
            <a:pPr marL="0" lvl="0" indent="0" algn="l" rtl="0">
              <a:spcBef>
                <a:spcPts val="1600"/>
              </a:spcBef>
              <a:spcAft>
                <a:spcPts val="0"/>
              </a:spcAft>
              <a:buClr>
                <a:schemeClr val="dk1"/>
              </a:buClr>
              <a:buSzPts val="1100"/>
              <a:buFont typeface="Arial"/>
              <a:buNone/>
            </a:pPr>
            <a:r>
              <a:rPr lang="en"/>
              <a:t>&lt;Text here&gt;</a:t>
            </a:r>
            <a:endParaRPr/>
          </a:p>
          <a:p>
            <a:pPr marL="0" lvl="0" indent="0" algn="l" rtl="0">
              <a:spcBef>
                <a:spcPts val="1600"/>
              </a:spcBef>
              <a:spcAft>
                <a:spcPts val="1600"/>
              </a:spcAft>
              <a:buNone/>
            </a:pPr>
            <a:endParaRPr b="1"/>
          </a:p>
        </p:txBody>
      </p:sp>
      <p:sp>
        <p:nvSpPr>
          <p:cNvPr id="91" name="Google Shape;91;p19"/>
          <p:cNvSpPr txBox="1">
            <a:spLocks noGrp="1"/>
          </p:cNvSpPr>
          <p:nvPr>
            <p:ph type="body" idx="2"/>
          </p:nvPr>
        </p:nvSpPr>
        <p:spPr>
          <a:xfrm>
            <a:off x="4832400" y="438775"/>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t>Disparity map for Set 1 (for 3 patch sizes)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body" idx="1"/>
          </p:nvPr>
        </p:nvSpPr>
        <p:spPr>
          <a:xfrm>
            <a:off x="311700" y="438800"/>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Set 1: Can you think of an explanation as to why the backrest of the chair appears blocky?</a:t>
            </a:r>
            <a:endParaRPr b="1"/>
          </a:p>
          <a:p>
            <a:pPr marL="0" lvl="0" indent="0" algn="l" rtl="0">
              <a:spcBef>
                <a:spcPts val="1600"/>
              </a:spcBef>
              <a:spcAft>
                <a:spcPts val="1600"/>
              </a:spcAft>
              <a:buNone/>
            </a:pPr>
            <a:r>
              <a:rPr lang="en"/>
              <a:t>&lt;Text solution here&gt;</a:t>
            </a:r>
            <a:endParaRPr/>
          </a:p>
        </p:txBody>
      </p:sp>
      <p:sp>
        <p:nvSpPr>
          <p:cNvPr id="97" name="Google Shape;97;p20"/>
          <p:cNvSpPr txBox="1">
            <a:spLocks noGrp="1"/>
          </p:cNvSpPr>
          <p:nvPr>
            <p:ph type="body" idx="2"/>
          </p:nvPr>
        </p:nvSpPr>
        <p:spPr>
          <a:xfrm>
            <a:off x="4832400" y="438775"/>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Set 4 disparity maps (only one path size)</a:t>
            </a:r>
            <a:endParaRPr b="1"/>
          </a:p>
          <a:p>
            <a:pPr marL="0" lvl="0" indent="0" algn="l" rtl="0">
              <a:spcBef>
                <a:spcPts val="1600"/>
              </a:spcBef>
              <a:spcAft>
                <a:spcPts val="1600"/>
              </a:spcAft>
              <a:buNone/>
            </a:pPr>
            <a:r>
              <a:rPr lang="en"/>
              <a:t>&lt;Copy images here&gt;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body" idx="1"/>
          </p:nvPr>
        </p:nvSpPr>
        <p:spPr>
          <a:xfrm>
            <a:off x="311700" y="438800"/>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Set 3, 4: peculiar behaviour of the disparity maps near right bowling pin: what do you see in input there and can you explain disparity map there?</a:t>
            </a:r>
            <a:endParaRPr b="1"/>
          </a:p>
          <a:p>
            <a:pPr marL="0" lvl="0" indent="0" algn="l" rtl="0">
              <a:spcBef>
                <a:spcPts val="1600"/>
              </a:spcBef>
              <a:spcAft>
                <a:spcPts val="1600"/>
              </a:spcAft>
              <a:buNone/>
            </a:pPr>
            <a:r>
              <a:rPr lang="en"/>
              <a:t>&lt;Text solution here&gt;</a:t>
            </a:r>
            <a:endParaRPr/>
          </a:p>
        </p:txBody>
      </p:sp>
      <p:sp>
        <p:nvSpPr>
          <p:cNvPr id="103" name="Google Shape;103;p21"/>
          <p:cNvSpPr txBox="1">
            <a:spLocks noGrp="1"/>
          </p:cNvSpPr>
          <p:nvPr>
            <p:ph type="body" idx="2"/>
          </p:nvPr>
        </p:nvSpPr>
        <p:spPr>
          <a:xfrm>
            <a:off x="4832400" y="438775"/>
            <a:ext cx="39999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Set 6: Gradual shift in disparity values on the wall</a:t>
            </a:r>
            <a:endParaRPr b="1"/>
          </a:p>
          <a:p>
            <a:pPr marL="0" lvl="0" indent="0" algn="l" rtl="0">
              <a:spcBef>
                <a:spcPts val="1600"/>
              </a:spcBef>
              <a:spcAft>
                <a:spcPts val="1600"/>
              </a:spcAft>
              <a:buNone/>
            </a:pPr>
            <a:r>
              <a:rPr lang="en"/>
              <a:t>&lt;Text solution here&gt;</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1091</Words>
  <Application>Microsoft Office PowerPoint</Application>
  <PresentationFormat>On-screen Show (16:9)</PresentationFormat>
  <Paragraphs>106</Paragraphs>
  <Slides>23</Slides>
  <Notes>23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23</vt:i4>
      </vt:variant>
    </vt:vector>
  </HeadingPairs>
  <TitlesOfParts>
    <vt:vector size="25" baseType="lpstr">
      <vt:lpstr>Arial</vt:lpstr>
      <vt:lpstr>Simple Light</vt:lpstr>
      <vt:lpstr>CS 4476 Project 4</vt:lpstr>
      <vt:lpstr>Part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Smoothing</vt:lpstr>
      <vt:lpstr>Smoothing(contd.)</vt:lpstr>
      <vt:lpstr>Part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Extra Credit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 Project 4</dc:title>
  <cp:lastModifiedBy>Kok Jian Yu</cp:lastModifiedBy>
  <cp:revision>1</cp:revision>
  <dcterms:modified xsi:type="dcterms:W3CDTF">2019-11-01T20:02:00Z</dcterms:modified>
</cp:coreProperties>
</file>