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10616"/>
          <c:y val="0.310616"/>
          <c:w val="0.378768"/>
          <c:h val="0.366268"/>
        </c:manualLayout>
      </c:layout>
      <c:doughnutChart>
        <c:varyColors val="0"/>
        <c:ser>
          <c:idx val="0"/>
          <c:order val="0"/>
          <c:tx>
            <c:strRef>
              <c:f>Sheet1!$A$2</c:f>
              <c:strCache>
                <c:ptCount val="1"/>
                <c:pt idx="0">
                  <c:v>Région 1</c:v>
                </c:pt>
              </c:strCache>
            </c:strRef>
          </c:tx>
          <c:spPr>
            <a:solidFill>
              <a:srgbClr val="4D8178"/>
            </a:solidFill>
            <a:ln w="12700" cap="flat">
              <a:noFill/>
              <a:miter lim="400000"/>
            </a:ln>
            <a:effectLst/>
          </c:spPr>
          <c:explosion val="9"/>
          <c:dPt>
            <c:idx val="0"/>
            <c:explosion val="9"/>
            <c:spPr>
              <a:solidFill>
                <a:srgbClr val="4D8178"/>
              </a:solidFill>
              <a:ln w="12700" cap="flat">
                <a:noFill/>
                <a:miter lim="400000"/>
              </a:ln>
              <a:effectLst/>
            </c:spPr>
          </c:dPt>
          <c:dPt>
            <c:idx val="1"/>
            <c:explosion val="9"/>
            <c:spPr>
              <a:solidFill>
                <a:srgbClr val="95BC89"/>
              </a:solidFill>
              <a:ln w="12700" cap="flat">
                <a:noFill/>
                <a:miter lim="400000"/>
              </a:ln>
              <a:effectLst/>
            </c:spPr>
          </c:dPt>
          <c:dPt>
            <c:idx val="2"/>
            <c:explosion val="9"/>
            <c:spPr>
              <a:solidFill>
                <a:srgbClr val="2F524F"/>
              </a:solidFill>
              <a:ln w="12700" cap="flat">
                <a:noFill/>
                <a:miter lim="400000"/>
              </a:ln>
              <a:effectLst/>
            </c:spPr>
          </c:dPt>
          <c:dPt>
            <c:idx val="3"/>
            <c:explosion val="9"/>
            <c:spPr>
              <a:solidFill>
                <a:srgbClr val="6A8D56"/>
              </a:solidFill>
              <a:ln w="12700" cap="flat">
                <a:noFill/>
                <a:miter lim="400000"/>
              </a:ln>
              <a:effectLst/>
            </c:spPr>
          </c:dPt>
          <c:dPt>
            <c:idx val="4"/>
            <c:explosion val="9"/>
            <c:spPr>
              <a:solidFill>
                <a:srgbClr val="9BC1AB"/>
              </a:solidFill>
              <a:ln w="12700" cap="flat">
                <a:noFill/>
                <a:miter lim="400000"/>
              </a:ln>
              <a:effectLst/>
            </c:spPr>
          </c:dPt>
          <c:dPt>
            <c:idx val="5"/>
            <c:explosion val="0"/>
            <c:spPr>
              <a:solidFill>
                <a:srgbClr val="4A6241"/>
              </a:solidFill>
              <a:ln w="12700" cap="flat">
                <a:noFill/>
                <a:miter lim="400000"/>
              </a:ln>
              <a:effectLst/>
            </c:spPr>
          </c:dPt>
          <c:dLbls>
            <c:dLbl>
              <c:idx val="0"/>
              <c:numFmt formatCode="#,##0%" sourceLinked="0"/>
              <c:txPr>
                <a:bodyPr/>
                <a:lstStyle/>
                <a:p>
                  <a:pPr>
                    <a:defRPr b="1" i="0" strike="noStrike" sz="2000" u="none">
                      <a:solidFill>
                        <a:srgbClr val="4D8178"/>
                      </a:solidFill>
                      <a:latin typeface="Avenir Next Regular"/>
                    </a:defRPr>
                  </a:pPr>
                </a:p>
              </c:txPr>
              <c:showLegendKey val="0"/>
              <c:showVal val="0"/>
              <c:showCatName val="1"/>
              <c:showSerName val="0"/>
              <c:showPercent val="0"/>
              <c:showBubbleSize val="0"/>
            </c:dLbl>
            <c:dLbl>
              <c:idx val="1"/>
              <c:numFmt formatCode="#,##0%" sourceLinked="0"/>
              <c:txPr>
                <a:bodyPr/>
                <a:lstStyle/>
                <a:p>
                  <a:pPr>
                    <a:defRPr b="1" i="0" strike="noStrike" sz="2000" u="none">
                      <a:solidFill>
                        <a:srgbClr val="95BC89"/>
                      </a:solidFill>
                      <a:latin typeface="Avenir Next Regular"/>
                    </a:defRPr>
                  </a:pPr>
                </a:p>
              </c:txPr>
              <c:showLegendKey val="0"/>
              <c:showVal val="0"/>
              <c:showCatName val="1"/>
              <c:showSerName val="0"/>
              <c:showPercent val="0"/>
              <c:showBubbleSize val="0"/>
            </c:dLbl>
            <c:dLbl>
              <c:idx val="2"/>
              <c:numFmt formatCode="#,##0%" sourceLinked="0"/>
              <c:txPr>
                <a:bodyPr/>
                <a:lstStyle/>
                <a:p>
                  <a:pPr>
                    <a:defRPr b="1" i="0" strike="noStrike" sz="2000" u="none">
                      <a:solidFill>
                        <a:srgbClr val="2F524F"/>
                      </a:solidFill>
                      <a:latin typeface="Avenir Next Regular"/>
                    </a:defRPr>
                  </a:pPr>
                </a:p>
              </c:txPr>
              <c:showLegendKey val="0"/>
              <c:showVal val="0"/>
              <c:showCatName val="1"/>
              <c:showSerName val="0"/>
              <c:showPercent val="0"/>
              <c:showBubbleSize val="0"/>
            </c:dLbl>
            <c:dLbl>
              <c:idx val="3"/>
              <c:numFmt formatCode="#,##0%" sourceLinked="0"/>
              <c:txPr>
                <a:bodyPr/>
                <a:lstStyle/>
                <a:p>
                  <a:pPr>
                    <a:defRPr b="1" i="0" strike="noStrike" sz="2000" u="none">
                      <a:solidFill>
                        <a:srgbClr val="6A8D56"/>
                      </a:solidFill>
                      <a:latin typeface="Avenir Next Regular"/>
                    </a:defRPr>
                  </a:pPr>
                </a:p>
              </c:txPr>
              <c:showLegendKey val="0"/>
              <c:showVal val="0"/>
              <c:showCatName val="1"/>
              <c:showSerName val="0"/>
              <c:showPercent val="0"/>
              <c:showBubbleSize val="0"/>
            </c:dLbl>
            <c:dLbl>
              <c:idx val="4"/>
              <c:numFmt formatCode="#,##0%" sourceLinked="0"/>
              <c:txPr>
                <a:bodyPr/>
                <a:lstStyle/>
                <a:p>
                  <a:pPr>
                    <a:defRPr b="1" i="0" strike="noStrike" sz="2000" u="none">
                      <a:solidFill>
                        <a:srgbClr val="9BC1AB"/>
                      </a:solidFill>
                      <a:latin typeface="Avenir Next Regular"/>
                    </a:defRPr>
                  </a:pPr>
                </a:p>
              </c:txPr>
              <c:showLegendKey val="0"/>
              <c:showVal val="0"/>
              <c:showCatName val="1"/>
              <c:showSerName val="0"/>
              <c:showPercent val="0"/>
              <c:showBubbleSize val="0"/>
            </c:dLbl>
            <c:dLbl>
              <c:idx val="5"/>
              <c:numFmt formatCode="#,##0%" sourceLinked="0"/>
              <c:txPr>
                <a:bodyPr/>
                <a:lstStyle/>
                <a:p>
                  <a:pPr>
                    <a:defRPr b="0" i="0" strike="noStrike" sz="3600" u="none">
                      <a:solidFill>
                        <a:srgbClr val="000000"/>
                      </a:solidFill>
                      <a:latin typeface="Helvetica Neue"/>
                    </a:defRPr>
                  </a:pPr>
                </a:p>
              </c:txPr>
              <c:showLegendKey val="0"/>
              <c:showVal val="0"/>
              <c:showCatName val="1"/>
              <c:showSerName val="0"/>
              <c:showPercent val="0"/>
              <c:showBubbleSize val="0"/>
            </c:dLbl>
            <c:numFmt formatCode="#,##0%" sourceLinked="0"/>
            <c:txPr>
              <a:bodyPr/>
              <a:lstStyle/>
              <a:p>
                <a:pPr>
                  <a:defRPr b="1" i="0" strike="noStrike" sz="2000" u="none">
                    <a:solidFill>
                      <a:srgbClr val="4D8178"/>
                    </a:solidFill>
                    <a:latin typeface="Avenir Next Regular"/>
                  </a:defRPr>
                </a:pPr>
              </a:p>
            </c:txPr>
            <c:showLegendKey val="0"/>
            <c:showVal val="0"/>
            <c:showCatName val="1"/>
            <c:showSerName val="0"/>
            <c:showPercent val="0"/>
            <c:showBubbleSize val="0"/>
            <c:showLeaderLines val="1"/>
            <c:leaderLines>
              <c:spPr>
                <a:noFill/>
                <a:ln w="6350" cap="flat">
                  <a:solidFill>
                    <a:srgbClr val="000000"/>
                  </a:solidFill>
                  <a:prstDash val="solid"/>
                  <a:miter lim="400000"/>
                </a:ln>
                <a:effectLst/>
              </c:spPr>
            </c:leaderLines>
          </c:dLbls>
          <c:cat>
            <c:strRef>
              <c:f>Sheet1!$B$1:$F$1</c:f>
              <c:strCache>
                <c:ptCount val="5"/>
                <c:pt idx="0">
                  <c:v>Augmenter
les inscriptions</c:v>
                </c:pt>
                <c:pt idx="1">
                  <c:v>Préserver l’implication</c:v>
                </c:pt>
                <c:pt idx="2">
                  <c:v>Soutenir l’innovation</c:v>
                </c:pt>
                <c:pt idx="3">
                  <c:v>Visibilité
de la
plateforme</c:v>
                </c:pt>
                <c:pt idx="4">
                  <c:v>Stabiliser
la
plateforme</c:v>
                </c:pt>
              </c:strCache>
            </c:strRef>
          </c:cat>
          <c:val>
            <c:numRef>
              <c:f>Sheet1!$B$2:$F$2</c:f>
              <c:numCache>
                <c:ptCount val="5"/>
                <c:pt idx="0">
                  <c:v>20.000000</c:v>
                </c:pt>
                <c:pt idx="1">
                  <c:v>20.000000</c:v>
                </c:pt>
                <c:pt idx="2">
                  <c:v>20.000000</c:v>
                </c:pt>
                <c:pt idx="3">
                  <c:v>20.000000</c:v>
                </c:pt>
                <c:pt idx="4">
                  <c:v>20.000000</c:v>
                </c:pt>
              </c:numCache>
            </c:numRef>
          </c:val>
        </c:ser>
        <c:firstSliceAng val="0"/>
        <c:holeSize val="82"/>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500">
        <a:latin typeface="+mn-lt"/>
        <a:ea typeface="+mn-ea"/>
        <a:cs typeface="+mn-cs"/>
        <a:sym typeface="Helvetica Neue"/>
      </a:defRPr>
    </a:lvl1pPr>
    <a:lvl2pPr indent="228600" defTabSz="457200" latinLnBrk="0">
      <a:lnSpc>
        <a:spcPct val="117999"/>
      </a:lnSpc>
      <a:defRPr sz="1500">
        <a:latin typeface="+mn-lt"/>
        <a:ea typeface="+mn-ea"/>
        <a:cs typeface="+mn-cs"/>
        <a:sym typeface="Helvetica Neue"/>
      </a:defRPr>
    </a:lvl2pPr>
    <a:lvl3pPr indent="457200" defTabSz="457200" latinLnBrk="0">
      <a:lnSpc>
        <a:spcPct val="117999"/>
      </a:lnSpc>
      <a:defRPr sz="1500">
        <a:latin typeface="+mn-lt"/>
        <a:ea typeface="+mn-ea"/>
        <a:cs typeface="+mn-cs"/>
        <a:sym typeface="Helvetica Neue"/>
      </a:defRPr>
    </a:lvl3pPr>
    <a:lvl4pPr indent="685800" defTabSz="457200" latinLnBrk="0">
      <a:lnSpc>
        <a:spcPct val="117999"/>
      </a:lnSpc>
      <a:defRPr sz="1500">
        <a:latin typeface="+mn-lt"/>
        <a:ea typeface="+mn-ea"/>
        <a:cs typeface="+mn-cs"/>
        <a:sym typeface="Helvetica Neue"/>
      </a:defRPr>
    </a:lvl4pPr>
    <a:lvl5pPr indent="914400" defTabSz="457200" latinLnBrk="0">
      <a:lnSpc>
        <a:spcPct val="117999"/>
      </a:lnSpc>
      <a:defRPr sz="1500">
        <a:latin typeface="+mn-lt"/>
        <a:ea typeface="+mn-ea"/>
        <a:cs typeface="+mn-cs"/>
        <a:sym typeface="Helvetica Neue"/>
      </a:defRPr>
    </a:lvl5pPr>
    <a:lvl6pPr indent="1143000" defTabSz="457200" latinLnBrk="0">
      <a:lnSpc>
        <a:spcPct val="117999"/>
      </a:lnSpc>
      <a:defRPr sz="1500">
        <a:latin typeface="+mn-lt"/>
        <a:ea typeface="+mn-ea"/>
        <a:cs typeface="+mn-cs"/>
        <a:sym typeface="Helvetica Neue"/>
      </a:defRPr>
    </a:lvl6pPr>
    <a:lvl7pPr indent="1371600" defTabSz="457200" latinLnBrk="0">
      <a:lnSpc>
        <a:spcPct val="117999"/>
      </a:lnSpc>
      <a:defRPr sz="1500">
        <a:latin typeface="+mn-lt"/>
        <a:ea typeface="+mn-ea"/>
        <a:cs typeface="+mn-cs"/>
        <a:sym typeface="Helvetica Neue"/>
      </a:defRPr>
    </a:lvl7pPr>
    <a:lvl8pPr indent="1600200" defTabSz="457200" latinLnBrk="0">
      <a:lnSpc>
        <a:spcPct val="117999"/>
      </a:lnSpc>
      <a:defRPr sz="1500">
        <a:latin typeface="+mn-lt"/>
        <a:ea typeface="+mn-ea"/>
        <a:cs typeface="+mn-cs"/>
        <a:sym typeface="Helvetica Neue"/>
      </a:defRPr>
    </a:lvl8pPr>
    <a:lvl9pPr indent="1828800" defTabSz="457200" latinLnBrk="0">
      <a:lnSpc>
        <a:spcPct val="117999"/>
      </a:lnSpc>
      <a:defRPr sz="15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Bonjour Natasha. Je vais vous présenter les livrables créés pour la mise en place d’une nouvelle architecture d’entreprise souhaitée par Foosus. Pour information cette présentation est composée de 14 diapositives.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Rappelons que TOGAF est un cadre méthodologique générique qui nécessite d’être adapté au contexte de l’entreprise. Le cycle ADM (Architecture Development Méthode) décrit les étapes pour passer d'un état de base à un état cible à travers une approche itérative. À chaque étape de ce processus, sont créés des outputs (informations sortantes). La tailorisation du framework nous amène à créer un cadre d’architecture sur mesure, en choisissant les livrables et artefacts spécifiquement pour notre projet. Nous allons voir maintenant ceux retenus pour les phases C et F.</a:t>
            </a:r>
          </a:p>
          <a:p>
            <a:pPr/>
            <a:r>
              <a:t>  </a:t>
            </a:r>
          </a:p>
          <a:p>
            <a:pPr/>
            <a:r>
              <a:t>Phase C</a:t>
            </a:r>
          </a:p>
          <a:p>
            <a:pPr/>
            <a:r>
              <a:t>Les livrables, Document de définition de l’architecture et Feuille de route vont être complétés avec les architectures de données et d’applications.</a:t>
            </a:r>
          </a:p>
          <a:p>
            <a:pPr marL="349250" indent="-349250">
              <a:buSzPct val="123000"/>
              <a:buChar char="-"/>
            </a:pPr>
            <a:r>
              <a:t>Le diagramme de sécurité des données décrit quel acteur peut accéder à quelles données de l’entreprise.</a:t>
            </a:r>
          </a:p>
          <a:p>
            <a:pPr marL="349250" indent="-349250">
              <a:buSzPct val="123000"/>
              <a:buChar char="-"/>
            </a:pPr>
            <a:r>
              <a:t>Le diagramme de migration des données montre le flux de données de la source vers les applications cibles et nous paraît utile pour représenter visuellement la cohabitation des deux plateformes.</a:t>
            </a:r>
          </a:p>
          <a:p>
            <a:pPr marL="349250" indent="-349250">
              <a:buSzPct val="123000"/>
              <a:buChar char="-"/>
            </a:pPr>
            <a:r>
              <a:t>La matrice d’interaction des applications.</a:t>
            </a:r>
          </a:p>
          <a:p>
            <a:pPr marL="349250" indent="-349250">
              <a:buSzPct val="123000"/>
              <a:buChar char="-"/>
            </a:pPr>
            <a:r>
              <a:t>Le diagramme de communication de l’application montre les composants et leurs interfaces.</a:t>
            </a:r>
          </a:p>
          <a:p>
            <a:pPr marL="349250" indent="-349250">
              <a:buSzPct val="123000"/>
              <a:buChar char="-"/>
            </a:pPr>
            <a:r>
              <a:t>Le diagramme des cas d’utilisation sert à valider l'interaction entre les acteurs et les applications.  </a:t>
            </a:r>
          </a:p>
          <a:p>
            <a:pPr/>
          </a:p>
          <a:p>
            <a:pPr/>
            <a:r>
              <a:t>Phase F</a:t>
            </a:r>
          </a:p>
          <a:p>
            <a:pPr marL="190500" indent="-190500">
              <a:buSzPct val="123000"/>
              <a:buChar char="-"/>
            </a:pPr>
            <a:r>
              <a:t>Le plan d’implémentation et de migration fournit un calendrier permettant la réalisation de la plateforme.</a:t>
            </a:r>
          </a:p>
          <a:p>
            <a:pPr marL="190500" indent="-190500">
              <a:buSzPct val="123000"/>
              <a:buChar char="-"/>
            </a:pPr>
            <a:r>
              <a:t>La feuille de route de l'architecture énumère les travaux et identifie les étapes intermédiaires qui permettront de réaliser l'architecture cible.</a:t>
            </a:r>
          </a:p>
          <a:p>
            <a:pPr/>
          </a:p>
          <a:p>
            <a:pPr/>
            <a:r>
              <a:t>&gt;&gt; Nous allons continuer avec la présentation d’une matrice RACI définissant les rôles et responsabilités des différentes parties prenantes.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Shape 442"/>
          <p:cNvSpPr/>
          <p:nvPr>
            <p:ph type="sldImg"/>
          </p:nvPr>
        </p:nvSpPr>
        <p:spPr>
          <a:prstGeom prst="rect">
            <a:avLst/>
          </a:prstGeom>
        </p:spPr>
        <p:txBody>
          <a:bodyPr/>
          <a:lstStyle/>
          <a:p>
            <a:pPr/>
          </a:p>
        </p:txBody>
      </p:sp>
      <p:sp>
        <p:nvSpPr>
          <p:cNvPr id="443" name="Shape 443"/>
          <p:cNvSpPr/>
          <p:nvPr>
            <p:ph type="body" sz="quarter" idx="1"/>
          </p:nvPr>
        </p:nvSpPr>
        <p:spPr>
          <a:prstGeom prst="rect">
            <a:avLst/>
          </a:prstGeom>
        </p:spPr>
        <p:txBody>
          <a:bodyPr/>
          <a:lstStyle/>
          <a:p>
            <a:pPr/>
            <a:r>
              <a:t>Dans cette matrice le R signifie réalise, A pour approuve, C pour consulté et I pour informé.</a:t>
            </a:r>
          </a:p>
          <a:p>
            <a:pPr/>
          </a:p>
          <a:p>
            <a:pPr/>
            <a:r>
              <a:t>Le comité de direction, composé de 5 personnes, ont en charge la gestion des processus le suivi de projet et soutient à l’innovation et l’expérimentation.</a:t>
            </a:r>
          </a:p>
          <a:p>
            <a:pPr/>
          </a:p>
          <a:p>
            <a:pPr/>
            <a:r>
              <a:t>On voit ensuite que 3 personnes, Nat et les leaders des équipes techniques, sont en charges des processus d’ingénierie, gestion de config et analyse causale</a:t>
            </a:r>
          </a:p>
          <a:p>
            <a:pPr/>
          </a:p>
          <a:p>
            <a:pPr/>
            <a:r>
              <a:t>Et enfin en ce qui concerne l’assurance qualité, les mesures et le monitoring Dan validera le travail réalisé par les membres de l’équipe produit.</a:t>
            </a:r>
          </a:p>
          <a:p>
            <a:pPr/>
          </a:p>
          <a:p>
            <a:pPr/>
            <a:r>
              <a:t>&gt;&gt; Afin de fournir une vision quantitative de la solution, nous allons maintenant décrire trois critères qui serviront à mesurer le succès de la nouvelle plateforme.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Shape 451"/>
          <p:cNvSpPr/>
          <p:nvPr>
            <p:ph type="sldImg"/>
          </p:nvPr>
        </p:nvSpPr>
        <p:spPr>
          <a:prstGeom prst="rect">
            <a:avLst/>
          </a:prstGeom>
        </p:spPr>
        <p:txBody>
          <a:bodyPr/>
          <a:lstStyle/>
          <a:p>
            <a:pPr/>
          </a:p>
        </p:txBody>
      </p:sp>
      <p:sp>
        <p:nvSpPr>
          <p:cNvPr id="452" name="Shape 452"/>
          <p:cNvSpPr/>
          <p:nvPr>
            <p:ph type="body" sz="quarter" idx="1"/>
          </p:nvPr>
        </p:nvSpPr>
        <p:spPr>
          <a:prstGeom prst="rect">
            <a:avLst/>
          </a:prstGeom>
        </p:spPr>
        <p:txBody>
          <a:bodyPr/>
          <a:lstStyle/>
          <a:p>
            <a:pPr/>
            <a:r>
              <a:t>Réputation de la plateforme</a:t>
            </a:r>
          </a:p>
          <a:p>
            <a:pPr/>
            <a:r>
              <a:t>&gt; La promesse d'augmentation des adhésions quotidiennes des utilisateurs.</a:t>
            </a:r>
          </a:p>
          <a:p>
            <a:pPr/>
            <a:r>
              <a:t>&gt; Une augmentation de 10 % est souhaitée par les investisseurs qui se basent sur cet indicateur pour mesurer la valeur de l’entreprise.</a:t>
            </a:r>
          </a:p>
          <a:p>
            <a:pPr/>
            <a:r>
              <a:t>&gt; L’exécution d’un script automatique, quotidiennement, permettra d’envoyer par mail le nombre de nouveaux comptes utilisateurs créés la veille.</a:t>
            </a:r>
          </a:p>
          <a:p>
            <a:pPr/>
          </a:p>
          <a:p>
            <a:pPr/>
            <a:r>
              <a:t>Réactivité au changement</a:t>
            </a:r>
          </a:p>
          <a:p>
            <a:pPr/>
            <a:r>
              <a:t>&gt; L’objectif de réduire le délai moyen de parution d’une nouvelle fonctionnalité.</a:t>
            </a:r>
          </a:p>
          <a:p>
            <a:pPr/>
            <a:r>
              <a:t>&gt; Actuellement le délai de parution est de 3,5 semaines. Ce délai doit être ramené à moins d’une semaine, cela représente une baisse de plus de 72%.</a:t>
            </a:r>
          </a:p>
          <a:p>
            <a:pPr/>
            <a:r>
              <a:t>&gt; Cet indicateur pourra se mesurer sur les observations effectuées lors des déploiements sur la nouvelle plateforme. Elles devront être consignées dans un registre afin de pouvoir juger de l’efficacité de cette stratégie.</a:t>
            </a:r>
          </a:p>
          <a:p>
            <a:pPr/>
          </a:p>
          <a:p>
            <a:pPr/>
            <a:r>
              <a:t>Disponibilité de la plateforme</a:t>
            </a:r>
          </a:p>
          <a:p>
            <a:pPr/>
            <a:r>
              <a:t>&gt; L’engagement à diminuer le taux d'incidents de production</a:t>
            </a:r>
          </a:p>
          <a:p>
            <a:pPr/>
            <a:r>
              <a:t>&gt; Le taux d'incidents de production est aujourd’hui supérieur à 25 par mois. L’objectif est de moins de 1 par mois. Cela représente une diminution de 96%. Un système accessible à 99,9% du temps représente une indisponibilité de 43 minutes par mois. Un temps total d’interruption inférieur à 43 minutes par mois est donc acceptable.</a:t>
            </a:r>
          </a:p>
          <a:p>
            <a:pPr/>
            <a:r>
              <a:t>&gt; Un envoi automatique d’email afin de prévenir du temps de résolution des interruptions doit être mis en place. Ces incidents doivent être comptabilisés et classifiés pour pouvoir les comparer aux objectifs de niveau de service.</a:t>
            </a:r>
          </a:p>
          <a:p>
            <a:pPr/>
          </a:p>
          <a:p>
            <a:pPr/>
            <a:r>
              <a:t>&gt;&gt; Passons maintenant à la roadmap générale permettant la création de la future plateforme.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r>
              <a:t>Sur cette représentation nous voyons quatre grandes étapes nécessaires pour la réalisation de l’architecture cible.</a:t>
            </a:r>
          </a:p>
          <a:p>
            <a:pPr/>
            <a:r>
              <a:t>Implémentation de la plateforme de dev JHipster</a:t>
            </a:r>
          </a:p>
          <a:p>
            <a:pPr marL="190500" indent="-190500">
              <a:buSzPct val="123000"/>
              <a:buChar char="-"/>
            </a:pPr>
            <a:r>
              <a:t>Installation des outils d’intégration, livraison et déploiement continus, ainsi que le choix du fournisseur et du service de cloud computing.</a:t>
            </a:r>
          </a:p>
          <a:p>
            <a:pPr marL="190500" indent="-190500">
              <a:buSzPct val="123000"/>
              <a:buChar char="-"/>
            </a:pPr>
            <a:r>
              <a:t>Installation des outils frontend (Angular + Ionic)</a:t>
            </a:r>
          </a:p>
          <a:p>
            <a:pPr marL="190500" indent="-190500">
              <a:buSzPct val="123000"/>
              <a:buChar char="-"/>
            </a:pPr>
            <a:r>
              <a:t>Installation des outils backend (Spring boot, Spring Security, MySql)</a:t>
            </a:r>
          </a:p>
          <a:p>
            <a:pPr/>
          </a:p>
          <a:p>
            <a:pPr/>
            <a:r>
              <a:t>Une fois la plateforme opérationnelle, le développement des services peut commencer avec :</a:t>
            </a:r>
          </a:p>
          <a:p>
            <a:pPr marL="190500" indent="-190500">
              <a:buSzPct val="123000"/>
              <a:buChar char="-"/>
            </a:pPr>
            <a:r>
              <a:t>La recherche géociblée comme première itération, cette étape peut servir de preuve de concept pour notre solution</a:t>
            </a:r>
          </a:p>
          <a:p>
            <a:pPr marL="190500" indent="-190500">
              <a:buSzPct val="123000"/>
              <a:buChar char="-"/>
            </a:pPr>
            <a:r>
              <a:t>Si cette étape est concluante, nous pourrons continuer d’itérer pour le développement de chaque service</a:t>
            </a:r>
          </a:p>
          <a:p>
            <a:pPr marL="190500" indent="-190500">
              <a:buSzPct val="123000"/>
              <a:buChar char="-"/>
            </a:pPr>
            <a:r>
              <a:t>Le déploiement des services se fera en parallèle avec la solution actuelle</a:t>
            </a:r>
          </a:p>
          <a:p>
            <a:pPr marL="190500" indent="-190500">
              <a:buSzPct val="123000"/>
              <a:buChar char="-"/>
            </a:pPr>
            <a:r>
              <a:t>Jusqu’à la création de tous les services et leur migration sur la nouvelle plateforme.</a:t>
            </a:r>
          </a:p>
          <a:p>
            <a:pPr/>
          </a:p>
          <a:p>
            <a:pPr/>
            <a:r>
              <a:t>Ce qui nous permettra de déconnecter de la solution actuelle.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a:r>
              <a:t>Pour conclure cette présentation, je rappelle que la construction des livrables et leur utilité ont été au centre de nos préoccupations. Les objectifs étaient de ne pas trop alourdir la documentation et de ne pas développer une architecture d’entreprise dans son intégralité. Mais plutôt de proposer un compromis entre le « ici et maintenant » et le « futur proche » afin d’éviter la question de la dette technique et mettre en place une stratégie d’action pour prendre une place de leader sur le marché de l’alimentation durable.</a:t>
            </a:r>
          </a:p>
          <a:p>
            <a:pPr/>
          </a:p>
          <a:p>
            <a:pPr/>
            <a:r>
              <a:t>Merci pour votre écoute et je suis disponible pour répondre à vos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Je vais commencer avec une brève visite guidée des livrables présents dans le dépôt architectural navigable</a:t>
            </a:r>
          </a:p>
          <a:p>
            <a:pPr marL="213359" indent="-213359">
              <a:buSzPct val="100000"/>
              <a:buAutoNum type="arabicPeriod" startAt="1"/>
            </a:pPr>
            <a:r>
              <a:t>La déclaration des travaux qui définit la portée et l'approche qui seront utilisées pour le développement de l’architecture.</a:t>
            </a:r>
          </a:p>
          <a:p>
            <a:pPr/>
            <a:r>
              <a:t>(Ce document contient : </a:t>
            </a:r>
          </a:p>
          <a:p>
            <a:pPr lvl="2" marL="1041400" indent="-279400">
              <a:buSzPct val="123000"/>
              <a:buChar char="-"/>
            </a:pPr>
            <a:r>
              <a:t>une vision qualitative de la solution et une direction.</a:t>
            </a:r>
          </a:p>
          <a:p>
            <a:pPr lvl="2" marL="1041400" indent="-279400">
              <a:buSzPct val="123000"/>
              <a:buChar char="-"/>
            </a:pPr>
            <a:r>
              <a:t>un état cible de l’Architecture.</a:t>
            </a:r>
          </a:p>
          <a:p>
            <a:pPr lvl="2" marL="1041400" indent="-279400">
              <a:buSzPct val="123000"/>
              <a:buChar char="-"/>
            </a:pPr>
            <a:r>
              <a:t>et une approche sur mesure adaptée aux équipes et à l’organisation.)</a:t>
            </a:r>
          </a:p>
          <a:p>
            <a:pPr/>
          </a:p>
          <a:p>
            <a:pPr marL="213359" indent="-213359">
              <a:buSzPct val="100000"/>
              <a:buAutoNum type="arabicPeriod" startAt="2"/>
            </a:pPr>
            <a:r>
              <a:t>La spécification des conditions requises qui fournit un ensemble de déclarations quantitatives qui décrivent ce que le projet doit faire pour être conforme.</a:t>
            </a:r>
          </a:p>
          <a:p>
            <a:pPr/>
          </a:p>
          <a:p>
            <a:pPr/>
            <a:r>
              <a:t>3. et 4. Sont des contrats, des déclaration d’intention signée par les partenaires internes.</a:t>
            </a:r>
          </a:p>
          <a:p>
            <a:pPr lvl="2" marL="914400" indent="-152400">
              <a:buSzPct val="123000"/>
              <a:buChar char="-"/>
            </a:pPr>
            <a:r>
              <a:t>(Le contrat d’architecture des utilisateurs business décrit les exigences pour la conformité, coté métier.</a:t>
            </a:r>
          </a:p>
          <a:p>
            <a:pPr lvl="2" marL="914400" indent="-152400">
              <a:buSzPct val="123000"/>
              <a:buChar char="-"/>
            </a:pPr>
            <a:r>
              <a:t>Le contrat de conception et de développement de l’architecture concerne les intégrateurs de systèmes et fournisseurs d’applications ou de services.)</a:t>
            </a:r>
          </a:p>
          <a:p>
            <a:pPr/>
          </a:p>
          <a:p>
            <a:pPr/>
            <a:r>
              <a:t>&gt;&gt; Après cette courte inspection, nous allons rappeler le contexte qui conditionne cette nouvelle architecture.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La plateforme actuelle ne peut plus soutenir les projets d'expansion de l’entreprise. C’est pourquoi Foosus souhaite une solution de e-commerce pouvant soutenir cette croissance. L’objectif est d’attirer de nouveaux clients pour concurrencer les grandes entreprises mondiales qui dominent le marché de l'alimentation durable.</a:t>
            </a:r>
          </a:p>
          <a:p>
            <a:pPr/>
          </a:p>
          <a:p>
            <a:pPr/>
            <a:r>
              <a:t>&gt;&gt; Voyons maintenant les préoccupations des parties prenantes et les visions qui leurs sont associées.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marL="349250" indent="-349250">
              <a:buSzPct val="123000"/>
              <a:buChar char="-"/>
            </a:pPr>
            <a:r>
              <a:t>L’une des préoccupations est le maintient d’un taux positif d’inscription. </a:t>
            </a:r>
          </a:p>
          <a:p>
            <a:pPr lvl="1" marL="730250" indent="-349250">
              <a:buSzPct val="123000"/>
              <a:buChar char="-"/>
            </a:pPr>
            <a:r>
              <a:t>Vision = Cibler les marchés locaux dans différentes régions du monde et fournir du géociblage pour toucher une gamme plus large d’utilisateurs.</a:t>
            </a:r>
          </a:p>
          <a:p>
            <a:pPr marL="349250" indent="-349250">
              <a:buSzPct val="123000"/>
              <a:buChar char="-"/>
            </a:pPr>
            <a:r>
              <a:t>Ensuite vient la préoccupation de préserver l’implication de tous les acteurs dans la création de la nouvelle plateforme.</a:t>
            </a:r>
          </a:p>
          <a:p>
            <a:pPr lvl="1" marL="730250" indent="-349250">
              <a:buSzPct val="123000"/>
              <a:buChar char="-"/>
            </a:pPr>
            <a:r>
              <a:t>Vision = Définir un périmètre clair pour garantir le soutien de la croissance et une vision à long terme.</a:t>
            </a:r>
          </a:p>
          <a:p>
            <a:pPr marL="349250" indent="-349250">
              <a:buSzPct val="123000"/>
              <a:buChar char="-"/>
            </a:pPr>
            <a:r>
              <a:t>Puis, soutenir l’innovation technique rapide et l’expérimentation.</a:t>
            </a:r>
          </a:p>
          <a:p>
            <a:pPr lvl="1" marL="730250" indent="-349250">
              <a:buSzPct val="123000"/>
              <a:buChar char="-"/>
            </a:pPr>
            <a:r>
              <a:t>Vision = Concevoir une plateforme extensible, personnalisable et ouverte à l’apprentissage par l’expérimentation.</a:t>
            </a:r>
          </a:p>
          <a:p>
            <a:pPr marL="349250" indent="-349250">
              <a:buSzPct val="123000"/>
              <a:buChar char="-"/>
            </a:pPr>
            <a:r>
              <a:t>La visibilité de la plateforme.</a:t>
            </a:r>
          </a:p>
          <a:p>
            <a:pPr lvl="1" marL="730250" indent="-349250">
              <a:buSzPct val="123000"/>
              <a:buChar char="-"/>
            </a:pPr>
            <a:r>
              <a:t>Vision = Clarifier le comportement technique pour introduire de la Business Intelligence.</a:t>
            </a:r>
          </a:p>
          <a:p>
            <a:pPr marL="349250" indent="-349250">
              <a:buSzPct val="123000"/>
              <a:buChar char="-"/>
            </a:pPr>
            <a:r>
              <a:t>Enfin, stabiliser la plateforme pour améliorer la réputation de Foosus.</a:t>
            </a:r>
          </a:p>
          <a:p>
            <a:pPr lvl="1" marL="730250" indent="-349250">
              <a:buSzPct val="123000"/>
              <a:buChar char="-"/>
            </a:pPr>
            <a:r>
              <a:t>Vision = Déployer de nouvelles versions de la plateforme sans impacter l’utilisateur.</a:t>
            </a:r>
          </a:p>
          <a:p>
            <a:pPr/>
          </a:p>
          <a:p>
            <a:pPr/>
            <a:r>
              <a:t>&gt;&gt; Nous allons poursuivre avec la direction architecturale pouvant satisfaire ces visions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Le nouveau produit sera cloud native. Cette approche permet de créer une application sous la forme de micro-services et de les exécuter sur des plates-formes conteneurisées. De plus, le rapprochement des équipes de développement et d’exploitation, autour d'un mécanisme DevOps nous amène au concept de pipeline CI/CD qui permet l’intégration, la livraison et le déploiement continus.</a:t>
            </a:r>
          </a:p>
          <a:p>
            <a:pPr/>
          </a:p>
          <a:p>
            <a:pPr/>
            <a:r>
              <a:t>Les objectifs de hauts niveaux atteignables avec ce type de plateforme sont :</a:t>
            </a:r>
          </a:p>
          <a:p>
            <a:pPr marL="349250" indent="-349250">
              <a:buSzPct val="123000"/>
              <a:buChar char="-"/>
            </a:pPr>
            <a:r>
              <a:t>La haute performance et évolutivité.</a:t>
            </a:r>
          </a:p>
          <a:p>
            <a:pPr marL="349250" indent="-349250">
              <a:buSzPct val="123000"/>
              <a:buChar char="-"/>
            </a:pPr>
            <a:r>
              <a:t>La réduction du délai de mise sur le marché.</a:t>
            </a:r>
          </a:p>
          <a:p>
            <a:pPr marL="349250" indent="-349250">
              <a:buSzPct val="123000"/>
              <a:buChar char="-"/>
            </a:pPr>
            <a:r>
              <a:t>L’élasticité (qui permet de suivre un modèle de paiement à l’utilisation.)</a:t>
            </a:r>
          </a:p>
          <a:p>
            <a:pPr marL="349250" indent="-349250">
              <a:buSzPct val="123000"/>
              <a:buChar char="-"/>
            </a:pPr>
            <a:r>
              <a:t>L’innovation qui rend possible l’expérimentation.</a:t>
            </a:r>
          </a:p>
          <a:p>
            <a:pPr marL="349250" indent="-349250">
              <a:buSzPct val="123000"/>
              <a:buChar char="-"/>
            </a:pPr>
            <a:r>
              <a:t>La haute disponibilité(, jusqu’à 99,9 % du temps.)</a:t>
            </a:r>
          </a:p>
          <a:p>
            <a:pPr/>
          </a:p>
          <a:p>
            <a:pPr/>
            <a:r>
              <a:t>&gt;&gt; Maintenant,  nous allons décrire une vue de haut niveau de l’architecture cible adaptée à Fossus, en commençant par le style architectural retenu.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Une architecture microservices fournira à la nouvelle solution de meilleures capacités en terme de maintenabilité et flexibilité. De plus le concept de microservice peut être appliqué aux développements du frontend pour une architectecture Microfrontends. Cette approche nous permet d'obtenir une architecture fonctionnelle de bout en bout où chaque fonctionnalité peut être exécutée et développée dans sa propre micro-application, avec son propre pipeline CI/CD et encourage la création d’équipes inter-fonctionnelles comme l’équipe recherche sur le schéma. Les équipes peuvent aussi s'approprier la pile technologique pour la réalisation d’une application, de l'UX à la conception de la base de données. Ce style offre aussi la liberté de prendre des décisions au cas par cas sur des parties individuelles du produit pour faire des mises à jour incrémentales de notre architecture par exemple.</a:t>
            </a:r>
          </a:p>
          <a:p>
            <a:pPr/>
          </a:p>
          <a:p>
            <a:pPr/>
            <a:r>
              <a:t>&gt;&gt; À présent, Nous allons aborder l’architecture métier à travers un diagramme de cas d’utilisation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Les acteurs sont, le client, le fournisseur </a:t>
            </a:r>
          </a:p>
          <a:p>
            <a:pPr/>
          </a:p>
          <a:p>
            <a:pPr/>
            <a:r>
              <a:t>Les nouveaux cas d’utilisations :</a:t>
            </a:r>
          </a:p>
          <a:p>
            <a:pPr/>
          </a:p>
          <a:p>
            <a:pPr/>
            <a:r>
              <a:t>La recherche automatique géolocalisée permettra d’afficher les produits disponibles dans un rayon autour de l’adresse du client;</a:t>
            </a:r>
          </a:p>
          <a:p>
            <a:pPr/>
            <a:r>
              <a:t>La récupération des paramètres régionaux concerne l’internationalisation de l’application;</a:t>
            </a:r>
          </a:p>
          <a:p>
            <a:pPr/>
            <a:r>
              <a:t>Via l’application est lié au paiement et représente l’intégration future de prestataires de paiement tiers;</a:t>
            </a:r>
          </a:p>
          <a:p>
            <a:pPr/>
          </a:p>
          <a:p>
            <a:pPr/>
            <a:r>
              <a:t>Gérer catalogue (liste des produits proposés), livraisons et payer commissions.</a:t>
            </a:r>
          </a:p>
          <a:p>
            <a:pPr/>
          </a:p>
          <a:p>
            <a:pPr/>
            <a:r>
              <a:t>Et pour finir, nous voyons l’apparition d’un nouvelle acteur, administrateurs, qui représente tous les utilisateurs internes Foosus qui suivant leur rôle pourront:</a:t>
            </a:r>
          </a:p>
          <a:p>
            <a:pPr/>
            <a:r>
              <a:t>- Communiquer avec les fournisseurs pour facturer les commissions ou passer un ordre de livraison;</a:t>
            </a:r>
          </a:p>
          <a:p>
            <a:pPr/>
            <a:r>
              <a:t>- Accéder aux statistiques d’utilisation de la plateforme pour planifier des campagnes de marketing par exemple;</a:t>
            </a:r>
          </a:p>
          <a:p>
            <a:pPr/>
            <a:r>
              <a:t>- Accéder aux logs systèmes à travers un tableau de bord ou des rapports, en prévention de blocages éventuels;</a:t>
            </a:r>
          </a:p>
          <a:p>
            <a:pPr/>
          </a:p>
          <a:p>
            <a:pPr/>
            <a:r>
              <a:t>&gt;&gt; Cela nous amène au diagramme de composants représentant l’architecture d’application.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Ce schéma représente les microapplications et différents composants de la solution. Par exemple Authentification symbolise à la fois le frontend / backend / et la base de donnée du service.</a:t>
            </a:r>
          </a:p>
          <a:p>
            <a:pPr/>
          </a:p>
          <a:p>
            <a:pPr/>
            <a:r>
              <a:t>Je vais maintenant vous décrire brièvement ce diagramme :</a:t>
            </a:r>
          </a:p>
          <a:p>
            <a:pPr marL="228600" indent="-228600">
              <a:buSzPct val="100000"/>
              <a:buChar char="-"/>
            </a:pPr>
            <a:r>
              <a:t>Site web et application mobile sont les applications front-end à travers lesquelles les utilisateurs accèderont à l’interface adaptée à leur rôle.</a:t>
            </a:r>
          </a:p>
          <a:p>
            <a:pPr marL="228600" indent="-228600">
              <a:buSzPct val="100000"/>
              <a:buChar char="-"/>
            </a:pPr>
            <a:r>
              <a:t>Authentification représente le point unique d’entrée de la plateforme. Elle sécurise les accès et authentifie les utilisateurs.</a:t>
            </a:r>
          </a:p>
          <a:p>
            <a:pPr marL="228600" indent="-228600">
              <a:buSzPct val="100000"/>
              <a:buChar char="-"/>
            </a:pPr>
            <a:r>
              <a:t>Configuration serveur met à disposition un endroit pour gérer les propriétés externes des applications.</a:t>
            </a:r>
          </a:p>
          <a:p>
            <a:pPr marL="228600" indent="-228600">
              <a:buSzPct val="100000"/>
              <a:buChar char="-"/>
            </a:pPr>
            <a:r>
              <a:t>Registre des services est un composant permettant d’appeler dynamiquement les services enregistrés.</a:t>
            </a:r>
          </a:p>
          <a:p>
            <a:pPr marL="228600" indent="-228600">
              <a:buSzPct val="100000"/>
              <a:buChar char="-"/>
            </a:pPr>
            <a:r>
              <a:t>Monitoring sert à surveiller l’apparition de blocages.</a:t>
            </a:r>
          </a:p>
          <a:p>
            <a:pPr/>
            <a:r>
              <a:t>Micro app</a:t>
            </a:r>
          </a:p>
          <a:p>
            <a:pPr marL="228600" indent="-228600">
              <a:buSzPct val="100000"/>
              <a:buChar char="-"/>
            </a:pPr>
            <a:r>
              <a:t>Recherche est la micro-application qui gère les recherches des consommateurs de la plateforme, le géociblage sera intégré ici.</a:t>
            </a:r>
          </a:p>
          <a:p>
            <a:pPr marL="228600" indent="-228600">
              <a:buSzPct val="100000"/>
              <a:buChar char="-"/>
            </a:pPr>
            <a:r>
              <a:t>Utilisateur est la micro-application qui gère les comptes utilisateurs ainsi que leurs rôles.</a:t>
            </a:r>
          </a:p>
          <a:p>
            <a:pPr marL="228600" indent="-228600">
              <a:buSzPct val="100000"/>
              <a:buChar char="-"/>
            </a:pPr>
            <a:r>
              <a:t>Commande est la micro-application qui gère toutes les commandes passées par les utilisateurs ainsi que leurs états.</a:t>
            </a:r>
          </a:p>
          <a:p>
            <a:pPr marL="228600" indent="-228600">
              <a:buSzPct val="100000"/>
              <a:buChar char="-"/>
            </a:pPr>
            <a:r>
              <a:t>Inventaire est la micro-application qui gère tous les produits proposés par les fournisseurs et mis à disposition des consommateurs.</a:t>
            </a:r>
          </a:p>
          <a:p>
            <a:pPr/>
          </a:p>
          <a:p>
            <a:pPr/>
            <a:r>
              <a:t>&gt;&gt; Nous allons poursuivre avec l’architecture technologique.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a:r>
              <a:t>Le choix des technologies proposées dans ce tableau a été influencé par le souhait de standardisation exprimé par Foosus. Les langages et autres frameworks retenus sont, pour la plupart, déjà présents dans le système actuel ce qui garanti que les équipes techniques ont les compétences pour les utiliser.</a:t>
            </a:r>
          </a:p>
          <a:p>
            <a:pPr marL="228600" indent="-228600">
              <a:buSzPct val="100000"/>
              <a:buChar char="-"/>
            </a:pPr>
          </a:p>
          <a:p>
            <a:pPr marL="228600" indent="-228600">
              <a:buSzPct val="100000"/>
              <a:buChar char="-"/>
            </a:pPr>
            <a:r>
              <a:t>Pour commencer, la plateforme de développement open-source JHipster peut être utilisée plus largement dans la nouvelle architecture.</a:t>
            </a:r>
          </a:p>
          <a:p>
            <a:pPr/>
            <a:r>
              <a:t>Les technologies disponibles sur cette plateforme sont :</a:t>
            </a:r>
          </a:p>
          <a:p>
            <a:pPr/>
            <a:r>
              <a:t>Pour le Frontend :</a:t>
            </a:r>
          </a:p>
          <a:p>
            <a:pPr marL="228600" indent="-228600">
              <a:buSzPct val="100000"/>
              <a:buChar char="-"/>
            </a:pPr>
            <a:r>
              <a:t>Le framework Angular (qui sera utilisé pour développer l’application web( langage TypeScript).)</a:t>
            </a:r>
          </a:p>
          <a:p>
            <a:pPr marL="228600" indent="-228600">
              <a:buSzPct val="100000"/>
              <a:buChar char="-"/>
            </a:pPr>
            <a:r>
              <a:t>La bibliothèque Ionic (pour le dev sur toutes les plateformes mobiles. Cette bibliothèque peut être intégrée au framework Angular.)</a:t>
            </a:r>
          </a:p>
          <a:p>
            <a:pPr/>
            <a:r>
              <a:t>Pour le Backend :</a:t>
            </a:r>
          </a:p>
          <a:p>
            <a:pPr marL="228600" indent="-228600">
              <a:buSzPct val="100000"/>
              <a:buChar char="-"/>
            </a:pPr>
            <a:r>
              <a:t>Spring Boot (qui est un framework basé sur le langage Java et sera) utilisé pour créer les microservices.</a:t>
            </a:r>
          </a:p>
          <a:p>
            <a:pPr marL="228600" indent="-228600">
              <a:buSzPct val="100000"/>
              <a:buChar char="-"/>
            </a:pPr>
            <a:r>
              <a:t>Spring Security (qui est un framework) qui offre un cadre d’authentification personnalisable.( Dans l’architecture choisie pour ce projet il sera intégré à l’application Authentification.)</a:t>
            </a:r>
          </a:p>
          <a:p>
            <a:pPr marL="228600" indent="-228600">
              <a:buSzPct val="100000"/>
              <a:buChar char="-"/>
            </a:pPr>
            <a:r>
              <a:t>Nous proposons l’utilisation MySQL pour les bases de données.</a:t>
            </a:r>
          </a:p>
          <a:p>
            <a:pPr/>
            <a:r>
              <a:t>Pour le déploiement :</a:t>
            </a:r>
          </a:p>
          <a:p>
            <a:pPr marL="228600" indent="-228600">
              <a:buSzPct val="100000"/>
              <a:buChar char="-"/>
            </a:pPr>
            <a:r>
              <a:t>L’utilisation de Docker (qui est une plateforme de conteneurisation facilitera le déploiement et la mise à l’échelle de la solution.)</a:t>
            </a:r>
          </a:p>
          <a:p>
            <a:pPr marL="228600" indent="-228600">
              <a:buSzPct val="100000"/>
              <a:buChar char="-"/>
            </a:pPr>
            <a:r>
              <a:t>Kubernetes (qui est un système permettant d’automatiser) la gestion des applications conteneurisées.</a:t>
            </a:r>
          </a:p>
          <a:p>
            <a:pPr marL="228600" indent="-228600">
              <a:buSzPct val="100000"/>
              <a:buChar char="-"/>
            </a:pPr>
            <a:r>
              <a:t>Amazon Web Service, Amazon Elastic Compute Cloud (EC2) (est un service de cloud computing qui permet de lancer, arrêter des machines virtuelles et payer en fonction du temps d’usage des serveurs.)</a:t>
            </a:r>
          </a:p>
          <a:p>
            <a:pPr/>
            <a:r>
              <a:t>Pour l’intégration/livraison/déploiement continus :</a:t>
            </a:r>
          </a:p>
          <a:p>
            <a:pPr marL="228600" indent="-228600">
              <a:buSzPct val="100000"/>
              <a:buChar char="-"/>
            </a:pPr>
            <a:r>
              <a:t>Jenkins est un serveur d’automatisation dédié aux DevOps.</a:t>
            </a:r>
          </a:p>
          <a:p>
            <a:pPr/>
          </a:p>
          <a:p>
            <a:pPr/>
            <a:r>
              <a:t>&gt;&gt; Nous allons poursuivre avec le process d’architecture et voir comment le framework Togaf va être aménagé pour notre projet.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atin typeface="+mn-lt"/>
                <a:ea typeface="+mn-ea"/>
                <a:cs typeface="+mn-cs"/>
                <a:sym typeface="Helvetica Neue"/>
              </a:defRPr>
            </a:lvl1pPr>
          </a:lstStyle>
          <a:p>
            <a:pPr/>
            <a:r>
              <a:t>Auteur et date</a:t>
            </a:r>
          </a:p>
        </p:txBody>
      </p:sp>
      <p:sp>
        <p:nvSpPr>
          <p:cNvPr id="12" name="Titre de la présentation"/>
          <p:cNvSpPr txBox="1"/>
          <p:nvPr>
            <p:ph type="title" hasCustomPrompt="1"/>
          </p:nvPr>
        </p:nvSpPr>
        <p:spPr>
          <a:xfrm>
            <a:off x="698500" y="1854200"/>
            <a:ext cx="11609057" cy="3302000"/>
          </a:xfrm>
          <a:prstGeom prst="rect">
            <a:avLst/>
          </a:prstGeom>
        </p:spPr>
        <p:txBody>
          <a:bodyPr anchor="b"/>
          <a:lstStyle>
            <a:lvl1pPr>
              <a:defRPr spc="-164" sz="8200"/>
            </a:lvl1pPr>
          </a:lstStyle>
          <a:p>
            <a:pPr/>
            <a:r>
              <a:t>Titre de la présentation</a:t>
            </a:r>
          </a:p>
        </p:txBody>
      </p:sp>
      <p:sp>
        <p:nvSpPr>
          <p:cNvPr id="13" name="Texte niveau 1…"/>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la présentation</a:t>
            </a:r>
          </a:p>
          <a:p>
            <a:pPr lvl="1"/>
            <a:r>
              <a:t/>
            </a:r>
          </a:p>
          <a:p>
            <a:pPr lvl="2"/>
            <a:r>
              <a:t/>
            </a:r>
          </a:p>
          <a:p>
            <a:pPr lvl="3"/>
            <a:r>
              <a:t/>
            </a:r>
          </a:p>
          <a:p>
            <a:pPr lvl="4"/>
            <a:r>
              <a:t/>
            </a:r>
          </a:p>
        </p:txBody>
      </p:sp>
      <p:sp>
        <p:nvSpPr>
          <p:cNvPr id="14" name="Numéro de diapositive"/>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spTree>
      <p:nvGrpSpPr>
        <p:cNvPr id="1" name=""/>
        <p:cNvGrpSpPr/>
        <p:nvPr/>
      </p:nvGrpSpPr>
      <p:grpSpPr>
        <a:xfrm>
          <a:off x="0" y="0"/>
          <a:ext cx="0" cy="0"/>
          <a:chOff x="0" y="0"/>
          <a:chExt cx="0" cy="0"/>
        </a:xfrm>
      </p:grpSpPr>
      <p:sp>
        <p:nvSpPr>
          <p:cNvPr id="98" name="Texte niveau 1…"/>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Déclaration</a:t>
            </a:r>
          </a:p>
          <a:p>
            <a:pPr lvl="1"/>
            <a:r>
              <a:t/>
            </a:r>
          </a:p>
          <a:p>
            <a:pPr lvl="2"/>
            <a:r>
              <a:t/>
            </a:r>
          </a:p>
          <a:p>
            <a:pPr lvl="3"/>
            <a:r>
              <a:t/>
            </a:r>
          </a:p>
          <a:p>
            <a:pPr lvl="4"/>
            <a:r>
              <a:t/>
            </a:r>
          </a:p>
        </p:txBody>
      </p:sp>
      <p:sp>
        <p:nvSpPr>
          <p:cNvPr id="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spTree>
      <p:nvGrpSpPr>
        <p:cNvPr id="1" name=""/>
        <p:cNvGrpSpPr/>
        <p:nvPr/>
      </p:nvGrpSpPr>
      <p:grpSpPr>
        <a:xfrm>
          <a:off x="0" y="0"/>
          <a:ext cx="0" cy="0"/>
          <a:chOff x="0" y="0"/>
          <a:chExt cx="0" cy="0"/>
        </a:xfrm>
      </p:grpSpPr>
      <p:sp>
        <p:nvSpPr>
          <p:cNvPr id="106" name="Données clés"/>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atin typeface="+mn-lt"/>
                <a:ea typeface="+mn-ea"/>
                <a:cs typeface="+mn-cs"/>
                <a:sym typeface="Helvetica Neue"/>
              </a:defRPr>
            </a:lvl1pPr>
          </a:lstStyle>
          <a:p>
            <a:pPr/>
            <a:r>
              <a:t>Données clés</a:t>
            </a:r>
          </a:p>
        </p:txBody>
      </p:sp>
      <p:sp>
        <p:nvSpPr>
          <p:cNvPr id="107" name="Texte niveau 1…"/>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atin typeface="+mn-lt"/>
                <a:ea typeface="+mn-ea"/>
                <a:cs typeface="+mn-cs"/>
                <a:sym typeface="Helvetica Neue"/>
              </a:defRPr>
            </a:lvl1pPr>
            <a:lvl2pPr marL="0" indent="457200" algn="ctr">
              <a:lnSpc>
                <a:spcPct val="80000"/>
              </a:lnSpc>
              <a:spcBef>
                <a:spcPts val="0"/>
              </a:spcBef>
              <a:buSzTx/>
              <a:buNone/>
              <a:defRPr b="1" spc="-176" sz="17600">
                <a:latin typeface="+mn-lt"/>
                <a:ea typeface="+mn-ea"/>
                <a:cs typeface="+mn-cs"/>
                <a:sym typeface="Helvetica Neue"/>
              </a:defRPr>
            </a:lvl2pPr>
            <a:lvl3pPr marL="0" indent="914400" algn="ctr">
              <a:lnSpc>
                <a:spcPct val="80000"/>
              </a:lnSpc>
              <a:spcBef>
                <a:spcPts val="0"/>
              </a:spcBef>
              <a:buSzTx/>
              <a:buNone/>
              <a:defRPr b="1" spc="-176" sz="17600">
                <a:latin typeface="+mn-lt"/>
                <a:ea typeface="+mn-ea"/>
                <a:cs typeface="+mn-cs"/>
                <a:sym typeface="Helvetica Neue"/>
              </a:defRPr>
            </a:lvl3pPr>
            <a:lvl4pPr marL="0" indent="1371600" algn="ctr">
              <a:lnSpc>
                <a:spcPct val="80000"/>
              </a:lnSpc>
              <a:spcBef>
                <a:spcPts val="0"/>
              </a:spcBef>
              <a:buSzTx/>
              <a:buNone/>
              <a:defRPr b="1" spc="-176" sz="17600">
                <a:latin typeface="+mn-lt"/>
                <a:ea typeface="+mn-ea"/>
                <a:cs typeface="+mn-cs"/>
                <a:sym typeface="Helvetica Neue"/>
              </a:defRPr>
            </a:lvl4pPr>
            <a:lvl5pPr marL="0" indent="1828800" algn="ctr">
              <a:lnSpc>
                <a:spcPct val="80000"/>
              </a:lnSpc>
              <a:spcBef>
                <a:spcPts val="0"/>
              </a:spcBef>
              <a:buSzTx/>
              <a:buNone/>
              <a:defRPr b="1" spc="-176" sz="17600">
                <a:latin typeface="+mn-lt"/>
                <a:ea typeface="+mn-ea"/>
                <a:cs typeface="+mn-cs"/>
                <a:sym typeface="Helvetica Neue"/>
              </a:defRPr>
            </a:lvl5pPr>
          </a:lstStyle>
          <a:p>
            <a:pPr/>
            <a:r>
              <a:t>100 %</a:t>
            </a:r>
          </a:p>
          <a:p>
            <a:pPr lvl="1"/>
            <a:r>
              <a:t/>
            </a:r>
          </a:p>
          <a:p>
            <a:pPr lvl="2"/>
            <a:r>
              <a:t/>
            </a:r>
          </a:p>
          <a:p>
            <a:pPr lvl="3"/>
            <a:r>
              <a:t/>
            </a:r>
          </a:p>
          <a:p>
            <a:pPr lvl="4"/>
            <a:r>
              <a:t/>
            </a:r>
          </a:p>
        </p:txBody>
      </p:sp>
      <p:sp>
        <p:nvSpPr>
          <p:cNvPr id="10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5" name="Texte niveau 1…"/>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 Citation notable »</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atin typeface="+mn-lt"/>
                <a:ea typeface="+mn-ea"/>
                <a:cs typeface="+mn-cs"/>
                <a:sym typeface="Helvetica Neue"/>
              </a:defRPr>
            </a:lvl1pPr>
          </a:lstStyle>
          <a:p>
            <a:pPr/>
            <a:r>
              <a:t>Attribution</a:t>
            </a:r>
          </a:p>
        </p:txBody>
      </p:sp>
      <p:sp>
        <p:nvSpPr>
          <p:cNvPr id="11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Numéro de diapositive"/>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4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Titre de la présentation"/>
          <p:cNvSpPr txBox="1"/>
          <p:nvPr>
            <p:ph type="title" hasCustomPrompt="1"/>
          </p:nvPr>
        </p:nvSpPr>
        <p:spPr>
          <a:xfrm>
            <a:off x="698500" y="5181600"/>
            <a:ext cx="11607800" cy="3302000"/>
          </a:xfrm>
          <a:prstGeom prst="rect">
            <a:avLst/>
          </a:prstGeom>
        </p:spPr>
        <p:txBody>
          <a:bodyPr anchor="b"/>
          <a:lstStyle>
            <a:lvl1pPr>
              <a:defRPr spc="-164" sz="8200"/>
            </a:lvl1pPr>
          </a:lstStyle>
          <a:p>
            <a:pPr/>
            <a:r>
              <a:t>Titre de la présentation</a:t>
            </a:r>
          </a:p>
        </p:txBody>
      </p:sp>
      <p:sp>
        <p:nvSpPr>
          <p:cNvPr id="23" name="Texte niveau 1…"/>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la présentation</a:t>
            </a:r>
          </a:p>
          <a:p>
            <a:pPr lvl="1"/>
            <a:r>
              <a:t/>
            </a:r>
          </a:p>
          <a:p>
            <a:pPr lvl="2"/>
            <a:r>
              <a:t/>
            </a:r>
          </a:p>
          <a:p>
            <a:pPr lvl="3"/>
            <a:r>
              <a:t/>
            </a:r>
          </a:p>
          <a:p>
            <a:pPr lvl="4"/>
            <a:r>
              <a:t/>
            </a:r>
          </a:p>
        </p:txBody>
      </p:sp>
      <p:sp>
        <p:nvSpPr>
          <p:cNvPr id="24" name="Auteur et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atin typeface="+mn-lt"/>
                <a:ea typeface="+mn-ea"/>
                <a:cs typeface="+mn-cs"/>
                <a:sym typeface="Helvetica Neue"/>
              </a:defRPr>
            </a:lvl1pPr>
          </a:lstStyle>
          <a:p>
            <a:pPr/>
            <a:r>
              <a:t>Auteur et date</a:t>
            </a:r>
          </a:p>
        </p:txBody>
      </p:sp>
      <p:sp>
        <p:nvSpPr>
          <p:cNvPr id="25" name="Numéro de diapositive"/>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Texte niveau 1…"/>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vl2pPr marL="0" indent="457200" defTabSz="587022">
              <a:lnSpc>
                <a:spcPct val="100000"/>
              </a:lnSpc>
              <a:spcBef>
                <a:spcPts val="0"/>
              </a:spcBef>
              <a:buSzTx/>
              <a:buNone/>
              <a:defRPr b="1" sz="3800">
                <a:latin typeface="+mn-lt"/>
                <a:ea typeface="+mn-ea"/>
                <a:cs typeface="+mn-cs"/>
                <a:sym typeface="Helvetica Neue"/>
              </a:defRPr>
            </a:lvl2pPr>
            <a:lvl3pPr marL="0" indent="914400" defTabSz="587022">
              <a:lnSpc>
                <a:spcPct val="100000"/>
              </a:lnSpc>
              <a:spcBef>
                <a:spcPts val="0"/>
              </a:spcBef>
              <a:buSzTx/>
              <a:buNone/>
              <a:defRPr b="1" sz="3800">
                <a:latin typeface="+mn-lt"/>
                <a:ea typeface="+mn-ea"/>
                <a:cs typeface="+mn-cs"/>
                <a:sym typeface="Helvetica Neue"/>
              </a:defRPr>
            </a:lvl3pPr>
            <a:lvl4pPr marL="0" indent="1371600" defTabSz="587022">
              <a:lnSpc>
                <a:spcPct val="100000"/>
              </a:lnSpc>
              <a:spcBef>
                <a:spcPts val="0"/>
              </a:spcBef>
              <a:buSzTx/>
              <a:buNone/>
              <a:defRPr b="1" sz="3800">
                <a:latin typeface="+mn-lt"/>
                <a:ea typeface="+mn-ea"/>
                <a:cs typeface="+mn-cs"/>
                <a:sym typeface="Helvetica Neue"/>
              </a:defRPr>
            </a:lvl4pPr>
            <a:lvl5pPr marL="0" indent="1828800" defTabSz="587022">
              <a:lnSpc>
                <a:spcPct val="100000"/>
              </a:lnSpc>
              <a:spcBef>
                <a:spcPts val="0"/>
              </a:spcBef>
              <a:buSzTx/>
              <a:buNone/>
              <a:defRPr b="1" sz="3800">
                <a:latin typeface="+mn-lt"/>
                <a:ea typeface="+mn-ea"/>
                <a:cs typeface="+mn-cs"/>
                <a:sym typeface="Helvetica Neue"/>
              </a:defRPr>
            </a:lvl5pPr>
          </a:lstStyle>
          <a:p>
            <a:pPr/>
            <a:r>
              <a:t>Sous-titre de diapositive</a:t>
            </a:r>
          </a:p>
          <a:p>
            <a:pPr lvl="1"/>
            <a:r>
              <a:t/>
            </a:r>
          </a:p>
          <a:p>
            <a:pPr lvl="2"/>
            <a:r>
              <a:t/>
            </a:r>
          </a:p>
          <a:p>
            <a:pPr lvl="3"/>
            <a:r>
              <a:t/>
            </a:r>
          </a:p>
          <a:p>
            <a:pPr lvl="4"/>
            <a:r>
              <a:t/>
            </a:r>
          </a:p>
        </p:txBody>
      </p:sp>
      <p:sp>
        <p:nvSpPr>
          <p:cNvPr id="34" name="Titre de diapositive"/>
          <p:cNvSpPr txBox="1"/>
          <p:nvPr>
            <p:ph type="title" hasCustomPrompt="1"/>
          </p:nvPr>
        </p:nvSpPr>
        <p:spPr>
          <a:xfrm>
            <a:off x="698500" y="692534"/>
            <a:ext cx="5105400" cy="4387466"/>
          </a:xfrm>
          <a:prstGeom prst="rect">
            <a:avLst/>
          </a:prstGeom>
        </p:spPr>
        <p:txBody>
          <a:bodyPr anchor="b"/>
          <a:lstStyle/>
          <a:p>
            <a:pPr/>
            <a:r>
              <a:t>Titre de diapositive</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3" name="Sous-titre de diapositiv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diapositive</a:t>
            </a:r>
          </a:p>
        </p:txBody>
      </p:sp>
      <p:sp>
        <p:nvSpPr>
          <p:cNvPr id="44" name="Titre de diapositive"/>
          <p:cNvSpPr txBox="1"/>
          <p:nvPr>
            <p:ph type="title" hasCustomPrompt="1"/>
          </p:nvPr>
        </p:nvSpPr>
        <p:spPr>
          <a:prstGeom prst="rect">
            <a:avLst/>
          </a:prstGeom>
        </p:spPr>
        <p:txBody>
          <a:bodyPr/>
          <a:lstStyle/>
          <a:p>
            <a:pPr/>
            <a:r>
              <a:t>Titre de diapositive</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numCol="2" spcCol="589358"/>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Titre de diapositive"/>
          <p:cNvSpPr txBox="1"/>
          <p:nvPr>
            <p:ph type="title" hasCustomPrompt="1"/>
          </p:nvPr>
        </p:nvSpPr>
        <p:spPr>
          <a:xfrm>
            <a:off x="698500" y="444500"/>
            <a:ext cx="5105400" cy="1016000"/>
          </a:xfrm>
          <a:prstGeom prst="rect">
            <a:avLst/>
          </a:prstGeom>
        </p:spPr>
        <p:txBody>
          <a:bodyPr/>
          <a:lstStyle/>
          <a:p>
            <a:pPr/>
            <a:r>
              <a:t>Titre de diapositive</a:t>
            </a:r>
          </a:p>
        </p:txBody>
      </p:sp>
      <p:sp>
        <p:nvSpPr>
          <p:cNvPr id="62" name="Sous-titre de diapositive"/>
          <p:cNvSpPr txBox="1"/>
          <p:nvPr>
            <p:ph type="body" sz="quarter" idx="22" hasCustomPrompt="1"/>
          </p:nvPr>
        </p:nvSpPr>
        <p:spPr>
          <a:xfrm>
            <a:off x="698500" y="1412977"/>
            <a:ext cx="5105400" cy="671803"/>
          </a:xfrm>
          <a:prstGeom prst="rect">
            <a:avLst/>
          </a:prstGeom>
        </p:spPr>
        <p:txBody>
          <a:bodyPr/>
          <a:lstStyle>
            <a:lvl1pPr marL="0" indent="0" defTabSz="522449">
              <a:lnSpc>
                <a:spcPct val="100000"/>
              </a:lnSpc>
              <a:spcBef>
                <a:spcPts val="0"/>
              </a:spcBef>
              <a:buSzTx/>
              <a:buNone/>
              <a:defRPr b="1" sz="3382">
                <a:latin typeface="+mn-lt"/>
                <a:ea typeface="+mn-ea"/>
                <a:cs typeface="+mn-cs"/>
                <a:sym typeface="Helvetica Neue"/>
              </a:defRPr>
            </a:lvl1pPr>
          </a:lstStyle>
          <a:p>
            <a:pPr/>
            <a:r>
              <a:t>Sous-titre de diapositive</a:t>
            </a:r>
          </a:p>
        </p:txBody>
      </p:sp>
      <p:sp>
        <p:nvSpPr>
          <p:cNvPr id="63" name="Texte niveau 1…"/>
          <p:cNvSpPr txBox="1"/>
          <p:nvPr>
            <p:ph type="body" sz="half" idx="1" hasCustomPrompt="1"/>
          </p:nvPr>
        </p:nvSpPr>
        <p:spPr>
          <a:xfrm>
            <a:off x="698500" y="3480196"/>
            <a:ext cx="5105400" cy="5593161"/>
          </a:xfrm>
          <a:prstGeom prst="rect">
            <a:avLst/>
          </a:prstGeom>
        </p:spPr>
        <p:txBody>
          <a:bodyPr/>
          <a:lstStyle/>
          <a:p>
            <a:pPr/>
            <a:r>
              <a:t>Texte de puce de diapositive</a:t>
            </a:r>
          </a:p>
          <a:p>
            <a:pPr lvl="1"/>
            <a:r>
              <a:t/>
            </a:r>
          </a:p>
          <a:p>
            <a:pPr lvl="2"/>
            <a:r>
              <a:t/>
            </a:r>
          </a:p>
          <a:p>
            <a:pPr lvl="3"/>
            <a:r>
              <a:t/>
            </a:r>
          </a:p>
          <a:p>
            <a:pPr lvl="4"/>
            <a:r>
              <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Titre de section"/>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Titre de section</a:t>
            </a:r>
          </a:p>
        </p:txBody>
      </p:sp>
      <p:sp>
        <p:nvSpPr>
          <p:cNvPr id="7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79" name="Titre de diapositive"/>
          <p:cNvSpPr txBox="1"/>
          <p:nvPr>
            <p:ph type="title" hasCustomPrompt="1"/>
          </p:nvPr>
        </p:nvSpPr>
        <p:spPr>
          <a:prstGeom prst="rect">
            <a:avLst/>
          </a:prstGeom>
        </p:spPr>
        <p:txBody>
          <a:bodyPr/>
          <a:lstStyle/>
          <a:p>
            <a:pPr/>
            <a:r>
              <a:t>Titre de diapositive</a:t>
            </a:r>
          </a:p>
        </p:txBody>
      </p:sp>
      <p:sp>
        <p:nvSpPr>
          <p:cNvPr id="80" name="Sous-titre de diapositiv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diapositive</a:t>
            </a:r>
          </a:p>
        </p:txBody>
      </p:sp>
      <p:sp>
        <p:nvSpPr>
          <p:cNvPr id="8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88" name="Titre de l’ordre du jour"/>
          <p:cNvSpPr txBox="1"/>
          <p:nvPr>
            <p:ph type="title" hasCustomPrompt="1"/>
          </p:nvPr>
        </p:nvSpPr>
        <p:spPr>
          <a:xfrm>
            <a:off x="698500" y="444500"/>
            <a:ext cx="11607800" cy="1016000"/>
          </a:xfrm>
          <a:prstGeom prst="rect">
            <a:avLst/>
          </a:prstGeom>
        </p:spPr>
        <p:txBody>
          <a:bodyPr/>
          <a:lstStyle/>
          <a:p>
            <a:pPr/>
            <a:r>
              <a:t>Titre de l’ordre du jour</a:t>
            </a:r>
          </a:p>
        </p:txBody>
      </p:sp>
      <p:sp>
        <p:nvSpPr>
          <p:cNvPr id="89" name="Sous-titre de l’ordre du jour"/>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atin typeface="+mn-lt"/>
                <a:ea typeface="+mn-ea"/>
                <a:cs typeface="+mn-cs"/>
                <a:sym typeface="Helvetica Neue"/>
              </a:defRPr>
            </a:lvl1pPr>
          </a:lstStyle>
          <a:p>
            <a:pPr/>
            <a:r>
              <a:t>Sous-titre de l’ordre du jour</a:t>
            </a:r>
          </a:p>
        </p:txBody>
      </p:sp>
      <p:sp>
        <p:nvSpPr>
          <p:cNvPr id="90" name="Texte niveau 1…"/>
          <p:cNvSpPr txBox="1"/>
          <p:nvPr>
            <p:ph type="body" idx="1" hasCustomPrompt="1"/>
          </p:nvPr>
        </p:nvSpPr>
        <p:spPr>
          <a:prstGeom prst="rect">
            <a:avLst/>
          </a:prstGeom>
        </p:spPr>
        <p:txBody>
          <a:bodyPr/>
          <a:lstStyle>
            <a:lvl1pPr marL="0" indent="0">
              <a:spcBef>
                <a:spcPts val="1300"/>
              </a:spcBef>
              <a:buSzTx/>
              <a:buNone/>
              <a:defRPr spc="-38" sz="3800">
                <a:latin typeface="+mn-lt"/>
                <a:ea typeface="+mn-ea"/>
                <a:cs typeface="+mn-cs"/>
                <a:sym typeface="Helvetica Neue"/>
              </a:defRPr>
            </a:lvl1pPr>
            <a:lvl2pPr marL="0" indent="457200">
              <a:spcBef>
                <a:spcPts val="1300"/>
              </a:spcBef>
              <a:buSzTx/>
              <a:buNone/>
              <a:defRPr spc="-38" sz="3800">
                <a:latin typeface="+mn-lt"/>
                <a:ea typeface="+mn-ea"/>
                <a:cs typeface="+mn-cs"/>
                <a:sym typeface="Helvetica Neue"/>
              </a:defRPr>
            </a:lvl2pPr>
            <a:lvl3pPr marL="0" indent="914400">
              <a:spcBef>
                <a:spcPts val="1300"/>
              </a:spcBef>
              <a:buSzTx/>
              <a:buNone/>
              <a:defRPr spc="-38" sz="3800">
                <a:latin typeface="+mn-lt"/>
                <a:ea typeface="+mn-ea"/>
                <a:cs typeface="+mn-cs"/>
                <a:sym typeface="Helvetica Neue"/>
              </a:defRPr>
            </a:lvl3pPr>
            <a:lvl4pPr marL="0" indent="1371600">
              <a:spcBef>
                <a:spcPts val="1300"/>
              </a:spcBef>
              <a:buSzTx/>
              <a:buNone/>
              <a:defRPr spc="-38" sz="3800">
                <a:latin typeface="+mn-lt"/>
                <a:ea typeface="+mn-ea"/>
                <a:cs typeface="+mn-cs"/>
                <a:sym typeface="Helvetica Neue"/>
              </a:defRPr>
            </a:lvl4pPr>
            <a:lvl5pPr marL="0" indent="1828800">
              <a:spcBef>
                <a:spcPts val="1300"/>
              </a:spcBef>
              <a:buSzTx/>
              <a:buNone/>
              <a:defRPr spc="-38" sz="3800">
                <a:latin typeface="+mn-lt"/>
                <a:ea typeface="+mn-ea"/>
                <a:cs typeface="+mn-cs"/>
                <a:sym typeface="Helvetica Neue"/>
              </a:defRPr>
            </a:lvl5pPr>
          </a:lstStyle>
          <a:p>
            <a:pPr/>
            <a:r>
              <a:t>Rubriques de l’ordre du jour</a:t>
            </a:r>
          </a:p>
          <a:p>
            <a:pPr lvl="1"/>
            <a:r>
              <a:t/>
            </a:r>
          </a:p>
          <a:p>
            <a:pPr lvl="2"/>
            <a:r>
              <a:t/>
            </a:r>
          </a:p>
          <a:p>
            <a:pPr lvl="3"/>
            <a:r>
              <a:t/>
            </a:r>
          </a:p>
          <a:p>
            <a:pPr lvl="4"/>
            <a:r>
              <a:t/>
            </a:r>
          </a:p>
        </p:txBody>
      </p:sp>
      <p:sp>
        <p:nvSpPr>
          <p:cNvPr id="9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niveau 1…"/>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3" name="Titre de diapositiv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diapositive</a:t>
            </a:r>
          </a:p>
        </p:txBody>
      </p:sp>
      <p:sp>
        <p:nvSpPr>
          <p:cNvPr id="4" name="Numéro de diapositive"/>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190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1pPr>
      <a:lvl2pPr marL="571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2pPr>
      <a:lvl3pPr marL="952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3pPr>
      <a:lvl4pPr marL="1333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4pPr>
      <a:lvl5pPr marL="1714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5pPr>
      <a:lvl6pPr marL="2095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6pPr>
      <a:lvl7pPr marL="2476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7pPr>
      <a:lvl8pPr marL="2857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8pPr>
      <a:lvl9pPr marL="3238500" marR="0" indent="-190500" algn="l" defTabSz="1733930" rtl="0" latinLnBrk="0">
        <a:lnSpc>
          <a:spcPct val="90000"/>
        </a:lnSpc>
        <a:spcBef>
          <a:spcPts val="3200"/>
        </a:spcBef>
        <a:spcAft>
          <a:spcPts val="0"/>
        </a:spcAft>
        <a:buClrTx/>
        <a:buSzPct val="123000"/>
        <a:buFontTx/>
        <a:buChar char="•"/>
        <a:tabLst/>
        <a:defRPr b="0" baseline="0" cap="none" i="0" spc="0" strike="noStrike" sz="1500" u="none">
          <a:solidFill>
            <a:srgbClr val="000000"/>
          </a:solidFill>
          <a:uFillTx/>
          <a:latin typeface="Avenir Next Regular"/>
          <a:ea typeface="Avenir Next Regular"/>
          <a:cs typeface="Avenir Next Regular"/>
          <a:sym typeface="Avenir N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tif"/><Relationship Id="rId5"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3.png"/><Relationship Id="rId4" Type="http://schemas.openxmlformats.org/officeDocument/2006/relationships/image" Target="../media/image1.tif"/><Relationship Id="rId5" Type="http://schemas.openxmlformats.org/officeDocument/2006/relationships/image" Target="../media/image2.tif"/><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56.png"/><Relationship Id="rId9" Type="http://schemas.openxmlformats.org/officeDocument/2006/relationships/image" Target="../media/image5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tif"/><Relationship Id="rId4"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5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9.png"/><Relationship Id="rId4" Type="http://schemas.openxmlformats.org/officeDocument/2006/relationships/image" Target="../media/image1.tif"/><Relationship Id="rId5" Type="http://schemas.openxmlformats.org/officeDocument/2006/relationships/image" Target="../media/image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tif"/><Relationship Id="rId4"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hyperlink" Target="https://github.com/KokanTeke/OCR-P5"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chart" Target="../charts/char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33" Type="http://schemas.openxmlformats.org/officeDocument/2006/relationships/image" Target="../media/image30.png"/><Relationship Id="rId34" Type="http://schemas.openxmlformats.org/officeDocument/2006/relationships/image" Target="../media/image31.png"/><Relationship Id="rId35" Type="http://schemas.openxmlformats.org/officeDocument/2006/relationships/image" Target="../media/image32.png"/><Relationship Id="rId36" Type="http://schemas.openxmlformats.org/officeDocument/2006/relationships/image" Target="../media/image33.png"/><Relationship Id="rId37" Type="http://schemas.openxmlformats.org/officeDocument/2006/relationships/image" Target="../media/image34.png"/><Relationship Id="rId38" Type="http://schemas.openxmlformats.org/officeDocument/2006/relationships/image" Target="../media/image3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4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 Id="rId1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Openclassrooms - Architecte Logiciel - Projet 5…"/>
          <p:cNvGrpSpPr/>
          <p:nvPr/>
        </p:nvGrpSpPr>
        <p:grpSpPr>
          <a:xfrm>
            <a:off x="-193" y="8546294"/>
            <a:ext cx="13005186" cy="1219314"/>
            <a:chOff x="0" y="0"/>
            <a:chExt cx="13005184" cy="1219312"/>
          </a:xfrm>
        </p:grpSpPr>
        <p:sp>
          <p:nvSpPr>
            <p:cNvPr id="152" name="Openclassrooms - Architecte Logiciel - Projet 5…"/>
            <p:cNvSpPr txBox="1"/>
            <p:nvPr/>
          </p:nvSpPr>
          <p:spPr>
            <a:xfrm>
              <a:off x="19050" y="19050"/>
              <a:ext cx="12967086" cy="1181213"/>
            </a:xfrm>
            <a:prstGeom prst="rect">
              <a:avLst/>
            </a:prstGeom>
            <a:solidFill>
              <a:srgbClr val="668D2E"/>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defTabSz="457200">
                <a:defRPr sz="1900">
                  <a:solidFill>
                    <a:srgbClr val="FFFFFF"/>
                  </a:solidFill>
                  <a:latin typeface="Avenir Next Regular"/>
                  <a:ea typeface="Avenir Next Regular"/>
                  <a:cs typeface="Avenir Next Regular"/>
                  <a:sym typeface="Avenir Next Regular"/>
                </a:defRPr>
              </a:pPr>
              <a:r>
                <a:t>Openclassrooms - Architecte Logiciel - Projet 5</a:t>
              </a:r>
            </a:p>
            <a:p>
              <a:pPr algn="l" defTabSz="457200">
                <a:defRPr sz="1900">
                  <a:solidFill>
                    <a:srgbClr val="FFFFFF"/>
                  </a:solidFill>
                  <a:latin typeface="Avenir Next Regular"/>
                  <a:ea typeface="Avenir Next Regular"/>
                  <a:cs typeface="Avenir Next Regular"/>
                  <a:sym typeface="Avenir Next Regular"/>
                </a:defRPr>
              </a:pPr>
              <a:r>
                <a:t>Concevez une nouvelle architecture afin de soutenir le développement de votre entreprise</a:t>
              </a:r>
            </a:p>
            <a:p>
              <a:pPr algn="l" defTabSz="457200">
                <a:defRPr sz="1900">
                  <a:solidFill>
                    <a:srgbClr val="FFFFFF"/>
                  </a:solidFill>
                  <a:latin typeface="Avenir Next Regular"/>
                  <a:ea typeface="Avenir Next Regular"/>
                  <a:cs typeface="Avenir Next Regular"/>
                  <a:sym typeface="Avenir Next Regular"/>
                </a:defRPr>
              </a:pPr>
              <a:r>
                <a:t>Nicolas Bertrand, le </a:t>
              </a:r>
              <a:r>
                <a:t>29 avril 2021</a:t>
              </a:r>
            </a:p>
          </p:txBody>
        </p:sp>
        <p:pic>
          <p:nvPicPr>
            <p:cNvPr id="151" name="Openclassrooms - Architecte Logiciel - Projet 5… Openclassrooms - Architecte Logiciel - Projet 5Concevez une nouvelle architecture afin de soutenir le développement de votre entrepriseNicolas Bertrand, le 29 avril 2021" descr="Openclassrooms - Architecte Logiciel - Projet 5… Openclassrooms - Architecte Logiciel - Projet 5Concevez une nouvelle architecture afin de soutenir le développement de votre entrepriseNicolas Bertrand, le 29 avril 2021"/>
            <p:cNvPicPr>
              <a:picLocks noChangeAspect="0"/>
            </p:cNvPicPr>
            <p:nvPr/>
          </p:nvPicPr>
          <p:blipFill>
            <a:blip r:embed="rId3">
              <a:extLst/>
            </a:blip>
            <a:stretch>
              <a:fillRect/>
            </a:stretch>
          </p:blipFill>
          <p:spPr>
            <a:xfrm>
              <a:off x="0" y="0"/>
              <a:ext cx="13005185" cy="1219313"/>
            </a:xfrm>
            <a:prstGeom prst="rect">
              <a:avLst/>
            </a:prstGeom>
            <a:effectLst/>
          </p:spPr>
        </p:pic>
      </p:grpSp>
      <p:sp>
        <p:nvSpPr>
          <p:cNvPr id="154" name="Foosus géoconscient…"/>
          <p:cNvSpPr txBox="1"/>
          <p:nvPr>
            <p:ph type="ctrTitle"/>
          </p:nvPr>
        </p:nvSpPr>
        <p:spPr>
          <a:xfrm>
            <a:off x="720984" y="3641664"/>
            <a:ext cx="11609057" cy="1497581"/>
          </a:xfrm>
          <a:prstGeom prst="rect">
            <a:avLst/>
          </a:prstGeom>
        </p:spPr>
        <p:txBody>
          <a:bodyPr/>
          <a:lstStyle/>
          <a:p>
            <a:pPr algn="ctr" defTabSz="457200">
              <a:lnSpc>
                <a:spcPct val="90000"/>
              </a:lnSpc>
              <a:defRPr cap="all" spc="-150" sz="5000">
                <a:solidFill>
                  <a:srgbClr val="668D2E"/>
                </a:solidFill>
                <a:latin typeface="Avenir Next Regular"/>
                <a:ea typeface="Avenir Next Regular"/>
                <a:cs typeface="Avenir Next Regular"/>
                <a:sym typeface="Avenir Next Regular"/>
              </a:defRPr>
            </a:pPr>
            <a:r>
              <a:t>Foosus géoconscient</a:t>
            </a:r>
          </a:p>
          <a:p>
            <a:pPr algn="ctr" defTabSz="457200">
              <a:lnSpc>
                <a:spcPct val="90000"/>
              </a:lnSpc>
              <a:defRPr cap="all" spc="-90" sz="3000">
                <a:solidFill>
                  <a:srgbClr val="668D2E"/>
                </a:solidFill>
                <a:latin typeface="Avenir Next Regular"/>
                <a:ea typeface="Avenir Next Regular"/>
                <a:cs typeface="Avenir Next Regular"/>
                <a:sym typeface="Avenir Next Regular"/>
              </a:defRPr>
            </a:pPr>
            <a:r>
              <a:t>Présentation et explication des Livrables</a:t>
            </a:r>
          </a:p>
        </p:txBody>
      </p:sp>
      <p:pic>
        <p:nvPicPr>
          <p:cNvPr id="155" name="Image" descr="Image"/>
          <p:cNvPicPr>
            <a:picLocks noChangeAspect="1"/>
          </p:cNvPicPr>
          <p:nvPr/>
        </p:nvPicPr>
        <p:blipFill>
          <a:blip r:embed="rId4">
            <a:extLst/>
          </a:blip>
          <a:stretch>
            <a:fillRect/>
          </a:stretch>
        </p:blipFill>
        <p:spPr>
          <a:xfrm>
            <a:off x="4690362" y="1554423"/>
            <a:ext cx="3670301" cy="1790701"/>
          </a:xfrm>
          <a:prstGeom prst="rect">
            <a:avLst/>
          </a:prstGeom>
          <a:ln w="12700">
            <a:miter lim="400000"/>
          </a:ln>
        </p:spPr>
      </p:pic>
      <p:pic>
        <p:nvPicPr>
          <p:cNvPr id="156" name="Image" descr="Image"/>
          <p:cNvPicPr>
            <a:picLocks noChangeAspect="1"/>
          </p:cNvPicPr>
          <p:nvPr/>
        </p:nvPicPr>
        <p:blipFill>
          <a:blip r:embed="rId5">
            <a:extLst/>
          </a:blip>
          <a:stretch>
            <a:fillRect/>
          </a:stretch>
        </p:blipFill>
        <p:spPr>
          <a:xfrm>
            <a:off x="4684012" y="5632634"/>
            <a:ext cx="3683001" cy="1397001"/>
          </a:xfrm>
          <a:prstGeom prst="rect">
            <a:avLst/>
          </a:prstGeom>
          <a:ln w="12700">
            <a:miter lim="400000"/>
          </a:ln>
        </p:spPr>
      </p:pic>
      <p:sp>
        <p:nvSpPr>
          <p:cNvPr id="157" name="Numéro de diapositive"/>
          <p:cNvSpPr txBox="1"/>
          <p:nvPr>
            <p:ph type="sldNum" sz="quarter" idx="2"/>
          </p:nvPr>
        </p:nvSpPr>
        <p:spPr>
          <a:xfrm>
            <a:off x="6399352" y="9220199"/>
            <a:ext cx="206096"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9" name="Architecture Development Cycle.png" descr="Architecture Development Cycle.png"/>
          <p:cNvPicPr>
            <a:picLocks noChangeAspect="1"/>
          </p:cNvPicPr>
          <p:nvPr/>
        </p:nvPicPr>
        <p:blipFill>
          <a:blip r:embed="rId3">
            <a:extLst/>
          </a:blip>
          <a:srcRect l="0" t="0" r="0" b="0"/>
          <a:stretch>
            <a:fillRect/>
          </a:stretch>
        </p:blipFill>
        <p:spPr>
          <a:xfrm>
            <a:off x="3767579" y="413126"/>
            <a:ext cx="6453264" cy="8613891"/>
          </a:xfrm>
          <a:prstGeom prst="rect">
            <a:avLst/>
          </a:prstGeom>
          <a:ln w="12700">
            <a:miter lim="400000"/>
          </a:ln>
        </p:spPr>
      </p:pic>
      <p:sp>
        <p:nvSpPr>
          <p:cNvPr id="410"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14" name="Groupe"/>
          <p:cNvGrpSpPr/>
          <p:nvPr/>
        </p:nvGrpSpPr>
        <p:grpSpPr>
          <a:xfrm>
            <a:off x="-365770" y="317500"/>
            <a:ext cx="3902807" cy="2740482"/>
            <a:chOff x="0" y="0"/>
            <a:chExt cx="3902805" cy="2740481"/>
          </a:xfrm>
        </p:grpSpPr>
        <p:pic>
          <p:nvPicPr>
            <p:cNvPr id="411" name="Image" descr="Image"/>
            <p:cNvPicPr>
              <a:picLocks noChangeAspect="1"/>
            </p:cNvPicPr>
            <p:nvPr/>
          </p:nvPicPr>
          <p:blipFill>
            <a:blip r:embed="rId4">
              <a:extLst/>
            </a:blip>
            <a:stretch>
              <a:fillRect/>
            </a:stretch>
          </p:blipFill>
          <p:spPr>
            <a:xfrm>
              <a:off x="891804" y="0"/>
              <a:ext cx="2119198" cy="1033934"/>
            </a:xfrm>
            <a:prstGeom prst="rect">
              <a:avLst/>
            </a:prstGeom>
            <a:ln w="12700" cap="flat">
              <a:noFill/>
              <a:miter lim="400000"/>
            </a:ln>
            <a:effectLst/>
          </p:spPr>
        </p:pic>
        <p:pic>
          <p:nvPicPr>
            <p:cNvPr id="412" name="Image" descr="Image"/>
            <p:cNvPicPr>
              <a:picLocks noChangeAspect="1"/>
            </p:cNvPicPr>
            <p:nvPr/>
          </p:nvPicPr>
          <p:blipFill>
            <a:blip r:embed="rId5">
              <a:extLst/>
            </a:blip>
            <a:stretch>
              <a:fillRect/>
            </a:stretch>
          </p:blipFill>
          <p:spPr>
            <a:xfrm>
              <a:off x="888138" y="1933866"/>
              <a:ext cx="2126530" cy="806616"/>
            </a:xfrm>
            <a:prstGeom prst="rect">
              <a:avLst/>
            </a:prstGeom>
            <a:ln w="12700" cap="flat">
              <a:noFill/>
              <a:miter lim="400000"/>
            </a:ln>
            <a:effectLst/>
          </p:spPr>
        </p:pic>
        <p:sp>
          <p:nvSpPr>
            <p:cNvPr id="413" name="Process d’architecture"/>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500">
                  <a:solidFill>
                    <a:srgbClr val="668D2E"/>
                  </a:solidFill>
                </a:defRPr>
              </a:lvl1pPr>
            </a:lstStyle>
            <a:p>
              <a:pPr/>
              <a:r>
                <a:t>Process d’architecture</a:t>
              </a:r>
            </a:p>
          </p:txBody>
        </p:sp>
      </p:grpSp>
      <p:grpSp>
        <p:nvGrpSpPr>
          <p:cNvPr id="419" name="Groupe"/>
          <p:cNvGrpSpPr/>
          <p:nvPr/>
        </p:nvGrpSpPr>
        <p:grpSpPr>
          <a:xfrm>
            <a:off x="8305489" y="99822"/>
            <a:ext cx="4580816" cy="9288578"/>
            <a:chOff x="-50800" y="12700"/>
            <a:chExt cx="4580815" cy="9288576"/>
          </a:xfrm>
        </p:grpSpPr>
        <p:graphicFrame>
          <p:nvGraphicFramePr>
            <p:cNvPr id="415" name="Tableau"/>
            <p:cNvGraphicFramePr/>
            <p:nvPr/>
          </p:nvGraphicFramePr>
          <p:xfrm>
            <a:off x="372184" y="12700"/>
            <a:ext cx="4157832" cy="928857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56506"/>
                  <a:gridCol w="2288624"/>
                </a:tblGrid>
                <a:tr h="674169">
                  <a:tc gridSpan="2">
                    <a:txBody>
                      <a:bodyPr/>
                      <a:lstStyle/>
                      <a:p>
                        <a:pPr defTabSz="584200">
                          <a:defRPr b="0" sz="1800"/>
                        </a:pPr>
                        <a:r>
                          <a:rPr sz="2100">
                            <a:latin typeface="Avenir Next Regular"/>
                            <a:ea typeface="Avenir Next Regular"/>
                            <a:cs typeface="Avenir Next Regular"/>
                            <a:sym typeface="Avenir Next Regular"/>
                          </a:rPr>
                          <a:t>Développement de l’architecture</a:t>
                        </a:r>
                      </a:p>
                    </a:txBody>
                    <a:tcPr marL="50800" marR="50800" marT="50800" marB="50800" anchor="ctr" anchorCtr="0" horzOverflow="overflow">
                      <a:lnL w="0">
                        <a:miter lim="400000"/>
                      </a:lnL>
                      <a:lnR w="0">
                        <a:miter lim="400000"/>
                      </a:lnR>
                      <a:lnT w="0">
                        <a:miter lim="400000"/>
                      </a:lnT>
                      <a:solidFill>
                        <a:srgbClr val="60A917"/>
                      </a:solidFill>
                    </a:tcPr>
                  </a:tc>
                  <a:tc hMerge="1">
                    <a:tcPr/>
                  </a:tc>
                </a:tr>
                <a:tr h="412750">
                  <a:tc>
                    <a:txBody>
                      <a:bodyPr/>
                      <a:lstStyle/>
                      <a:p>
                        <a:pPr>
                          <a:lnSpc>
                            <a:spcPct val="90000"/>
                          </a:lnSpc>
                          <a:spcBef>
                            <a:spcPts val="3200"/>
                          </a:spcBef>
                          <a:defRPr sz="1800"/>
                        </a:pPr>
                        <a:r>
                          <a:rPr b="1" sz="1700">
                            <a:latin typeface="Avenir Next Regular"/>
                            <a:ea typeface="Avenir Next Regular"/>
                            <a:cs typeface="Avenir Next Regular"/>
                            <a:sym typeface="Avenir Next Regular"/>
                          </a:rPr>
                          <a:t>Livrables</a:t>
                        </a:r>
                      </a:p>
                    </a:txBody>
                    <a:tcPr marL="50800" marR="50800" marT="50800" marB="50800" anchor="ctr" anchorCtr="0" horzOverflow="overflow">
                      <a:solidFill>
                        <a:srgbClr val="60A917"/>
                      </a:solidFill>
                    </a:tcPr>
                  </a:tc>
                  <a:tc>
                    <a:txBody>
                      <a:bodyPr/>
                      <a:lstStyle/>
                      <a:p>
                        <a:pPr>
                          <a:lnSpc>
                            <a:spcPct val="90000"/>
                          </a:lnSpc>
                          <a:spcBef>
                            <a:spcPts val="3200"/>
                          </a:spcBef>
                          <a:defRPr sz="1800"/>
                        </a:pPr>
                        <a:r>
                          <a:rPr b="1" sz="1700">
                            <a:latin typeface="Avenir Next Regular"/>
                            <a:ea typeface="Avenir Next Regular"/>
                            <a:cs typeface="Avenir Next Regular"/>
                            <a:sym typeface="Avenir Next Regular"/>
                          </a:rPr>
                          <a:t>Artéfacts</a:t>
                        </a:r>
                      </a:p>
                    </a:txBody>
                    <a:tcPr marL="50800" marR="50800" marT="50800" marB="50800" anchor="ctr" anchorCtr="0" horzOverflow="overflow">
                      <a:solidFill>
                        <a:srgbClr val="60A917"/>
                      </a:solidFill>
                    </a:tcPr>
                  </a:tc>
                </a:tr>
                <a:tr h="469421">
                  <a:tc>
                    <a:txBody>
                      <a:bodyPr/>
                      <a:lstStyle/>
                      <a:p>
                        <a:pPr algn="l">
                          <a:lnSpc>
                            <a:spcPts val="3600"/>
                          </a:lnSpc>
                          <a:spcBef>
                            <a:spcPts val="3200"/>
                          </a:spcBef>
                          <a:defRPr sz="1800"/>
                        </a:pPr>
                        <a:r>
                          <a:rPr sz="1500">
                            <a:latin typeface="Avenir Next Regular"/>
                            <a:ea typeface="Avenir Next Regular"/>
                            <a:cs typeface="Avenir Next Regular"/>
                            <a:sym typeface="Avenir Next Regular"/>
                          </a:rPr>
                          <a:t>Document de définition de l’architecture</a:t>
                        </a:r>
                      </a:p>
                    </a:txBody>
                    <a:tcPr marL="50800" marR="50800" marT="50800" marB="50800" anchor="ctr" anchorCtr="0" horzOverflow="overflow"/>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sécurité des données</a:t>
                        </a:r>
                      </a:p>
                    </a:txBody>
                    <a:tcPr marL="50800" marR="50800" marT="50800" marB="50800" anchor="ctr" anchorCtr="0" horzOverflow="overflow"/>
                  </a:tc>
                </a:tr>
                <a:tr h="649200">
                  <a:tc>
                    <a:txBody>
                      <a:bodyPr/>
                      <a:lstStyle/>
                      <a:p>
                        <a:pPr algn="l">
                          <a:lnSpc>
                            <a:spcPct val="90000"/>
                          </a:lnSpc>
                          <a:spcBef>
                            <a:spcPts val="3200"/>
                          </a:spcBef>
                          <a:defRPr sz="1800"/>
                        </a:pPr>
                        <a:r>
                          <a:rPr sz="1500">
                            <a:latin typeface="Avenir Next Regular"/>
                            <a:ea typeface="Avenir Next Regular"/>
                            <a:cs typeface="Avenir Next Regular"/>
                            <a:sym typeface="Avenir Next Regular"/>
                          </a:rPr>
                          <a:t>Feuille de route</a:t>
                        </a:r>
                      </a:p>
                    </a:txBody>
                    <a:tcPr marL="50800" marR="50800" marT="50800" marB="50800" anchor="ctr" anchorCtr="0" horzOverflow="overflow"/>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migration des données</a:t>
                        </a:r>
                      </a:p>
                    </a:txBody>
                    <a:tcPr marL="50800" marR="50800" marT="50800" marB="50800" anchor="ctr" anchorCtr="0" horzOverflow="overflow"/>
                  </a:tc>
                </a:tr>
                <a:tr h="876300">
                  <a:tc>
                    <a:txBody>
                      <a:bodyPr/>
                      <a:lstStyle/>
                      <a:p>
                        <a:pPr defTabSz="584200">
                          <a:defRPr sz="2200"/>
                        </a:pPr>
                      </a:p>
                    </a:txBody>
                    <a:tcPr marL="50800" marR="50800" marT="50800" marB="50800" anchor="ctr" anchorCtr="0" horzOverflow="overflow">
                      <a:lnL w="0">
                        <a:miter lim="400000"/>
                      </a:lnL>
                      <a:lnB w="0">
                        <a:miter lim="400000"/>
                      </a:lnB>
                    </a:tcPr>
                  </a:tc>
                  <a:tc>
                    <a:txBody>
                      <a:bodyPr/>
                      <a:lstStyle/>
                      <a:p>
                        <a:pPr algn="l" defTabSz="355600">
                          <a:lnSpc>
                            <a:spcPct val="90000"/>
                          </a:lnSpc>
                          <a:defRPr sz="1800"/>
                        </a:pPr>
                        <a:r>
                          <a:rPr sz="1500">
                            <a:latin typeface="Avenir Next Regular"/>
                            <a:ea typeface="Avenir Next Regular"/>
                            <a:cs typeface="Avenir Next Regular"/>
                            <a:sym typeface="Avenir Next Regular"/>
                          </a:rPr>
                          <a:t>Matrice d'interaction des applications</a:t>
                        </a:r>
                      </a:p>
                    </a:txBody>
                    <a:tcPr marL="50800" marR="50800" marT="50800" marB="50800" anchor="ctr" anchorCtr="0" horzOverflow="overflow"/>
                  </a:tc>
                </a:tr>
                <a:tr h="596900">
                  <a:tc>
                    <a:txBody>
                      <a:bodyPr/>
                      <a:lstStyle/>
                      <a:p>
                        <a:pPr algn="l">
                          <a:lnSpc>
                            <a:spcPct val="90000"/>
                          </a:lnSpc>
                          <a:spcBef>
                            <a:spcPts val="3200"/>
                          </a:spcBef>
                          <a:defRPr sz="1500">
                            <a:latin typeface="Avenir Next Regular"/>
                            <a:ea typeface="Avenir Next Regular"/>
                            <a:cs typeface="Avenir Next Regular"/>
                            <a:sym typeface="Avenir Next Regular"/>
                          </a:defRPr>
                        </a:pPr>
                      </a:p>
                    </a:txBody>
                    <a:tcPr marL="50800" marR="50800" marT="50800" marB="50800" anchor="ctr" anchorCtr="0" horzOverflow="overflow">
                      <a:lnL w="0">
                        <a:miter lim="400000"/>
                      </a:lnL>
                      <a:lnT w="0">
                        <a:miter lim="400000"/>
                      </a:lnT>
                      <a:lnB w="0">
                        <a:miter lim="400000"/>
                      </a:lnB>
                    </a:tcPr>
                  </a:tc>
                  <a:tc>
                    <a:txBody>
                      <a:bodyPr/>
                      <a:lstStyle/>
                      <a:p>
                        <a:pPr algn="l" defTabSz="355600">
                          <a:lnSpc>
                            <a:spcPct val="90000"/>
                          </a:lnSpc>
                          <a:defRPr sz="1800"/>
                        </a:pPr>
                        <a:r>
                          <a:rPr sz="1500">
                            <a:latin typeface="Avenir Next Regular"/>
                            <a:ea typeface="Avenir Next Regular"/>
                            <a:cs typeface="Avenir Next Regular"/>
                            <a:sym typeface="Avenir Next Regular"/>
                          </a:rPr>
                          <a:t>Diagramme de communication de l’application</a:t>
                        </a:r>
                      </a:p>
                    </a:txBody>
                    <a:tcPr marL="50800" marR="50800" marT="50800" marB="50800" anchor="ctr" anchorCtr="0" horzOverflow="overflow"/>
                  </a:tc>
                </a:tr>
                <a:tr h="596900">
                  <a:tc>
                    <a:txBody>
                      <a:bodyPr/>
                      <a:lstStyle/>
                      <a:p>
                        <a:pPr defTabSz="584200">
                          <a:defRPr sz="2200"/>
                        </a:pPr>
                      </a:p>
                    </a:txBody>
                    <a:tcPr marL="50800" marR="50800" marT="50800" marB="50800" anchor="ctr" anchorCtr="0" horzOverflow="overflow">
                      <a:lnL w="0">
                        <a:miter lim="400000"/>
                      </a:lnL>
                      <a:lnT w="0">
                        <a:miter lim="400000"/>
                      </a:lnT>
                      <a:lnB w="0">
                        <a:miter lim="400000"/>
                      </a:lnB>
                    </a:tcPr>
                  </a:tc>
                  <a:tc>
                    <a:txBody>
                      <a:bodyPr/>
                      <a:lstStyle/>
                      <a:p>
                        <a:pPr algn="l">
                          <a:lnSpc>
                            <a:spcPct val="90000"/>
                          </a:lnSpc>
                          <a:defRPr sz="1800"/>
                        </a:pPr>
                        <a:r>
                          <a:rPr sz="1500">
                            <a:latin typeface="Avenir Next Regular"/>
                            <a:ea typeface="Avenir Next Regular"/>
                            <a:cs typeface="Avenir Next Regular"/>
                            <a:sym typeface="Avenir Next Regular"/>
                          </a:rPr>
                          <a:t>Diagramme des cas d’utilisation</a:t>
                        </a:r>
                      </a:p>
                    </a:txBody>
                    <a:tcPr marL="50800" marR="50800" marT="50800" marB="50800" anchor="ctr" anchorCtr="0" horzOverflow="overflow"/>
                  </a:tc>
                </a:tr>
              </a:tbl>
            </a:graphicData>
          </a:graphic>
        </p:graphicFrame>
        <p:pic>
          <p:nvPicPr>
            <p:cNvPr id="416" name="Ovale Ovale" descr="Ovale Ovale"/>
            <p:cNvPicPr>
              <a:picLocks noChangeAspect="0"/>
            </p:cNvPicPr>
            <p:nvPr/>
          </p:nvPicPr>
          <p:blipFill>
            <a:blip r:embed="rId6">
              <a:extLst/>
            </a:blip>
            <a:stretch>
              <a:fillRect/>
            </a:stretch>
          </p:blipFill>
          <p:spPr>
            <a:xfrm>
              <a:off x="-50800" y="4770193"/>
              <a:ext cx="2306704" cy="1910430"/>
            </a:xfrm>
            <a:prstGeom prst="rect">
              <a:avLst/>
            </a:prstGeom>
            <a:effectLst/>
          </p:spPr>
        </p:pic>
        <p:pic>
          <p:nvPicPr>
            <p:cNvPr id="425" name="Ligne de connexion" descr="Ligne de connexion"/>
            <p:cNvPicPr>
              <a:picLocks noChangeAspect="0"/>
            </p:cNvPicPr>
            <p:nvPr/>
          </p:nvPicPr>
          <p:blipFill>
            <a:blip r:embed="rId7">
              <a:extLst/>
            </a:blip>
            <a:stretch>
              <a:fillRect/>
            </a:stretch>
          </p:blipFill>
          <p:spPr>
            <a:xfrm>
              <a:off x="2234128" y="4933950"/>
              <a:ext cx="952159" cy="745363"/>
            </a:xfrm>
            <a:prstGeom prst="rect">
              <a:avLst/>
            </a:prstGeom>
            <a:effectLst/>
          </p:spPr>
        </p:pic>
      </p:grpSp>
      <p:grpSp>
        <p:nvGrpSpPr>
          <p:cNvPr id="424" name="Groupe"/>
          <p:cNvGrpSpPr/>
          <p:nvPr/>
        </p:nvGrpSpPr>
        <p:grpSpPr>
          <a:xfrm>
            <a:off x="1904054" y="6548215"/>
            <a:ext cx="4462122" cy="2787298"/>
            <a:chOff x="25400" y="-50800"/>
            <a:chExt cx="4462121" cy="2787296"/>
          </a:xfrm>
        </p:grpSpPr>
        <p:graphicFrame>
          <p:nvGraphicFramePr>
            <p:cNvPr id="420" name="Tableau"/>
            <p:cNvGraphicFramePr/>
            <p:nvPr/>
          </p:nvGraphicFramePr>
          <p:xfrm>
            <a:off x="25400" y="374296"/>
            <a:ext cx="1906010" cy="23622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93309"/>
                </a:tblGrid>
                <a:tr h="476250">
                  <a:tc>
                    <a:txBody>
                      <a:bodyPr/>
                      <a:lstStyle/>
                      <a:p>
                        <a:pPr defTabSz="584200">
                          <a:defRPr b="0" sz="1800"/>
                        </a:pPr>
                        <a:r>
                          <a:rPr sz="2100">
                            <a:latin typeface="Avenir Next Regular"/>
                            <a:ea typeface="Avenir Next Regular"/>
                            <a:cs typeface="Avenir Next Regular"/>
                            <a:sym typeface="Avenir Next Regular"/>
                          </a:rPr>
                          <a:t>Transition</a:t>
                        </a:r>
                      </a:p>
                    </a:txBody>
                    <a:tcPr marL="50800" marR="50800" marT="50800" marB="50800" anchor="ctr" anchorCtr="0" horzOverflow="overflow">
                      <a:lnL w="0">
                        <a:miter lim="400000"/>
                      </a:lnL>
                      <a:lnR w="0">
                        <a:miter lim="400000"/>
                      </a:lnR>
                      <a:lnT w="0">
                        <a:miter lim="400000"/>
                      </a:lnT>
                      <a:lnB w="12700">
                        <a:solidFill>
                          <a:srgbClr val="000000"/>
                        </a:solidFill>
                        <a:miter lim="400000"/>
                      </a:lnB>
                      <a:solidFill>
                        <a:srgbClr val="008A00"/>
                      </a:solidFill>
                    </a:tcPr>
                  </a:tc>
                </a:tr>
                <a:tr h="416422">
                  <a:tc>
                    <a:txBody>
                      <a:bodyPr/>
                      <a:lstStyle/>
                      <a:p>
                        <a:pPr>
                          <a:lnSpc>
                            <a:spcPct val="90000"/>
                          </a:lnSpc>
                          <a:spcBef>
                            <a:spcPts val="3200"/>
                          </a:spcBef>
                          <a:defRPr sz="1800"/>
                        </a:pPr>
                        <a:r>
                          <a:rPr b="1" sz="1700">
                            <a:latin typeface="Avenir Next Regular"/>
                            <a:ea typeface="Avenir Next Regular"/>
                            <a:cs typeface="Avenir Next Regular"/>
                            <a:sym typeface="Avenir Next Regular"/>
                          </a:rPr>
                          <a:t>Livrables</a:t>
                        </a:r>
                      </a:p>
                    </a:txBody>
                    <a:tcPr marL="50800" marR="50800" marT="50800" marB="50800" anchor="ctr" anchorCtr="0" horzOverflow="overflow">
                      <a:lnT w="12700">
                        <a:solidFill>
                          <a:srgbClr val="000000"/>
                        </a:solidFill>
                        <a:miter lim="400000"/>
                      </a:lnT>
                      <a:solidFill>
                        <a:srgbClr val="008A00"/>
                      </a:solidFill>
                    </a:tcPr>
                  </a:tc>
                </a:tr>
                <a:tr h="825500">
                  <a:tc>
                    <a:txBody>
                      <a:bodyPr/>
                      <a:lstStyle/>
                      <a:p>
                        <a:pPr algn="l">
                          <a:lnSpc>
                            <a:spcPct val="90000"/>
                          </a:lnSpc>
                          <a:spcBef>
                            <a:spcPts val="3200"/>
                          </a:spcBef>
                          <a:defRPr sz="1800"/>
                        </a:pPr>
                        <a:r>
                          <a:rPr sz="1500">
                            <a:latin typeface="Avenir Next Regular"/>
                            <a:ea typeface="Avenir Next Regular"/>
                            <a:cs typeface="Avenir Next Regular"/>
                            <a:sym typeface="Avenir Next Regular"/>
                          </a:rPr>
                          <a:t>Plan d’implémentation et de migration</a:t>
                        </a:r>
                      </a:p>
                    </a:txBody>
                    <a:tcPr marL="50800" marR="50800" marT="50800" marB="50800" anchor="ctr" anchorCtr="0" horzOverflow="overflow"/>
                  </a:tc>
                </a:tr>
                <a:tr h="637647">
                  <a:tc>
                    <a:txBody>
                      <a:bodyPr/>
                      <a:lstStyle/>
                      <a:p>
                        <a:pPr algn="l">
                          <a:lnSpc>
                            <a:spcPts val="3600"/>
                          </a:lnSpc>
                          <a:spcBef>
                            <a:spcPts val="3200"/>
                          </a:spcBef>
                          <a:defRPr sz="1800"/>
                        </a:pPr>
                        <a:r>
                          <a:rPr sz="1500">
                            <a:latin typeface="Avenir Next Regular"/>
                            <a:ea typeface="Avenir Next Regular"/>
                            <a:cs typeface="Avenir Next Regular"/>
                            <a:sym typeface="Avenir Next Regular"/>
                          </a:rPr>
                          <a:t>Feuille de route finalisée</a:t>
                        </a:r>
                      </a:p>
                    </a:txBody>
                    <a:tcPr marL="50800" marR="50800" marT="50800" marB="50800" anchor="ctr" anchorCtr="0" horzOverflow="overflow"/>
                  </a:tc>
                </a:tr>
              </a:tbl>
            </a:graphicData>
          </a:graphic>
        </p:graphicFrame>
        <p:pic>
          <p:nvPicPr>
            <p:cNvPr id="421" name="Ovale Ovale" descr="Ovale Ovale"/>
            <p:cNvPicPr>
              <a:picLocks noChangeAspect="0"/>
            </p:cNvPicPr>
            <p:nvPr/>
          </p:nvPicPr>
          <p:blipFill>
            <a:blip r:embed="rId8">
              <a:extLst/>
            </a:blip>
            <a:stretch>
              <a:fillRect/>
            </a:stretch>
          </p:blipFill>
          <p:spPr>
            <a:xfrm>
              <a:off x="2180818" y="-50800"/>
              <a:ext cx="2306704" cy="1910429"/>
            </a:xfrm>
            <a:prstGeom prst="rect">
              <a:avLst/>
            </a:prstGeom>
            <a:effectLst/>
          </p:spPr>
        </p:pic>
        <p:pic>
          <p:nvPicPr>
            <p:cNvPr id="427" name="Ligne de connexion" descr="Ligne de connexion"/>
            <p:cNvPicPr>
              <a:picLocks noChangeAspect="0"/>
            </p:cNvPicPr>
            <p:nvPr/>
          </p:nvPicPr>
          <p:blipFill>
            <a:blip r:embed="rId9">
              <a:extLst/>
            </a:blip>
            <a:stretch>
              <a:fillRect/>
            </a:stretch>
          </p:blipFill>
          <p:spPr>
            <a:xfrm>
              <a:off x="1924052" y="1840706"/>
              <a:ext cx="1431869" cy="626792"/>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9" grpId="1"/>
      <p:bldP build="whole" bldLvl="1" animBg="1" rev="0" advAuto="0" spid="424"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36" name="Groupe"/>
          <p:cNvGrpSpPr/>
          <p:nvPr/>
        </p:nvGrpSpPr>
        <p:grpSpPr>
          <a:xfrm>
            <a:off x="-365770" y="317500"/>
            <a:ext cx="3902807" cy="2740482"/>
            <a:chOff x="0" y="0"/>
            <a:chExt cx="3902805" cy="2740481"/>
          </a:xfrm>
        </p:grpSpPr>
        <p:pic>
          <p:nvPicPr>
            <p:cNvPr id="433" name="Image" descr="Image"/>
            <p:cNvPicPr>
              <a:picLocks noChangeAspect="1"/>
            </p:cNvPicPr>
            <p:nvPr/>
          </p:nvPicPr>
          <p:blipFill>
            <a:blip r:embed="rId3">
              <a:extLst/>
            </a:blip>
            <a:stretch>
              <a:fillRect/>
            </a:stretch>
          </p:blipFill>
          <p:spPr>
            <a:xfrm>
              <a:off x="891804" y="0"/>
              <a:ext cx="2119198" cy="1033934"/>
            </a:xfrm>
            <a:prstGeom prst="rect">
              <a:avLst/>
            </a:prstGeom>
            <a:ln w="12700" cap="flat">
              <a:noFill/>
              <a:miter lim="400000"/>
            </a:ln>
            <a:effectLst/>
          </p:spPr>
        </p:pic>
        <p:pic>
          <p:nvPicPr>
            <p:cNvPr id="434" name="Image" descr="Image"/>
            <p:cNvPicPr>
              <a:picLocks noChangeAspect="1"/>
            </p:cNvPicPr>
            <p:nvPr/>
          </p:nvPicPr>
          <p:blipFill>
            <a:blip r:embed="rId4">
              <a:extLst/>
            </a:blip>
            <a:stretch>
              <a:fillRect/>
            </a:stretch>
          </p:blipFill>
          <p:spPr>
            <a:xfrm>
              <a:off x="888138" y="1933866"/>
              <a:ext cx="2126530" cy="806616"/>
            </a:xfrm>
            <a:prstGeom prst="rect">
              <a:avLst/>
            </a:prstGeom>
            <a:ln w="12700" cap="flat">
              <a:noFill/>
              <a:miter lim="400000"/>
            </a:ln>
            <a:effectLst/>
          </p:spPr>
        </p:pic>
        <p:sp>
          <p:nvSpPr>
            <p:cNvPr id="435" name="Rôles et responsabilités"/>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200">
                  <a:solidFill>
                    <a:srgbClr val="668D2E"/>
                  </a:solidFill>
                </a:defRPr>
              </a:lvl1pPr>
            </a:lstStyle>
            <a:p>
              <a:pPr/>
              <a:r>
                <a:t>Rôles et responsabilités</a:t>
              </a:r>
            </a:p>
          </p:txBody>
        </p:sp>
      </p:grpSp>
      <p:graphicFrame>
        <p:nvGraphicFramePr>
          <p:cNvPr id="437" name="Tableau"/>
          <p:cNvGraphicFramePr/>
          <p:nvPr/>
        </p:nvGraphicFramePr>
        <p:xfrm>
          <a:off x="3340160" y="254260"/>
          <a:ext cx="9514129" cy="889188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11756"/>
                <a:gridCol w="614080"/>
                <a:gridCol w="574032"/>
                <a:gridCol w="640780"/>
                <a:gridCol w="787625"/>
                <a:gridCol w="427186"/>
                <a:gridCol w="839034"/>
                <a:gridCol w="571447"/>
                <a:gridCol w="732292"/>
                <a:gridCol w="686901"/>
                <a:gridCol w="705764"/>
                <a:gridCol w="720051"/>
              </a:tblGrid>
              <a:tr h="675551">
                <a:tc>
                  <a:txBody>
                    <a:bodyPr/>
                    <a:lstStyle/>
                    <a:p>
                      <a:pPr algn="l" defTabSz="355600">
                        <a:lnSpc>
                          <a:spcPct val="110000"/>
                        </a:lnSpc>
                        <a:defRPr sz="1200">
                          <a:latin typeface="Avenir Next Regular"/>
                          <a:ea typeface="Avenir Next Regular"/>
                          <a:cs typeface="Avenir Next Regular"/>
                          <a:sym typeface="Avenir Next Regular"/>
                        </a:defRPr>
                      </a:pPr>
                    </a:p>
                  </a:txBody>
                  <a:tcPr marL="50800" marR="50800" marT="50800" marB="50800" anchor="ctr" anchorCtr="0" horzOverflow="overflow">
                    <a:lnL w="12700">
                      <a:miter lim="400000"/>
                    </a:lnL>
                    <a:lnR w="1270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Ash</a:t>
                      </a:r>
                    </a:p>
                    <a:p>
                      <a:pPr defTabSz="457200">
                        <a:defRPr sz="1000">
                          <a:solidFill>
                            <a:srgbClr val="668D2E"/>
                          </a:solidFill>
                          <a:latin typeface="Avenir Next Regular"/>
                          <a:ea typeface="Avenir Next Regular"/>
                          <a:cs typeface="Avenir Next Regular"/>
                          <a:sym typeface="Avenir Next Regular"/>
                        </a:defRPr>
                      </a:pPr>
                      <a:r>
                        <a:t>CEO</a:t>
                      </a:r>
                    </a:p>
                  </a:txBody>
                  <a:tcPr marL="50800" marR="50800" marT="50800" marB="50800" anchor="ctr" anchorCtr="0" horzOverflow="overflow">
                    <a:lnL w="1270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Nat</a:t>
                      </a:r>
                    </a:p>
                    <a:p>
                      <a:pPr defTabSz="457200">
                        <a:defRPr sz="1000">
                          <a:solidFill>
                            <a:srgbClr val="668D2E"/>
                          </a:solidFill>
                          <a:latin typeface="Avenir Next Regular"/>
                          <a:ea typeface="Avenir Next Regular"/>
                          <a:cs typeface="Avenir Next Regular"/>
                          <a:sym typeface="Avenir Next Regular"/>
                        </a:defRPr>
                      </a:pPr>
                      <a:r>
                        <a:t>CIO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Dan</a:t>
                      </a:r>
                    </a:p>
                    <a:p>
                      <a:pPr defTabSz="457200">
                        <a:defRPr sz="1000">
                          <a:solidFill>
                            <a:srgbClr val="668D2E"/>
                          </a:solidFill>
                          <a:latin typeface="Avenir Next Regular"/>
                          <a:ea typeface="Avenir Next Regular"/>
                          <a:cs typeface="Avenir Next Regular"/>
                          <a:sym typeface="Avenir Next Regular"/>
                        </a:defRPr>
                      </a:pPr>
                      <a:r>
                        <a:t>CPO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Chris</a:t>
                      </a:r>
                    </a:p>
                    <a:p>
                      <a:pPr defTabSz="457200">
                        <a:defRPr sz="1000">
                          <a:solidFill>
                            <a:srgbClr val="668D2E"/>
                          </a:solidFill>
                          <a:latin typeface="Avenir Next Regular"/>
                          <a:ea typeface="Avenir Next Regular"/>
                          <a:cs typeface="Avenir Next Regular"/>
                          <a:sym typeface="Avenir Next Regular"/>
                        </a:defRPr>
                      </a:pPr>
                      <a:r>
                        <a:t>CMO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457200">
                        <a:defRPr sz="2000">
                          <a:solidFill>
                            <a:srgbClr val="668D2E"/>
                          </a:solidFill>
                          <a:latin typeface="Avenir Next Regular"/>
                          <a:ea typeface="Avenir Next Regular"/>
                          <a:cs typeface="Avenir Next Regular"/>
                          <a:sym typeface="Avenir Next Regular"/>
                        </a:defRPr>
                      </a:pPr>
                      <a:r>
                        <a:t>Jo</a:t>
                      </a:r>
                    </a:p>
                    <a:p>
                      <a:pPr defTabSz="457200">
                        <a:defRPr sz="1000">
                          <a:solidFill>
                            <a:srgbClr val="668D2E"/>
                          </a:solidFill>
                          <a:latin typeface="Avenir Next Regular"/>
                          <a:ea typeface="Avenir Next Regular"/>
                          <a:cs typeface="Avenir Next Regular"/>
                          <a:sym typeface="Avenir Next Regular"/>
                        </a:defRPr>
                      </a:pPr>
                      <a:r>
                        <a:t>CFO</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914400">
                        <a:defRPr sz="2000">
                          <a:solidFill>
                            <a:srgbClr val="668D2E"/>
                          </a:solidFill>
                          <a:latin typeface="Avenir Next Regular"/>
                          <a:ea typeface="Avenir Next Regular"/>
                          <a:cs typeface="Avenir Next Regular"/>
                          <a:sym typeface="Avenir Next Regular"/>
                        </a:defRPr>
                      </a:pPr>
                      <a:r>
                        <a:t>Pete</a:t>
                      </a:r>
                    </a:p>
                    <a:p>
                      <a:pPr defTabSz="457200">
                        <a:defRPr sz="1000">
                          <a:solidFill>
                            <a:srgbClr val="668D2E"/>
                          </a:solidFill>
                          <a:latin typeface="Avenir Next Regular"/>
                          <a:ea typeface="Avenir Next Regular"/>
                          <a:cs typeface="Avenir Next Regular"/>
                          <a:sym typeface="Avenir Next Regular"/>
                        </a:defRPr>
                      </a:pPr>
                      <a:r>
                        <a:t>Eng owner</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914400">
                        <a:defRPr sz="2000">
                          <a:solidFill>
                            <a:srgbClr val="668D2E"/>
                          </a:solidFill>
                          <a:latin typeface="Avenir Next Regular"/>
                          <a:ea typeface="Avenir Next Regular"/>
                          <a:cs typeface="Avenir Next Regular"/>
                          <a:sym typeface="Avenir Next Regular"/>
                        </a:defRPr>
                      </a:pPr>
                      <a:r>
                        <a:t>Nic</a:t>
                      </a:r>
                    </a:p>
                    <a:p>
                      <a:pPr defTabSz="457200">
                        <a:defRPr sz="1000">
                          <a:solidFill>
                            <a:srgbClr val="668D2E"/>
                          </a:solidFill>
                          <a:latin typeface="Avenir Next Regular"/>
                          <a:ea typeface="Avenir Next Regular"/>
                          <a:cs typeface="Avenir Next Regular"/>
                          <a:sym typeface="Avenir Next Regular"/>
                        </a:defRPr>
                      </a:pPr>
                      <a:r>
                        <a:t>Arch</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Jack</a:t>
                      </a:r>
                    </a:p>
                    <a:p>
                      <a:pPr defTabSz="457200">
                        <a:defRPr sz="1000">
                          <a:solidFill>
                            <a:srgbClr val="668D2E"/>
                          </a:solidFill>
                          <a:latin typeface="Avenir Next Regular"/>
                          <a:ea typeface="Avenir Next Regular"/>
                          <a:cs typeface="Avenir Next Regular"/>
                          <a:sym typeface="Avenir Next Regular"/>
                        </a:defRPr>
                      </a:pPr>
                      <a:r>
                        <a:t>Ops Lead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Dev</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Ops</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c>
                  <a:txBody>
                    <a:bodyPr/>
                    <a:lstStyle/>
                    <a:p>
                      <a:pPr defTabSz="355600">
                        <a:lnSpc>
                          <a:spcPct val="110000"/>
                        </a:lnSpc>
                        <a:defRPr sz="2000">
                          <a:solidFill>
                            <a:srgbClr val="668D2E"/>
                          </a:solidFill>
                          <a:latin typeface="Avenir Next Regular"/>
                          <a:ea typeface="Avenir Next Regular"/>
                          <a:cs typeface="Avenir Next Regular"/>
                          <a:sym typeface="Avenir Next Regular"/>
                        </a:defRPr>
                      </a:pPr>
                      <a:r>
                        <a:t>Prod</a:t>
                      </a:r>
                    </a:p>
                    <a:p>
                      <a:pPr defTabSz="457200">
                        <a:defRPr sz="1000">
                          <a:solidFill>
                            <a:srgbClr val="668D2E"/>
                          </a:solidFill>
                          <a:latin typeface="Avenir Next Regular"/>
                          <a:ea typeface="Avenir Next Regular"/>
                          <a:cs typeface="Avenir Next Regular"/>
                          <a:sym typeface="Avenir Next Regular"/>
                        </a:defRPr>
                      </a:pPr>
                      <a:r>
                        <a:t>Squad</a:t>
                      </a:r>
                    </a:p>
                  </a:txBody>
                  <a:tcPr marL="50800" marR="50800" marT="50800" marB="50800" anchor="ctr" anchorCtr="0" horzOverflow="overflow">
                    <a:lnL w="6350">
                      <a:solidFill>
                        <a:srgbClr val="929292"/>
                      </a:solidFill>
                      <a:miter lim="400000"/>
                    </a:lnL>
                    <a:lnR w="6350">
                      <a:solidFill>
                        <a:srgbClr val="929292"/>
                      </a:solidFill>
                      <a:miter lim="400000"/>
                    </a:lnR>
                    <a:lnT w="12700">
                      <a:miter lim="400000"/>
                    </a:lnT>
                    <a:lnB w="12700">
                      <a:solidFill>
                        <a:srgbClr val="89847F"/>
                      </a:solidFill>
                      <a:miter lim="400000"/>
                    </a:lnB>
                    <a:solidFill>
                      <a:srgbClr val="FFFFFF"/>
                    </a:solidFill>
                  </a:tcPr>
                </a:tc>
              </a:tr>
              <a:tr h="814785">
                <a:tc>
                  <a:txBody>
                    <a:bodyPr/>
                    <a:lstStyle/>
                    <a:p>
                      <a:pPr algn="l" defTabSz="355600">
                        <a:lnSpc>
                          <a:spcPct val="110000"/>
                        </a:lnSpc>
                        <a:defRPr sz="1800"/>
                      </a:pPr>
                      <a:r>
                        <a:rPr sz="1600">
                          <a:latin typeface="Avenir Next Regular"/>
                          <a:ea typeface="Avenir Next Regular"/>
                          <a:cs typeface="Avenir Next Regular"/>
                          <a:sym typeface="Avenir Next Regular"/>
                        </a:rPr>
                        <a:t>Gestion des processus</a:t>
                      </a:r>
                    </a:p>
                  </a:txBody>
                  <a:tcPr marL="63500" marR="63500" marT="63500" marB="63500" anchor="ctr" anchorCtr="0" horzOverflow="overflow">
                    <a:lnL w="12700">
                      <a:miter lim="400000"/>
                    </a:lnL>
                    <a:lnR w="6350">
                      <a:solidFill>
                        <a:srgbClr val="929292"/>
                      </a:solidFill>
                      <a:miter lim="400000"/>
                    </a:lnR>
                    <a:lnT w="12700">
                      <a:solidFill>
                        <a:srgbClr val="89847F"/>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12700">
                      <a:solidFill>
                        <a:srgbClr val="89847F"/>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12700">
                      <a:solidFill>
                        <a:srgbClr val="89847F"/>
                      </a:solidFill>
                      <a:miter lim="400000"/>
                    </a:lnT>
                    <a:lnB w="6350">
                      <a:solidFill>
                        <a:srgbClr val="929292"/>
                      </a:solidFill>
                      <a:miter lim="400000"/>
                    </a:lnB>
                    <a:solidFill>
                      <a:schemeClr val="accent3"/>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Planification de projet</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solidFill>
                  </a:tcPr>
                </a:tc>
              </a:tr>
              <a:tr h="565437">
                <a:tc>
                  <a:txBody>
                    <a:bodyPr/>
                    <a:lstStyle/>
                    <a:p>
                      <a:pPr algn="l" defTabSz="355600">
                        <a:lnSpc>
                          <a:spcPct val="110000"/>
                        </a:lnSpc>
                        <a:defRPr sz="1800"/>
                      </a:pPr>
                      <a:r>
                        <a:rPr sz="1600">
                          <a:latin typeface="Avenir Next Regular"/>
                          <a:ea typeface="Avenir Next Regular"/>
                          <a:cs typeface="Avenir Next Regular"/>
                          <a:sym typeface="Avenir Next Regular"/>
                        </a:rPr>
                        <a:t>Suivi du projet</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solidFill>
                  </a:tcPr>
                </a:tc>
              </a:tr>
              <a:tr h="1390419">
                <a:tc>
                  <a:txBody>
                    <a:bodyPr/>
                    <a:lstStyle/>
                    <a:p>
                      <a:pPr algn="l" defTabSz="355600">
                        <a:lnSpc>
                          <a:spcPct val="110000"/>
                        </a:lnSpc>
                        <a:defRPr sz="1600">
                          <a:latin typeface="Avenir Next Regular"/>
                          <a:ea typeface="Avenir Next Regular"/>
                          <a:cs typeface="Avenir Next Regular"/>
                          <a:sym typeface="Avenir Next Regular"/>
                        </a:defRPr>
                      </a:pPr>
                      <a:r>
                        <a:t>Soutenir l’innovation technique rapide, l’expérimentation.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914400">
                        <a:defRPr sz="1800"/>
                      </a:pPr>
                      <a:r>
                        <a:rPr sz="1600">
                          <a:latin typeface="Avenir Next Regular"/>
                          <a:ea typeface="Avenir Next Regular"/>
                          <a:cs typeface="Avenir Next Regular"/>
                          <a:sym typeface="Avenir Next Regular"/>
                        </a:rPr>
                        <a:t>A</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Processus d’ingénierie</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Gestion de configuration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778634">
                <a:tc>
                  <a:txBody>
                    <a:bodyPr/>
                    <a:lstStyle/>
                    <a:p>
                      <a:pPr algn="l" defTabSz="355600">
                        <a:lnSpc>
                          <a:spcPct val="110000"/>
                        </a:lnSpc>
                        <a:defRPr sz="1800"/>
                      </a:pPr>
                      <a:r>
                        <a:rPr sz="1600">
                          <a:latin typeface="Avenir Next Regular"/>
                          <a:ea typeface="Avenir Next Regular"/>
                          <a:cs typeface="Avenir Next Regular"/>
                          <a:sym typeface="Avenir Next Regular"/>
                        </a:rPr>
                        <a:t>Analyse causale et résolution</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50800" marR="50800" marT="50800" marB="508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r>
              <a:tr h="1084527">
                <a:tc>
                  <a:txBody>
                    <a:bodyPr/>
                    <a:lstStyle/>
                    <a:p>
                      <a:pPr algn="l" defTabSz="355600">
                        <a:lnSpc>
                          <a:spcPct val="110000"/>
                        </a:lnSpc>
                        <a:defRPr sz="1800"/>
                      </a:pPr>
                      <a:r>
                        <a:rPr sz="1600">
                          <a:latin typeface="Avenir Next Regular"/>
                          <a:ea typeface="Avenir Next Regular"/>
                          <a:cs typeface="Avenir Next Regular"/>
                          <a:sym typeface="Avenir Next Regular"/>
                        </a:rPr>
                        <a:t>Assurance qualité processus et produits</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r>
              <a:tr h="472742">
                <a:tc>
                  <a:txBody>
                    <a:bodyPr/>
                    <a:lstStyle/>
                    <a:p>
                      <a:pPr algn="l" defTabSz="355600">
                        <a:lnSpc>
                          <a:spcPct val="110000"/>
                        </a:lnSpc>
                        <a:defRPr sz="1800"/>
                      </a:pPr>
                      <a:r>
                        <a:rPr sz="1600">
                          <a:latin typeface="Avenir Next Regular"/>
                          <a:ea typeface="Avenir Next Regular"/>
                          <a:cs typeface="Avenir Next Regular"/>
                          <a:sym typeface="Avenir Next Regular"/>
                        </a:rPr>
                        <a:t>Mesure et analyse</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6350">
                      <a:solidFill>
                        <a:srgbClr val="929292"/>
                      </a:solidFill>
                      <a:miter lim="400000"/>
                    </a:lnB>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6350">
                      <a:solidFill>
                        <a:srgbClr val="929292"/>
                      </a:solidFill>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6350">
                      <a:solidFill>
                        <a:srgbClr val="929292"/>
                      </a:solidFill>
                      <a:miter lim="400000"/>
                    </a:lnB>
                    <a:solidFill>
                      <a:schemeClr val="accent3">
                        <a:hueOff val="362282"/>
                        <a:satOff val="31803"/>
                        <a:lumOff val="-18242"/>
                      </a:schemeClr>
                    </a:solidFill>
                  </a:tcPr>
                </a:tc>
              </a:tr>
              <a:tr h="774000">
                <a:tc>
                  <a:txBody>
                    <a:bodyPr/>
                    <a:lstStyle/>
                    <a:p>
                      <a:pPr algn="l" defTabSz="355600">
                        <a:lnSpc>
                          <a:spcPct val="110000"/>
                        </a:lnSpc>
                        <a:defRPr sz="1600">
                          <a:latin typeface="Avenir Next Regular"/>
                          <a:ea typeface="Avenir Next Regular"/>
                          <a:cs typeface="Avenir Next Regular"/>
                          <a:sym typeface="Avenir Next Regular"/>
                        </a:defRPr>
                      </a:pPr>
                      <a:r>
                        <a:t>Monitoring de la solution. </a:t>
                      </a:r>
                    </a:p>
                  </a:txBody>
                  <a:tcPr marL="63500" marR="63500" marT="63500" marB="63500" anchor="ctr" anchorCtr="0" horzOverflow="overflow">
                    <a:lnL w="12700">
                      <a:miter lim="400000"/>
                    </a:lnL>
                    <a:lnR w="6350">
                      <a:solidFill>
                        <a:srgbClr val="929292"/>
                      </a:solidFill>
                      <a:miter lim="400000"/>
                    </a:lnR>
                    <a:lnT w="6350">
                      <a:solidFill>
                        <a:srgbClr val="929292"/>
                      </a:solidFill>
                      <a:miter lim="400000"/>
                    </a:lnT>
                    <a:lnB w="12700">
                      <a:miter lim="400000"/>
                    </a:lnB>
                    <a:solidFill>
                      <a:srgbClr val="C5DFA1">
                        <a:alpha val="29923"/>
                      </a:srgb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A</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914338"/>
                        <a:satOff val="31515"/>
                        <a:lumOff val="-30790"/>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C</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I</a:t>
                      </a:r>
                    </a:p>
                  </a:txBody>
                  <a:tcPr marL="63500" marR="63500" marT="63500" marB="63500" anchor="ctr" anchorCtr="0" horzOverflow="overflow">
                    <a:lnL w="6350">
                      <a:solidFill>
                        <a:srgbClr val="929292"/>
                      </a:solidFill>
                      <a:miter lim="400000"/>
                    </a:lnL>
                    <a:lnR w="6350">
                      <a:solidFill>
                        <a:srgbClr val="929292"/>
                      </a:solidFill>
                      <a:miter lim="400000"/>
                    </a:lnR>
                    <a:lnT w="6350">
                      <a:solidFill>
                        <a:srgbClr val="929292"/>
                      </a:solidFill>
                      <a:miter lim="400000"/>
                    </a:lnT>
                    <a:lnB w="12700">
                      <a:miter lim="400000"/>
                    </a:lnB>
                    <a:solidFill>
                      <a:schemeClr val="accent3">
                        <a:hueOff val="-274225"/>
                        <a:satOff val="26768"/>
                        <a:lumOff val="11368"/>
                      </a:schemeClr>
                    </a:solidFill>
                  </a:tcPr>
                </a:tc>
                <a:tc>
                  <a:txBody>
                    <a:bodyPr/>
                    <a:lstStyle/>
                    <a:p>
                      <a:pPr defTabSz="355600">
                        <a:lnSpc>
                          <a:spcPct val="110000"/>
                        </a:lnSpc>
                        <a:defRPr sz="1800"/>
                      </a:pPr>
                      <a:r>
                        <a:rPr sz="1600">
                          <a:latin typeface="Avenir Next Regular"/>
                          <a:ea typeface="Avenir Next Regular"/>
                          <a:cs typeface="Avenir Next Regular"/>
                          <a:sym typeface="Avenir Next Regular"/>
                        </a:rPr>
                        <a:t>R</a:t>
                      </a:r>
                    </a:p>
                  </a:txBody>
                  <a:tcPr marL="63500" marR="63500" marT="63500" marB="63500" anchor="ctr" anchorCtr="0" horzOverflow="overflow">
                    <a:lnL w="6350">
                      <a:solidFill>
                        <a:srgbClr val="929292"/>
                      </a:solidFill>
                      <a:miter lim="400000"/>
                    </a:lnL>
                    <a:lnR w="12700">
                      <a:miter lim="400000"/>
                    </a:lnR>
                    <a:lnT w="6350">
                      <a:solidFill>
                        <a:srgbClr val="929292"/>
                      </a:solidFill>
                      <a:miter lim="400000"/>
                    </a:lnT>
                    <a:lnB w="12700">
                      <a:miter lim="400000"/>
                    </a:lnB>
                    <a:solidFill>
                      <a:schemeClr val="accent3">
                        <a:hueOff val="362282"/>
                        <a:satOff val="31803"/>
                        <a:lumOff val="-18242"/>
                      </a:schemeClr>
                    </a:solidFill>
                  </a:tcPr>
                </a:tc>
              </a:tr>
            </a:tbl>
          </a:graphicData>
        </a:graphic>
      </p:graphicFrame>
      <p:sp>
        <p:nvSpPr>
          <p:cNvPr id="438" name="Rectangle"/>
          <p:cNvSpPr/>
          <p:nvPr/>
        </p:nvSpPr>
        <p:spPr>
          <a:xfrm>
            <a:off x="3333826" y="907460"/>
            <a:ext cx="9526796" cy="3574896"/>
          </a:xfrm>
          <a:prstGeom prst="rect">
            <a:avLst/>
          </a:prstGeom>
          <a:solidFill>
            <a:srgbClr val="FFFFFF">
              <a:alpha val="59602"/>
            </a:srgbClr>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39" name="Rectangle"/>
          <p:cNvSpPr/>
          <p:nvPr/>
        </p:nvSpPr>
        <p:spPr>
          <a:xfrm>
            <a:off x="3320699" y="4478091"/>
            <a:ext cx="9553051" cy="2334090"/>
          </a:xfrm>
          <a:prstGeom prst="rect">
            <a:avLst/>
          </a:pr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40" name="Rectangle"/>
          <p:cNvSpPr/>
          <p:nvPr/>
        </p:nvSpPr>
        <p:spPr>
          <a:xfrm>
            <a:off x="3320699" y="6744844"/>
            <a:ext cx="9553051" cy="2427532"/>
          </a:xfrm>
          <a:prstGeom prst="rect">
            <a:avLst/>
          </a:pr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441" name="Rectangle"/>
          <p:cNvSpPr/>
          <p:nvPr/>
        </p:nvSpPr>
        <p:spPr>
          <a:xfrm>
            <a:off x="3320699" y="4478091"/>
            <a:ext cx="9553051" cy="2334090"/>
          </a:xfrm>
          <a:prstGeom prst="rect">
            <a:avLst/>
          </a:prstGeom>
          <a:solidFill>
            <a:srgbClr val="FFFFFF">
              <a:alpha val="59532"/>
            </a:srgbClr>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439"/>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440"/>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0" grpId="3"/>
      <p:bldP build="whole" bldLvl="1" animBg="1" rev="0" advAuto="0" spid="438" grpId="2"/>
      <p:bldP build="whole" bldLvl="1" animBg="1" rev="0" advAuto="0" spid="441" grpId="4"/>
      <p:bldP build="whole" bldLvl="1" animBg="1" rev="0" advAuto="0" spid="43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8" name="Groupe"/>
          <p:cNvGrpSpPr/>
          <p:nvPr/>
        </p:nvGrpSpPr>
        <p:grpSpPr>
          <a:xfrm>
            <a:off x="351783" y="317500"/>
            <a:ext cx="2536268" cy="2740482"/>
            <a:chOff x="34283" y="0"/>
            <a:chExt cx="2536267" cy="2740481"/>
          </a:xfrm>
        </p:grpSpPr>
        <p:pic>
          <p:nvPicPr>
            <p:cNvPr id="445" name="Image" descr="Image"/>
            <p:cNvPicPr>
              <a:picLocks noChangeAspect="1"/>
            </p:cNvPicPr>
            <p:nvPr/>
          </p:nvPicPr>
          <p:blipFill>
            <a:blip r:embed="rId3">
              <a:extLst/>
            </a:blip>
            <a:stretch>
              <a:fillRect/>
            </a:stretch>
          </p:blipFill>
          <p:spPr>
            <a:xfrm>
              <a:off x="208535" y="0"/>
              <a:ext cx="2119198" cy="1033934"/>
            </a:xfrm>
            <a:prstGeom prst="rect">
              <a:avLst/>
            </a:prstGeom>
            <a:ln w="12700" cap="flat">
              <a:noFill/>
              <a:miter lim="400000"/>
            </a:ln>
            <a:effectLst/>
          </p:spPr>
        </p:pic>
        <p:pic>
          <p:nvPicPr>
            <p:cNvPr id="446" name="Image" descr="Image"/>
            <p:cNvPicPr>
              <a:picLocks noChangeAspect="1"/>
            </p:cNvPicPr>
            <p:nvPr/>
          </p:nvPicPr>
          <p:blipFill>
            <a:blip r:embed="rId4">
              <a:extLst/>
            </a:blip>
            <a:stretch>
              <a:fillRect/>
            </a:stretch>
          </p:blipFill>
          <p:spPr>
            <a:xfrm>
              <a:off x="204868" y="1933866"/>
              <a:ext cx="2126531" cy="806616"/>
            </a:xfrm>
            <a:prstGeom prst="rect">
              <a:avLst/>
            </a:prstGeom>
            <a:ln w="12700" cap="flat">
              <a:noFill/>
              <a:miter lim="400000"/>
            </a:ln>
            <a:effectLst/>
          </p:spPr>
        </p:pic>
        <p:sp>
          <p:nvSpPr>
            <p:cNvPr id="447" name="Mesure du succès"/>
            <p:cNvSpPr txBox="1"/>
            <p:nvPr/>
          </p:nvSpPr>
          <p:spPr>
            <a:xfrm>
              <a:off x="34283" y="877270"/>
              <a:ext cx="2536268" cy="1151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Mesure du succès</a:t>
              </a:r>
            </a:p>
          </p:txBody>
        </p:sp>
      </p:grpSp>
      <p:sp>
        <p:nvSpPr>
          <p:cNvPr id="44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0" name="sla slo sli.png" descr="sla slo sli.png"/>
          <p:cNvPicPr>
            <a:picLocks noChangeAspect="1"/>
          </p:cNvPicPr>
          <p:nvPr/>
        </p:nvPicPr>
        <p:blipFill>
          <a:blip r:embed="rId5">
            <a:extLst/>
          </a:blip>
          <a:srcRect l="749" t="0" r="2197" b="0"/>
          <a:stretch>
            <a:fillRect/>
          </a:stretch>
        </p:blipFill>
        <p:spPr>
          <a:xfrm>
            <a:off x="314324" y="2954007"/>
            <a:ext cx="12376115" cy="549204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4" name="roadmap5.png" descr="roadmap5.png"/>
          <p:cNvPicPr>
            <a:picLocks noChangeAspect="1"/>
          </p:cNvPicPr>
          <p:nvPr/>
        </p:nvPicPr>
        <p:blipFill>
          <a:blip r:embed="rId3">
            <a:extLst/>
          </a:blip>
          <a:stretch>
            <a:fillRect/>
          </a:stretch>
        </p:blipFill>
        <p:spPr>
          <a:xfrm>
            <a:off x="71030" y="2449341"/>
            <a:ext cx="12862634" cy="6659170"/>
          </a:xfrm>
          <a:prstGeom prst="rect">
            <a:avLst/>
          </a:prstGeom>
          <a:ln w="12700">
            <a:miter lim="400000"/>
          </a:ln>
        </p:spPr>
      </p:pic>
      <p:sp>
        <p:nvSpPr>
          <p:cNvPr id="455"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9" name="Groupe"/>
          <p:cNvGrpSpPr/>
          <p:nvPr/>
        </p:nvGrpSpPr>
        <p:grpSpPr>
          <a:xfrm>
            <a:off x="351783" y="317500"/>
            <a:ext cx="2536268" cy="2740482"/>
            <a:chOff x="34283" y="0"/>
            <a:chExt cx="2536267" cy="2740481"/>
          </a:xfrm>
        </p:grpSpPr>
        <p:pic>
          <p:nvPicPr>
            <p:cNvPr id="456" name="Image" descr="Image"/>
            <p:cNvPicPr>
              <a:picLocks noChangeAspect="1"/>
            </p:cNvPicPr>
            <p:nvPr/>
          </p:nvPicPr>
          <p:blipFill>
            <a:blip r:embed="rId4">
              <a:extLst/>
            </a:blip>
            <a:stretch>
              <a:fillRect/>
            </a:stretch>
          </p:blipFill>
          <p:spPr>
            <a:xfrm>
              <a:off x="208535" y="0"/>
              <a:ext cx="2119198" cy="1033934"/>
            </a:xfrm>
            <a:prstGeom prst="rect">
              <a:avLst/>
            </a:prstGeom>
            <a:ln w="12700" cap="flat">
              <a:noFill/>
              <a:miter lim="400000"/>
            </a:ln>
            <a:effectLst/>
          </p:spPr>
        </p:pic>
        <p:pic>
          <p:nvPicPr>
            <p:cNvPr id="457" name="Image" descr="Image"/>
            <p:cNvPicPr>
              <a:picLocks noChangeAspect="1"/>
            </p:cNvPicPr>
            <p:nvPr/>
          </p:nvPicPr>
          <p:blipFill>
            <a:blip r:embed="rId5">
              <a:extLst/>
            </a:blip>
            <a:stretch>
              <a:fillRect/>
            </a:stretch>
          </p:blipFill>
          <p:spPr>
            <a:xfrm>
              <a:off x="204868" y="1933866"/>
              <a:ext cx="2126531" cy="806616"/>
            </a:xfrm>
            <a:prstGeom prst="rect">
              <a:avLst/>
            </a:prstGeom>
            <a:ln w="12700" cap="flat">
              <a:noFill/>
              <a:miter lim="400000"/>
            </a:ln>
            <a:effectLst/>
          </p:spPr>
        </p:pic>
        <p:sp>
          <p:nvSpPr>
            <p:cNvPr id="458" name="Roadmap"/>
            <p:cNvSpPr txBox="1"/>
            <p:nvPr/>
          </p:nvSpPr>
          <p:spPr>
            <a:xfrm>
              <a:off x="34283" y="877270"/>
              <a:ext cx="2536268" cy="1151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Roadmap</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6" name="Groupe"/>
          <p:cNvGrpSpPr/>
          <p:nvPr/>
        </p:nvGrpSpPr>
        <p:grpSpPr>
          <a:xfrm>
            <a:off x="4306081" y="2503639"/>
            <a:ext cx="4392638" cy="4746322"/>
            <a:chOff x="0" y="0"/>
            <a:chExt cx="4392636" cy="4746321"/>
          </a:xfrm>
        </p:grpSpPr>
        <p:pic>
          <p:nvPicPr>
            <p:cNvPr id="463"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464"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465" name="Q/R"/>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latin typeface="Avenir Next Regular"/>
                  <a:ea typeface="Avenir Next Regular"/>
                  <a:cs typeface="Avenir Next Regular"/>
                  <a:sym typeface="Avenir Next Regular"/>
                </a:defRPr>
              </a:lvl1pPr>
            </a:lstStyle>
            <a:p>
              <a:pPr/>
              <a:r>
                <a:t>Q/R</a:t>
              </a:r>
            </a:p>
          </p:txBody>
        </p:sp>
      </p:grpSp>
      <p:sp>
        <p:nvSpPr>
          <p:cNvPr id="467"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4" name="Groupe"/>
          <p:cNvGrpSpPr/>
          <p:nvPr/>
        </p:nvGrpSpPr>
        <p:grpSpPr>
          <a:xfrm>
            <a:off x="4306081" y="2503639"/>
            <a:ext cx="4392638" cy="4746322"/>
            <a:chOff x="0" y="0"/>
            <a:chExt cx="4392636" cy="4746321"/>
          </a:xfrm>
        </p:grpSpPr>
        <p:pic>
          <p:nvPicPr>
            <p:cNvPr id="161"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162"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163" name="Livrables"/>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defRPr>
              </a:lvl1pPr>
            </a:lstStyle>
            <a:p>
              <a:pPr/>
              <a:r>
                <a:t>Livrables</a:t>
              </a:r>
            </a:p>
          </p:txBody>
        </p:sp>
      </p:grpSp>
      <p:sp>
        <p:nvSpPr>
          <p:cNvPr id="165"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0" name="Groupe"/>
          <p:cNvGrpSpPr/>
          <p:nvPr/>
        </p:nvGrpSpPr>
        <p:grpSpPr>
          <a:xfrm>
            <a:off x="4157248" y="337356"/>
            <a:ext cx="3810358" cy="7860224"/>
            <a:chOff x="0" y="0"/>
            <a:chExt cx="3810356" cy="7860223"/>
          </a:xfrm>
        </p:grpSpPr>
        <p:sp>
          <p:nvSpPr>
            <p:cNvPr id="166" name="Ligne"/>
            <p:cNvSpPr/>
            <p:nvPr/>
          </p:nvSpPr>
          <p:spPr>
            <a:xfrm flipV="1">
              <a:off x="3352748" y="0"/>
              <a:ext cx="1" cy="7860224"/>
            </a:xfrm>
            <a:prstGeom prst="line">
              <a:avLst/>
            </a:prstGeom>
            <a:noFill/>
            <a:ln w="165100" cap="flat">
              <a:solidFill>
                <a:srgbClr val="413926"/>
              </a:solidFill>
              <a:prstDash val="solid"/>
              <a:miter lim="400000"/>
            </a:ln>
            <a:effectLst/>
          </p:spPr>
          <p:txBody>
            <a:bodyPr wrap="square" lIns="50800" tIns="50800" rIns="50800" bIns="50800" numCol="1" anchor="ctr">
              <a:noAutofit/>
            </a:bodyPr>
            <a:lstStyle/>
            <a:p>
              <a:pPr/>
            </a:p>
          </p:txBody>
        </p:sp>
        <p:sp>
          <p:nvSpPr>
            <p:cNvPr id="167" name="Rectangle aux angles arrondis"/>
            <p:cNvSpPr/>
            <p:nvPr/>
          </p:nvSpPr>
          <p:spPr>
            <a:xfrm>
              <a:off x="0" y="166532"/>
              <a:ext cx="3810357" cy="1649456"/>
            </a:xfrm>
            <a:prstGeom prst="roundRect">
              <a:avLst>
                <a:gd name="adj" fmla="val 15312"/>
              </a:avLst>
            </a:prstGeom>
            <a:solidFill>
              <a:srgbClr val="588D15"/>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68" name="Déclaration des travaux"/>
            <p:cNvSpPr txBox="1"/>
            <p:nvPr/>
          </p:nvSpPr>
          <p:spPr>
            <a:xfrm>
              <a:off x="1166460" y="411171"/>
              <a:ext cx="2064233" cy="1172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2500">
                  <a:solidFill>
                    <a:srgbClr val="FFFFFF"/>
                  </a:solidFill>
                  <a:latin typeface="Avenir Next Regular"/>
                  <a:ea typeface="Avenir Next Regular"/>
                  <a:cs typeface="Avenir Next Regular"/>
                  <a:sym typeface="Avenir Next Regular"/>
                </a:defRPr>
              </a:lvl1pPr>
            </a:lstStyle>
            <a:p>
              <a:pPr/>
              <a:r>
                <a:t>Déclaration des travaux</a:t>
              </a:r>
            </a:p>
          </p:txBody>
        </p:sp>
        <p:sp>
          <p:nvSpPr>
            <p:cNvPr id="169" name="1"/>
            <p:cNvSpPr txBox="1"/>
            <p:nvPr/>
          </p:nvSpPr>
          <p:spPr>
            <a:xfrm>
              <a:off x="364371" y="644021"/>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1</a:t>
              </a:r>
            </a:p>
          </p:txBody>
        </p:sp>
      </p:grpSp>
      <p:grpSp>
        <p:nvGrpSpPr>
          <p:cNvPr id="174" name="Groupe"/>
          <p:cNvGrpSpPr/>
          <p:nvPr/>
        </p:nvGrpSpPr>
        <p:grpSpPr>
          <a:xfrm>
            <a:off x="6973210" y="2461298"/>
            <a:ext cx="3781021" cy="1636755"/>
            <a:chOff x="0" y="0"/>
            <a:chExt cx="3781019" cy="1636754"/>
          </a:xfrm>
        </p:grpSpPr>
        <p:sp>
          <p:nvSpPr>
            <p:cNvPr id="171" name="Rectangle aux angles arrondis"/>
            <p:cNvSpPr/>
            <p:nvPr/>
          </p:nvSpPr>
          <p:spPr>
            <a:xfrm>
              <a:off x="0" y="0"/>
              <a:ext cx="3781020" cy="1636755"/>
            </a:xfrm>
            <a:prstGeom prst="roundRect">
              <a:avLst>
                <a:gd name="adj" fmla="val 15312"/>
              </a:avLst>
            </a:prstGeom>
            <a:solidFill>
              <a:srgbClr val="8DB066"/>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2" name="Spécifications des conditions"/>
            <p:cNvSpPr txBox="1"/>
            <p:nvPr/>
          </p:nvSpPr>
          <p:spPr>
            <a:xfrm>
              <a:off x="1067012" y="247445"/>
              <a:ext cx="2384055" cy="1141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defTabSz="584200">
                <a:defRPr b="1" sz="2500">
                  <a:solidFill>
                    <a:srgbClr val="FFFFFF"/>
                  </a:solidFill>
                  <a:latin typeface="Avenir Next Regular"/>
                  <a:ea typeface="Avenir Next Regular"/>
                  <a:cs typeface="Avenir Next Regular"/>
                  <a:sym typeface="Avenir Next Regular"/>
                </a:defRPr>
              </a:lvl1pPr>
            </a:lstStyle>
            <a:p>
              <a:pPr/>
              <a:r>
                <a:t>Spécifications des conditions</a:t>
              </a:r>
            </a:p>
          </p:txBody>
        </p:sp>
        <p:sp>
          <p:nvSpPr>
            <p:cNvPr id="173" name="2"/>
            <p:cNvSpPr txBox="1"/>
            <p:nvPr/>
          </p:nvSpPr>
          <p:spPr>
            <a:xfrm>
              <a:off x="361566" y="473812"/>
              <a:ext cx="420205" cy="70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2</a:t>
              </a:r>
            </a:p>
          </p:txBody>
        </p:sp>
      </p:grpSp>
      <p:grpSp>
        <p:nvGrpSpPr>
          <p:cNvPr id="181" name="Groupe"/>
          <p:cNvGrpSpPr/>
          <p:nvPr/>
        </p:nvGrpSpPr>
        <p:grpSpPr>
          <a:xfrm>
            <a:off x="4157248" y="4393307"/>
            <a:ext cx="6626320" cy="3594165"/>
            <a:chOff x="0" y="0"/>
            <a:chExt cx="6626319" cy="3594164"/>
          </a:xfrm>
        </p:grpSpPr>
        <p:sp>
          <p:nvSpPr>
            <p:cNvPr id="175" name="Rectangle aux angles arrondis"/>
            <p:cNvSpPr/>
            <p:nvPr/>
          </p:nvSpPr>
          <p:spPr>
            <a:xfrm>
              <a:off x="0" y="0"/>
              <a:ext cx="3810357" cy="1649455"/>
            </a:xfrm>
            <a:prstGeom prst="roundRect">
              <a:avLst>
                <a:gd name="adj" fmla="val 15312"/>
              </a:avLst>
            </a:prstGeom>
            <a:solidFill>
              <a:srgbClr val="588D15"/>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6" name="Contrat utilisateurs"/>
            <p:cNvSpPr txBox="1"/>
            <p:nvPr/>
          </p:nvSpPr>
          <p:spPr>
            <a:xfrm>
              <a:off x="1166460" y="244638"/>
              <a:ext cx="1944979" cy="1176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2500">
                  <a:solidFill>
                    <a:srgbClr val="FFFFFF"/>
                  </a:solidFill>
                  <a:latin typeface="Avenir Next Regular"/>
                  <a:ea typeface="Avenir Next Regular"/>
                  <a:cs typeface="Avenir Next Regular"/>
                  <a:sym typeface="Avenir Next Regular"/>
                </a:defRPr>
              </a:lvl1pPr>
            </a:lstStyle>
            <a:p>
              <a:pPr/>
              <a:r>
                <a:t>Contrat utilisateurs</a:t>
              </a:r>
            </a:p>
          </p:txBody>
        </p:sp>
        <p:sp>
          <p:nvSpPr>
            <p:cNvPr id="177" name="3"/>
            <p:cNvSpPr txBox="1"/>
            <p:nvPr/>
          </p:nvSpPr>
          <p:spPr>
            <a:xfrm>
              <a:off x="364371" y="477488"/>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3</a:t>
              </a:r>
            </a:p>
          </p:txBody>
        </p:sp>
        <p:sp>
          <p:nvSpPr>
            <p:cNvPr id="178" name="Rectangle aux angles arrondis"/>
            <p:cNvSpPr/>
            <p:nvPr/>
          </p:nvSpPr>
          <p:spPr>
            <a:xfrm>
              <a:off x="2815962" y="1944709"/>
              <a:ext cx="3810358" cy="1649456"/>
            </a:xfrm>
            <a:prstGeom prst="roundRect">
              <a:avLst>
                <a:gd name="adj" fmla="val 15312"/>
              </a:avLst>
            </a:prstGeom>
            <a:solidFill>
              <a:srgbClr val="8DB066"/>
            </a:solidFill>
            <a:ln w="12700" cap="flat">
              <a:noFill/>
              <a:miter lim="400000"/>
            </a:ln>
            <a:effectLst/>
          </p:spPr>
          <p:txBody>
            <a:bodyPr wrap="square" lIns="50800" tIns="50800" rIns="50800" bIns="50800" numCol="1" anchor="ctr">
              <a:noAutofit/>
            </a:bodyPr>
            <a:lstStyle/>
            <a:p>
              <a:pPr algn="l" defTabSz="584200">
                <a:defRPr sz="2500">
                  <a:solidFill>
                    <a:srgbClr val="FFFFFF"/>
                  </a:solidFill>
                  <a:latin typeface="Avenir Next Regular"/>
                  <a:ea typeface="Avenir Next Regular"/>
                  <a:cs typeface="Avenir Next Regular"/>
                  <a:sym typeface="Avenir Next Regular"/>
                </a:defRPr>
              </a:pPr>
            </a:p>
          </p:txBody>
        </p:sp>
        <p:sp>
          <p:nvSpPr>
            <p:cNvPr id="179" name="Contrat  de conception"/>
            <p:cNvSpPr txBox="1"/>
            <p:nvPr/>
          </p:nvSpPr>
          <p:spPr>
            <a:xfrm>
              <a:off x="4102512" y="2194074"/>
              <a:ext cx="1944979" cy="11507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defTabSz="584200">
                <a:defRPr b="1" sz="2500">
                  <a:solidFill>
                    <a:srgbClr val="FFFFFF"/>
                  </a:solidFill>
                  <a:latin typeface="Avenir Next Regular"/>
                  <a:ea typeface="Avenir Next Regular"/>
                  <a:cs typeface="Avenir Next Regular"/>
                  <a:sym typeface="Avenir Next Regular"/>
                </a:defRPr>
              </a:lvl1pPr>
            </a:lstStyle>
            <a:p>
              <a:pPr/>
              <a:r>
                <a:t>Contrat  de conception</a:t>
              </a:r>
            </a:p>
          </p:txBody>
        </p:sp>
        <p:sp>
          <p:nvSpPr>
            <p:cNvPr id="180" name="4"/>
            <p:cNvSpPr txBox="1"/>
            <p:nvPr/>
          </p:nvSpPr>
          <p:spPr>
            <a:xfrm>
              <a:off x="3180334" y="2422198"/>
              <a:ext cx="423466" cy="707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defTabSz="584200">
                <a:defRPr b="1" sz="3000">
                  <a:solidFill>
                    <a:srgbClr val="FFFFFF"/>
                  </a:solidFill>
                  <a:latin typeface="Avenir Next Regular"/>
                  <a:ea typeface="Avenir Next Regular"/>
                  <a:cs typeface="Avenir Next Regular"/>
                  <a:sym typeface="Avenir Next Regular"/>
                </a:defRPr>
              </a:lvl1pPr>
            </a:lstStyle>
            <a:p>
              <a:pPr/>
              <a:r>
                <a:t>4</a:t>
              </a:r>
            </a:p>
          </p:txBody>
        </p:sp>
      </p:grpSp>
      <p:sp>
        <p:nvSpPr>
          <p:cNvPr id="182" name="https://github.com/KokanTeke/OCR-P5"/>
          <p:cNvSpPr txBox="1"/>
          <p:nvPr/>
        </p:nvSpPr>
        <p:spPr>
          <a:xfrm>
            <a:off x="4655464" y="8546634"/>
            <a:ext cx="3693872"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5" invalidUrl="" action="" tgtFrame="" tooltip="" history="1" highlightClick="0" endSnd="0"/>
              </a:defRPr>
            </a:lvl1pPr>
          </a:lstStyle>
          <a:p>
            <a:pPr>
              <a:defRPr u="none"/>
            </a:pPr>
            <a:r>
              <a:rPr u="sng">
                <a:hlinkClick r:id="rId5" invalidUrl="" action="" tgtFrame="" tooltip="" history="1" highlightClick="0" endSnd="0"/>
              </a:rPr>
              <a:t>https://github.com/KokanTeke/OCR-P5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accel="50000" decel="50000" fill="hold">
                                  <p:stCondLst>
                                    <p:cond delay="0"/>
                                  </p:stCondLst>
                                  <p:childTnLst>
                                    <p:animScale>
                                      <p:cBhvr>
                                        <p:cTn id="6" dur="1000" fill="hold"/>
                                        <p:tgtEl>
                                          <p:spTgt spid="164"/>
                                        </p:tgtEl>
                                      </p:cBhvr>
                                      <p:by x="57802" y="57802"/>
                                    </p:animScale>
                                  </p:childTnLst>
                                </p:cTn>
                              </p:par>
                            </p:childTnLst>
                          </p:cTn>
                        </p:par>
                        <p:par>
                          <p:cTn id="7" fill="hold">
                            <p:stCondLst>
                              <p:cond delay="0"/>
                            </p:stCondLst>
                            <p:childTnLst>
                              <p:par>
                                <p:cTn id="8" presetClass="path" nodeType="withEffect" presetSubtype="0" presetID="-1" grpId="2" accel="50000" fill="hold">
                                  <p:stCondLst>
                                    <p:cond delay="0"/>
                                  </p:stCondLst>
                                  <p:childTnLst>
                                    <p:animMotion path="M 0.000000 0.000000 L -0.378209 -0.326637" origin="layout" pathEditMode="relative">
                                      <p:cBhvr>
                                        <p:cTn id="9" dur="500" fill="hold"/>
                                        <p:tgtEl>
                                          <p:spTgt spid="164"/>
                                        </p:tgtEl>
                                        <p:attrNameLst>
                                          <p:attrName>ppt_x</p:attrName>
                                          <p:attrName>ppt_y</p:attrName>
                                        </p:attrNameLst>
                                      </p:cBhvr>
                                    </p:animMotion>
                                  </p:childTnLst>
                                </p:cTn>
                              </p:par>
                            </p:childTnLst>
                          </p:cTn>
                        </p:par>
                        <p:par>
                          <p:cTn id="10" fill="hold">
                            <p:stCondLst>
                              <p:cond delay="500"/>
                            </p:stCondLst>
                            <p:childTnLst>
                              <p:par>
                                <p:cTn id="11" presetClass="entr" nodeType="afterEffect" presetSubtype="0" presetID="1" grpId="3" fill="hold">
                                  <p:stCondLst>
                                    <p:cond delay="0"/>
                                  </p:stCondLst>
                                  <p:iterate type="el" backwards="0">
                                    <p:tmAbs val="0"/>
                                  </p:iterate>
                                  <p:childTnLst>
                                    <p:set>
                                      <p:cBhvr>
                                        <p:cTn id="12" fill="hold"/>
                                        <p:tgtEl>
                                          <p:spTgt spid="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5"/>
      <p:bldP build="whole" bldLvl="1" animBg="1" rev="0" advAuto="0" spid="182" grpId="6"/>
      <p:bldP build="whole" bldLvl="1" animBg="1" rev="0" advAuto="0" spid="170" grpId="3"/>
      <p:bldP build="whole" bldLvl="1" animBg="1" rev="0" advAuto="0" spid="164" grpId="1"/>
      <p:bldP build="whole" bldLvl="1" animBg="1" rev="0" advAuto="0" spid="174" grpId="4"/>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0" name="Groupe"/>
          <p:cNvGrpSpPr/>
          <p:nvPr/>
        </p:nvGrpSpPr>
        <p:grpSpPr>
          <a:xfrm>
            <a:off x="4306081" y="2503639"/>
            <a:ext cx="4392638" cy="4746322"/>
            <a:chOff x="0" y="0"/>
            <a:chExt cx="4392636" cy="4746321"/>
          </a:xfrm>
        </p:grpSpPr>
        <p:pic>
          <p:nvPicPr>
            <p:cNvPr id="187" name="Image" descr="Image"/>
            <p:cNvPicPr>
              <a:picLocks noChangeAspect="1"/>
            </p:cNvPicPr>
            <p:nvPr/>
          </p:nvPicPr>
          <p:blipFill>
            <a:blip r:embed="rId3">
              <a:extLst/>
            </a:blip>
            <a:stretch>
              <a:fillRect/>
            </a:stretch>
          </p:blipFill>
          <p:spPr>
            <a:xfrm>
              <a:off x="361168" y="0"/>
              <a:ext cx="3670301" cy="1790700"/>
            </a:xfrm>
            <a:prstGeom prst="rect">
              <a:avLst/>
            </a:prstGeom>
            <a:ln w="12700" cap="flat">
              <a:noFill/>
              <a:miter lim="400000"/>
            </a:ln>
            <a:effectLst/>
          </p:spPr>
        </p:pic>
        <p:pic>
          <p:nvPicPr>
            <p:cNvPr id="188" name="Image" descr="Image"/>
            <p:cNvPicPr>
              <a:picLocks noChangeAspect="1"/>
            </p:cNvPicPr>
            <p:nvPr/>
          </p:nvPicPr>
          <p:blipFill>
            <a:blip r:embed="rId4">
              <a:extLst/>
            </a:blip>
            <a:stretch>
              <a:fillRect/>
            </a:stretch>
          </p:blipFill>
          <p:spPr>
            <a:xfrm>
              <a:off x="354818" y="3349321"/>
              <a:ext cx="3683001" cy="1397001"/>
            </a:xfrm>
            <a:prstGeom prst="rect">
              <a:avLst/>
            </a:prstGeom>
            <a:ln w="12700" cap="flat">
              <a:noFill/>
              <a:miter lim="400000"/>
            </a:ln>
            <a:effectLst/>
          </p:spPr>
        </p:pic>
        <p:sp>
          <p:nvSpPr>
            <p:cNvPr id="189" name="Contexte"/>
            <p:cNvSpPr txBox="1"/>
            <p:nvPr/>
          </p:nvSpPr>
          <p:spPr>
            <a:xfrm>
              <a:off x="0" y="1919504"/>
              <a:ext cx="4392637" cy="1104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7000">
                  <a:solidFill>
                    <a:srgbClr val="668D2E"/>
                  </a:solidFill>
                  <a:latin typeface="Avenir Next Regular"/>
                  <a:ea typeface="Avenir Next Regular"/>
                  <a:cs typeface="Avenir Next Regular"/>
                  <a:sym typeface="Avenir Next Regular"/>
                </a:defRPr>
              </a:lvl1pPr>
            </a:lstStyle>
            <a:p>
              <a:pPr/>
              <a:r>
                <a:t>Contexte</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7" name="Groupe"/>
          <p:cNvGrpSpPr/>
          <p:nvPr/>
        </p:nvGrpSpPr>
        <p:grpSpPr>
          <a:xfrm>
            <a:off x="-305941" y="317500"/>
            <a:ext cx="3784358" cy="2740482"/>
            <a:chOff x="0" y="0"/>
            <a:chExt cx="3784357" cy="2740481"/>
          </a:xfrm>
        </p:grpSpPr>
        <p:pic>
          <p:nvPicPr>
            <p:cNvPr id="194" name="Image" descr="Image"/>
            <p:cNvPicPr>
              <a:picLocks noChangeAspect="1"/>
            </p:cNvPicPr>
            <p:nvPr/>
          </p:nvPicPr>
          <p:blipFill>
            <a:blip r:embed="rId3">
              <a:extLst/>
            </a:blip>
            <a:stretch>
              <a:fillRect/>
            </a:stretch>
          </p:blipFill>
          <p:spPr>
            <a:xfrm>
              <a:off x="832580" y="0"/>
              <a:ext cx="2119198" cy="1033934"/>
            </a:xfrm>
            <a:prstGeom prst="rect">
              <a:avLst/>
            </a:prstGeom>
            <a:ln w="12700" cap="flat">
              <a:noFill/>
              <a:miter lim="400000"/>
            </a:ln>
            <a:effectLst/>
          </p:spPr>
        </p:pic>
        <p:pic>
          <p:nvPicPr>
            <p:cNvPr id="195" name="Image" descr="Image"/>
            <p:cNvPicPr>
              <a:picLocks noChangeAspect="1"/>
            </p:cNvPicPr>
            <p:nvPr/>
          </p:nvPicPr>
          <p:blipFill>
            <a:blip r:embed="rId4">
              <a:extLst/>
            </a:blip>
            <a:stretch>
              <a:fillRect/>
            </a:stretch>
          </p:blipFill>
          <p:spPr>
            <a:xfrm>
              <a:off x="828913" y="1933866"/>
              <a:ext cx="2126531" cy="806616"/>
            </a:xfrm>
            <a:prstGeom prst="rect">
              <a:avLst/>
            </a:prstGeom>
            <a:ln w="12700" cap="flat">
              <a:noFill/>
              <a:miter lim="400000"/>
            </a:ln>
            <a:effectLst/>
          </p:spPr>
        </p:pic>
        <p:sp>
          <p:nvSpPr>
            <p:cNvPr id="196" name="Préoccupations…"/>
            <p:cNvSpPr txBox="1"/>
            <p:nvPr/>
          </p:nvSpPr>
          <p:spPr>
            <a:xfrm>
              <a:off x="0" y="802042"/>
              <a:ext cx="3784358" cy="1352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1" sz="3000">
                  <a:solidFill>
                    <a:srgbClr val="668D2E"/>
                  </a:solidFill>
                </a:defRPr>
              </a:pPr>
              <a:r>
                <a:t>Préoccupations</a:t>
              </a:r>
            </a:p>
            <a:p>
              <a:pPr>
                <a:defRPr b="1" sz="3000">
                  <a:solidFill>
                    <a:srgbClr val="668D2E"/>
                  </a:solidFill>
                </a:defRPr>
              </a:pPr>
              <a:r>
                <a:t>Visions</a:t>
              </a:r>
            </a:p>
          </p:txBody>
        </p:sp>
      </p:grpSp>
      <p:sp>
        <p:nvSpPr>
          <p:cNvPr id="198"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99" name="Graphique 2D en anneau"/>
          <p:cNvGraphicFramePr/>
          <p:nvPr/>
        </p:nvGraphicFramePr>
        <p:xfrm>
          <a:off x="2740259" y="230109"/>
          <a:ext cx="10033499" cy="10033499"/>
        </p:xfrm>
        <a:graphic xmlns:a="http://schemas.openxmlformats.org/drawingml/2006/main">
          <a:graphicData uri="http://schemas.openxmlformats.org/drawingml/2006/chart">
            <c:chart xmlns:c="http://schemas.openxmlformats.org/drawingml/2006/chart" r:id="rId5"/>
          </a:graphicData>
        </a:graphic>
      </p:graphicFrame>
      <p:sp>
        <p:nvSpPr>
          <p:cNvPr id="200" name="Triangle"/>
          <p:cNvSpPr/>
          <p:nvPr/>
        </p:nvSpPr>
        <p:spPr>
          <a:xfrm rot="8775672">
            <a:off x="3517517" y="1360896"/>
            <a:ext cx="5989100" cy="4227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1" name="Triangle"/>
          <p:cNvSpPr/>
          <p:nvPr/>
        </p:nvSpPr>
        <p:spPr>
          <a:xfrm rot="16997362">
            <a:off x="6673831" y="3360966"/>
            <a:ext cx="6707773" cy="5164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2" name="Triangle"/>
          <p:cNvSpPr/>
          <p:nvPr/>
        </p:nvSpPr>
        <p:spPr>
          <a:xfrm rot="4736614">
            <a:off x="2351989" y="3743003"/>
            <a:ext cx="6605492" cy="4227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
        <p:nvSpPr>
          <p:cNvPr id="203" name="Triangle"/>
          <p:cNvSpPr/>
          <p:nvPr/>
        </p:nvSpPr>
        <p:spPr>
          <a:xfrm rot="21540000">
            <a:off x="4413227" y="5347707"/>
            <a:ext cx="6605493" cy="375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defTabSz="584200">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20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2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2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2"/>
      <p:bldP build="whole" bldLvl="1" animBg="1" rev="0" advAuto="0" spid="201" grpId="1"/>
      <p:bldP build="whole" bldLvl="1" animBg="1" rev="0" advAuto="0" spid="200" grpId="4"/>
      <p:bldP build="whole" bldLvl="1" animBg="1" rev="0" advAuto="0" spid="202"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0" name="Groupe"/>
          <p:cNvGrpSpPr/>
          <p:nvPr/>
        </p:nvGrpSpPr>
        <p:grpSpPr>
          <a:xfrm>
            <a:off x="317500" y="317500"/>
            <a:ext cx="2536268" cy="2740482"/>
            <a:chOff x="0" y="0"/>
            <a:chExt cx="2536267" cy="2740481"/>
          </a:xfrm>
        </p:grpSpPr>
        <p:pic>
          <p:nvPicPr>
            <p:cNvPr id="207" name="Image" descr="Image"/>
            <p:cNvPicPr>
              <a:picLocks noChangeAspect="1"/>
            </p:cNvPicPr>
            <p:nvPr/>
          </p:nvPicPr>
          <p:blipFill>
            <a:blip r:embed="rId3">
              <a:extLst/>
            </a:blip>
            <a:stretch>
              <a:fillRect/>
            </a:stretch>
          </p:blipFill>
          <p:spPr>
            <a:xfrm>
              <a:off x="208535" y="0"/>
              <a:ext cx="2119198" cy="1033934"/>
            </a:xfrm>
            <a:prstGeom prst="rect">
              <a:avLst/>
            </a:prstGeom>
            <a:ln w="12700" cap="flat">
              <a:noFill/>
              <a:miter lim="400000"/>
            </a:ln>
            <a:effectLst/>
          </p:spPr>
        </p:pic>
        <p:pic>
          <p:nvPicPr>
            <p:cNvPr id="208" name="Image" descr="Image"/>
            <p:cNvPicPr>
              <a:picLocks noChangeAspect="1"/>
            </p:cNvPicPr>
            <p:nvPr/>
          </p:nvPicPr>
          <p:blipFill>
            <a:blip r:embed="rId4">
              <a:extLst/>
            </a:blip>
            <a:stretch>
              <a:fillRect/>
            </a:stretch>
          </p:blipFill>
          <p:spPr>
            <a:xfrm>
              <a:off x="204868" y="1933866"/>
              <a:ext cx="2126531" cy="806616"/>
            </a:xfrm>
            <a:prstGeom prst="rect">
              <a:avLst/>
            </a:prstGeom>
            <a:ln w="12700" cap="flat">
              <a:noFill/>
              <a:miter lim="400000"/>
            </a:ln>
            <a:effectLst/>
          </p:spPr>
        </p:pic>
        <p:sp>
          <p:nvSpPr>
            <p:cNvPr id="209" name="Direction"/>
            <p:cNvSpPr txBox="1"/>
            <p:nvPr/>
          </p:nvSpPr>
          <p:spPr>
            <a:xfrm>
              <a:off x="0" y="1108304"/>
              <a:ext cx="2536268" cy="753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3500">
                  <a:solidFill>
                    <a:srgbClr val="668D2E"/>
                  </a:solidFill>
                </a:defRPr>
              </a:lvl1pPr>
            </a:lstStyle>
            <a:p>
              <a:pPr/>
              <a:r>
                <a:t>Direction</a:t>
              </a:r>
            </a:p>
          </p:txBody>
        </p:sp>
      </p:grpSp>
      <p:grpSp>
        <p:nvGrpSpPr>
          <p:cNvPr id="348" name="Groupe"/>
          <p:cNvGrpSpPr/>
          <p:nvPr/>
        </p:nvGrpSpPr>
        <p:grpSpPr>
          <a:xfrm>
            <a:off x="2820124" y="1476238"/>
            <a:ext cx="9579965" cy="5867976"/>
            <a:chOff x="-76200" y="-76199"/>
            <a:chExt cx="9579964" cy="5867975"/>
          </a:xfrm>
        </p:grpSpPr>
        <p:pic>
          <p:nvPicPr>
            <p:cNvPr id="211" name="Figure Figure" descr="Figure Figure"/>
            <p:cNvPicPr>
              <a:picLocks noChangeAspect="0"/>
            </p:cNvPicPr>
            <p:nvPr/>
          </p:nvPicPr>
          <p:blipFill>
            <a:blip r:embed="rId5">
              <a:extLst/>
            </a:blip>
            <a:stretch>
              <a:fillRect/>
            </a:stretch>
          </p:blipFill>
          <p:spPr>
            <a:xfrm>
              <a:off x="-76201" y="-76201"/>
              <a:ext cx="9579966" cy="5867977"/>
            </a:xfrm>
            <a:prstGeom prst="rect">
              <a:avLst/>
            </a:prstGeom>
            <a:effectLst/>
          </p:spPr>
        </p:pic>
        <p:grpSp>
          <p:nvGrpSpPr>
            <p:cNvPr id="278" name="Groupe"/>
            <p:cNvGrpSpPr/>
            <p:nvPr/>
          </p:nvGrpSpPr>
          <p:grpSpPr>
            <a:xfrm>
              <a:off x="1281189" y="3791427"/>
              <a:ext cx="2336986" cy="1541272"/>
              <a:chOff x="-31749" y="-31749"/>
              <a:chExt cx="2336985" cy="1541270"/>
            </a:xfrm>
          </p:grpSpPr>
          <p:grpSp>
            <p:nvGrpSpPr>
              <p:cNvPr id="225" name="Groupe"/>
              <p:cNvGrpSpPr/>
              <p:nvPr/>
            </p:nvGrpSpPr>
            <p:grpSpPr>
              <a:xfrm>
                <a:off x="365144" y="-31750"/>
                <a:ext cx="688428" cy="706813"/>
                <a:chOff x="-31750" y="-31749"/>
                <a:chExt cx="688427" cy="706812"/>
              </a:xfrm>
            </p:grpSpPr>
            <p:pic>
              <p:nvPicPr>
                <p:cNvPr id="213"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15"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17"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19"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21"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23"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38" name="Groupe"/>
              <p:cNvGrpSpPr/>
              <p:nvPr/>
            </p:nvGrpSpPr>
            <p:grpSpPr>
              <a:xfrm flipH="1">
                <a:off x="1231909" y="-31750"/>
                <a:ext cx="688429" cy="706813"/>
                <a:chOff x="-31750" y="-31749"/>
                <a:chExt cx="688427" cy="706812"/>
              </a:xfrm>
            </p:grpSpPr>
            <p:pic>
              <p:nvPicPr>
                <p:cNvPr id="226"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28"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30"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32"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34"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36"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51" name="Groupe"/>
              <p:cNvGrpSpPr/>
              <p:nvPr/>
            </p:nvGrpSpPr>
            <p:grpSpPr>
              <a:xfrm flipH="1" rot="10800000">
                <a:off x="792528" y="802708"/>
                <a:ext cx="688429" cy="706813"/>
                <a:chOff x="-31750" y="-31749"/>
                <a:chExt cx="688427" cy="706812"/>
              </a:xfrm>
            </p:grpSpPr>
            <p:pic>
              <p:nvPicPr>
                <p:cNvPr id="239"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41"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43"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45"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47"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49"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64" name="Groupe"/>
              <p:cNvGrpSpPr/>
              <p:nvPr/>
            </p:nvGrpSpPr>
            <p:grpSpPr>
              <a:xfrm>
                <a:off x="1616807" y="802707"/>
                <a:ext cx="688429" cy="706814"/>
                <a:chOff x="-31750" y="-31749"/>
                <a:chExt cx="688427" cy="706812"/>
              </a:xfrm>
            </p:grpSpPr>
            <p:pic>
              <p:nvPicPr>
                <p:cNvPr id="252"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54"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56"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58"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60"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62"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nvGrpSpPr>
              <p:cNvPr id="277" name="Groupe"/>
              <p:cNvGrpSpPr/>
              <p:nvPr/>
            </p:nvGrpSpPr>
            <p:grpSpPr>
              <a:xfrm flipH="1">
                <a:off x="-31750" y="802707"/>
                <a:ext cx="688428" cy="706814"/>
                <a:chOff x="-31750" y="-31749"/>
                <a:chExt cx="688427" cy="706812"/>
              </a:xfrm>
            </p:grpSpPr>
            <p:pic>
              <p:nvPicPr>
                <p:cNvPr id="265" name="Rectangle Rectangle" descr="Rectangle Rectangle"/>
                <p:cNvPicPr>
                  <a:picLocks noChangeAspect="0"/>
                </p:cNvPicPr>
                <p:nvPr/>
              </p:nvPicPr>
              <p:blipFill>
                <a:blip r:embed="rId6">
                  <a:extLst/>
                </a:blip>
                <a:stretch>
                  <a:fillRect/>
                </a:stretch>
              </p:blipFill>
              <p:spPr>
                <a:xfrm>
                  <a:off x="-31750" y="-31750"/>
                  <a:ext cx="688428" cy="706813"/>
                </a:xfrm>
                <a:prstGeom prst="rect">
                  <a:avLst/>
                </a:prstGeom>
                <a:effectLst/>
              </p:spPr>
            </p:pic>
            <p:pic>
              <p:nvPicPr>
                <p:cNvPr id="267" name="Ligne Ligne" descr="Ligne Ligne"/>
                <p:cNvPicPr>
                  <a:picLocks noChangeAspect="0"/>
                </p:cNvPicPr>
                <p:nvPr/>
              </p:nvPicPr>
              <p:blipFill>
                <a:blip r:embed="rId7">
                  <a:extLst/>
                </a:blip>
                <a:stretch>
                  <a:fillRect/>
                </a:stretch>
              </p:blipFill>
              <p:spPr>
                <a:xfrm rot="16200000">
                  <a:off x="-158237" y="302606"/>
                  <a:ext cx="494331" cy="38101"/>
                </a:xfrm>
                <a:prstGeom prst="rect">
                  <a:avLst/>
                </a:prstGeom>
                <a:effectLst/>
              </p:spPr>
            </p:pic>
            <p:pic>
              <p:nvPicPr>
                <p:cNvPr id="269" name="Ligne Ligne" descr="Ligne Ligne"/>
                <p:cNvPicPr>
                  <a:picLocks noChangeAspect="0"/>
                </p:cNvPicPr>
                <p:nvPr/>
              </p:nvPicPr>
              <p:blipFill>
                <a:blip r:embed="rId8">
                  <a:extLst/>
                </a:blip>
                <a:stretch>
                  <a:fillRect/>
                </a:stretch>
              </p:blipFill>
              <p:spPr>
                <a:xfrm rot="16024969">
                  <a:off x="-78969" y="341548"/>
                  <a:ext cx="499646" cy="38771"/>
                </a:xfrm>
                <a:prstGeom prst="rect">
                  <a:avLst/>
                </a:prstGeom>
                <a:effectLst/>
              </p:spPr>
            </p:pic>
            <p:pic>
              <p:nvPicPr>
                <p:cNvPr id="271" name="Ligne Ligne" descr="Ligne Ligne"/>
                <p:cNvPicPr>
                  <a:picLocks noChangeAspect="0"/>
                </p:cNvPicPr>
                <p:nvPr/>
              </p:nvPicPr>
              <p:blipFill>
                <a:blip r:embed="rId9">
                  <a:extLst/>
                </a:blip>
                <a:stretch>
                  <a:fillRect/>
                </a:stretch>
              </p:blipFill>
              <p:spPr>
                <a:xfrm rot="16333292">
                  <a:off x="25973" y="314750"/>
                  <a:ext cx="469871" cy="38579"/>
                </a:xfrm>
                <a:prstGeom prst="rect">
                  <a:avLst/>
                </a:prstGeom>
                <a:effectLst/>
              </p:spPr>
            </p:pic>
            <p:pic>
              <p:nvPicPr>
                <p:cNvPr id="273" name="Ligne Ligne" descr="Ligne Ligne"/>
                <p:cNvPicPr>
                  <a:picLocks noChangeAspect="0"/>
                </p:cNvPicPr>
                <p:nvPr/>
              </p:nvPicPr>
              <p:blipFill>
                <a:blip r:embed="rId10">
                  <a:extLst/>
                </a:blip>
                <a:stretch>
                  <a:fillRect/>
                </a:stretch>
              </p:blipFill>
              <p:spPr>
                <a:xfrm rot="16417579">
                  <a:off x="120464" y="308966"/>
                  <a:ext cx="483932" cy="38905"/>
                </a:xfrm>
                <a:prstGeom prst="rect">
                  <a:avLst/>
                </a:prstGeom>
                <a:effectLst/>
              </p:spPr>
            </p:pic>
            <p:pic>
              <p:nvPicPr>
                <p:cNvPr id="275" name="Ligne Ligne" descr="Ligne Ligne"/>
                <p:cNvPicPr>
                  <a:picLocks noChangeAspect="0"/>
                </p:cNvPicPr>
                <p:nvPr/>
              </p:nvPicPr>
              <p:blipFill>
                <a:blip r:embed="rId11">
                  <a:extLst/>
                </a:blip>
                <a:stretch>
                  <a:fillRect/>
                </a:stretch>
              </p:blipFill>
              <p:spPr>
                <a:xfrm rot="16082443">
                  <a:off x="229501" y="315885"/>
                  <a:ext cx="492344" cy="38545"/>
                </a:xfrm>
                <a:prstGeom prst="rect">
                  <a:avLst/>
                </a:prstGeom>
                <a:effectLst/>
              </p:spPr>
            </p:pic>
          </p:grpSp>
        </p:grpSp>
        <p:pic>
          <p:nvPicPr>
            <p:cNvPr id="279" name="Flèche 5 Flèche 5" descr="Flèche 5 Flèche 5"/>
            <p:cNvPicPr>
              <a:picLocks noChangeAspect="0"/>
            </p:cNvPicPr>
            <p:nvPr/>
          </p:nvPicPr>
          <p:blipFill>
            <a:blip r:embed="rId12">
              <a:extLst/>
            </a:blip>
            <a:stretch>
              <a:fillRect/>
            </a:stretch>
          </p:blipFill>
          <p:spPr>
            <a:xfrm>
              <a:off x="2360469" y="1569500"/>
              <a:ext cx="1585140" cy="1606710"/>
            </a:xfrm>
            <a:prstGeom prst="rect">
              <a:avLst/>
            </a:prstGeom>
            <a:effectLst/>
          </p:spPr>
        </p:pic>
        <p:grpSp>
          <p:nvGrpSpPr>
            <p:cNvPr id="287" name="Groupe"/>
            <p:cNvGrpSpPr/>
            <p:nvPr/>
          </p:nvGrpSpPr>
          <p:grpSpPr>
            <a:xfrm>
              <a:off x="5656112" y="3383894"/>
              <a:ext cx="3178237" cy="2356338"/>
              <a:chOff x="-44464" y="-63164"/>
              <a:chExt cx="3178236" cy="2356336"/>
            </a:xfrm>
          </p:grpSpPr>
          <p:pic>
            <p:nvPicPr>
              <p:cNvPr id="281" name="Flèche 3 Flèche 3" descr="Flèche 3 Flèche 3"/>
              <p:cNvPicPr>
                <a:picLocks noChangeAspect="0"/>
              </p:cNvPicPr>
              <p:nvPr/>
            </p:nvPicPr>
            <p:blipFill>
              <a:blip r:embed="rId13">
                <a:extLst/>
              </a:blip>
              <a:stretch>
                <a:fillRect/>
              </a:stretch>
            </p:blipFill>
            <p:spPr>
              <a:xfrm rot="19379993">
                <a:off x="223979" y="291610"/>
                <a:ext cx="1663781" cy="1448808"/>
              </a:xfrm>
              <a:prstGeom prst="rect">
                <a:avLst/>
              </a:prstGeom>
              <a:effectLst/>
            </p:spPr>
          </p:pic>
          <p:sp>
            <p:nvSpPr>
              <p:cNvPr id="283" name="DEV"/>
              <p:cNvSpPr txBox="1"/>
              <p:nvPr/>
            </p:nvSpPr>
            <p:spPr>
              <a:xfrm>
                <a:off x="687630" y="940500"/>
                <a:ext cx="546058" cy="389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a:solidFill>
                      <a:srgbClr val="668D2E"/>
                    </a:solidFill>
                    <a:latin typeface="Avenir Next Regular"/>
                    <a:ea typeface="Avenir Next Regular"/>
                    <a:cs typeface="Avenir Next Regular"/>
                    <a:sym typeface="Avenir Next Regular"/>
                  </a:defRPr>
                </a:lvl1pPr>
              </a:lstStyle>
              <a:p>
                <a:pPr/>
                <a:r>
                  <a:t>DEV</a:t>
                </a:r>
              </a:p>
            </p:txBody>
          </p:sp>
          <p:pic>
            <p:nvPicPr>
              <p:cNvPr id="284" name="Flèche 3 Flèche 3" descr="Flèche 3 Flèche 3"/>
              <p:cNvPicPr>
                <a:picLocks noChangeAspect="0"/>
              </p:cNvPicPr>
              <p:nvPr/>
            </p:nvPicPr>
            <p:blipFill>
              <a:blip r:embed="rId13">
                <a:extLst/>
              </a:blip>
              <a:stretch>
                <a:fillRect/>
              </a:stretch>
            </p:blipFill>
            <p:spPr>
              <a:xfrm rot="8579993">
                <a:off x="1201547" y="489590"/>
                <a:ext cx="1663781" cy="1448807"/>
              </a:xfrm>
              <a:prstGeom prst="rect">
                <a:avLst/>
              </a:prstGeom>
              <a:effectLst/>
            </p:spPr>
          </p:pic>
          <p:sp>
            <p:nvSpPr>
              <p:cNvPr id="286" name="OPS"/>
              <p:cNvSpPr txBox="1"/>
              <p:nvPr/>
            </p:nvSpPr>
            <p:spPr>
              <a:xfrm>
                <a:off x="1853643" y="964534"/>
                <a:ext cx="550010" cy="3899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a:solidFill>
                      <a:srgbClr val="668D2E"/>
                    </a:solidFill>
                    <a:latin typeface="Avenir Next Regular"/>
                    <a:ea typeface="Avenir Next Regular"/>
                    <a:cs typeface="Avenir Next Regular"/>
                    <a:sym typeface="Avenir Next Regular"/>
                  </a:defRPr>
                </a:lvl1pPr>
              </a:lstStyle>
              <a:p>
                <a:pPr/>
                <a:r>
                  <a:t>OPS</a:t>
                </a:r>
              </a:p>
            </p:txBody>
          </p:sp>
        </p:grpSp>
        <p:grpSp>
          <p:nvGrpSpPr>
            <p:cNvPr id="347" name="Groupe"/>
            <p:cNvGrpSpPr/>
            <p:nvPr/>
          </p:nvGrpSpPr>
          <p:grpSpPr>
            <a:xfrm rot="540000">
              <a:off x="4462491" y="614468"/>
              <a:ext cx="2766906" cy="2704323"/>
              <a:chOff x="-44002" y="-176008"/>
              <a:chExt cx="2766905" cy="2704321"/>
            </a:xfrm>
          </p:grpSpPr>
          <p:pic>
            <p:nvPicPr>
              <p:cNvPr id="288" name="Triangle Triangle" descr="Triangle Triangle"/>
              <p:cNvPicPr>
                <a:picLocks noChangeAspect="0"/>
              </p:cNvPicPr>
              <p:nvPr/>
            </p:nvPicPr>
            <p:blipFill>
              <a:blip r:embed="rId14">
                <a:extLst/>
              </a:blip>
              <a:stretch>
                <a:fillRect/>
              </a:stretch>
            </p:blipFill>
            <p:spPr>
              <a:xfrm rot="7410849">
                <a:off x="637787" y="203803"/>
                <a:ext cx="866642" cy="1044839"/>
              </a:xfrm>
              <a:prstGeom prst="rect">
                <a:avLst/>
              </a:prstGeom>
              <a:effectLst/>
            </p:spPr>
          </p:pic>
          <p:grpSp>
            <p:nvGrpSpPr>
              <p:cNvPr id="292" name="Cercle"/>
              <p:cNvGrpSpPr/>
              <p:nvPr/>
            </p:nvGrpSpPr>
            <p:grpSpPr>
              <a:xfrm rot="7410849">
                <a:off x="1507561" y="508251"/>
                <a:ext cx="226866" cy="226866"/>
                <a:chOff x="0" y="0"/>
                <a:chExt cx="226864" cy="226864"/>
              </a:xfrm>
            </p:grpSpPr>
            <p:sp>
              <p:nvSpPr>
                <p:cNvPr id="291" name="Cercle"/>
                <p:cNvSpPr/>
                <p:nvPr/>
              </p:nvSpPr>
              <p:spPr>
                <a:xfrm>
                  <a:off x="31749" y="31750"/>
                  <a:ext cx="163366" cy="163365"/>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0" name="Cercle Cercle" descr="Cercle Cercle"/>
                <p:cNvPicPr>
                  <a:picLocks noChangeAspect="0"/>
                </p:cNvPicPr>
                <p:nvPr/>
              </p:nvPicPr>
              <p:blipFill>
                <a:blip r:embed="rId15">
                  <a:extLst/>
                </a:blip>
                <a:stretch>
                  <a:fillRect/>
                </a:stretch>
              </p:blipFill>
              <p:spPr>
                <a:xfrm>
                  <a:off x="-1" y="-1"/>
                  <a:ext cx="226866" cy="226866"/>
                </a:xfrm>
                <a:prstGeom prst="rect">
                  <a:avLst/>
                </a:prstGeom>
                <a:effectLst/>
              </p:spPr>
            </p:pic>
          </p:grpSp>
          <p:grpSp>
            <p:nvGrpSpPr>
              <p:cNvPr id="295" name="Cercle"/>
              <p:cNvGrpSpPr/>
              <p:nvPr/>
            </p:nvGrpSpPr>
            <p:grpSpPr>
              <a:xfrm rot="7410849">
                <a:off x="659018" y="-90350"/>
                <a:ext cx="443952" cy="443952"/>
                <a:chOff x="0" y="0"/>
                <a:chExt cx="443951" cy="443951"/>
              </a:xfrm>
            </p:grpSpPr>
            <p:sp>
              <p:nvSpPr>
                <p:cNvPr id="294" name="Cercle"/>
                <p:cNvSpPr/>
                <p:nvPr/>
              </p:nvSpPr>
              <p:spPr>
                <a:xfrm>
                  <a:off x="127000" y="127000"/>
                  <a:ext cx="189952" cy="189952"/>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3" name="Cercle Cercle" descr="Cercle Cercle"/>
                <p:cNvPicPr>
                  <a:picLocks noChangeAspect="0"/>
                </p:cNvPicPr>
                <p:nvPr/>
              </p:nvPicPr>
              <p:blipFill>
                <a:blip r:embed="rId16">
                  <a:extLst/>
                </a:blip>
                <a:stretch>
                  <a:fillRect/>
                </a:stretch>
              </p:blipFill>
              <p:spPr>
                <a:xfrm>
                  <a:off x="0" y="-1"/>
                  <a:ext cx="443952" cy="443952"/>
                </a:xfrm>
                <a:prstGeom prst="rect">
                  <a:avLst/>
                </a:prstGeom>
                <a:effectLst/>
              </p:spPr>
            </p:pic>
          </p:grpSp>
          <p:grpSp>
            <p:nvGrpSpPr>
              <p:cNvPr id="298" name="Cercle"/>
              <p:cNvGrpSpPr/>
              <p:nvPr/>
            </p:nvGrpSpPr>
            <p:grpSpPr>
              <a:xfrm rot="7410849">
                <a:off x="370547" y="551634"/>
                <a:ext cx="351642" cy="351642"/>
                <a:chOff x="0" y="0"/>
                <a:chExt cx="351640" cy="351640"/>
              </a:xfrm>
            </p:grpSpPr>
            <p:sp>
              <p:nvSpPr>
                <p:cNvPr id="297" name="Cercle"/>
                <p:cNvSpPr/>
                <p:nvPr/>
              </p:nvSpPr>
              <p:spPr>
                <a:xfrm>
                  <a:off x="31750" y="31749"/>
                  <a:ext cx="288141" cy="288142"/>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296" name="Cercle Cercle" descr="Cercle Cercle"/>
                <p:cNvPicPr>
                  <a:picLocks noChangeAspect="0"/>
                </p:cNvPicPr>
                <p:nvPr/>
              </p:nvPicPr>
              <p:blipFill>
                <a:blip r:embed="rId17">
                  <a:extLst/>
                </a:blip>
                <a:stretch>
                  <a:fillRect/>
                </a:stretch>
              </p:blipFill>
              <p:spPr>
                <a:xfrm>
                  <a:off x="-1" y="-1"/>
                  <a:ext cx="351642" cy="351642"/>
                </a:xfrm>
                <a:prstGeom prst="rect">
                  <a:avLst/>
                </a:prstGeom>
                <a:effectLst/>
              </p:spPr>
            </p:pic>
          </p:grpSp>
          <p:pic>
            <p:nvPicPr>
              <p:cNvPr id="299" name="Ligne Ligne" descr="Ligne Ligne"/>
              <p:cNvPicPr>
                <a:picLocks noChangeAspect="0"/>
              </p:cNvPicPr>
              <p:nvPr/>
            </p:nvPicPr>
            <p:blipFill>
              <a:blip r:embed="rId18">
                <a:extLst/>
              </a:blip>
              <a:stretch>
                <a:fillRect/>
              </a:stretch>
            </p:blipFill>
            <p:spPr>
              <a:xfrm rot="13500000">
                <a:off x="483617" y="1157026"/>
                <a:ext cx="1120260" cy="63501"/>
              </a:xfrm>
              <a:prstGeom prst="rect">
                <a:avLst/>
              </a:prstGeom>
              <a:effectLst/>
            </p:spPr>
          </p:pic>
          <p:grpSp>
            <p:nvGrpSpPr>
              <p:cNvPr id="307" name="Groupe"/>
              <p:cNvGrpSpPr/>
              <p:nvPr/>
            </p:nvGrpSpPr>
            <p:grpSpPr>
              <a:xfrm>
                <a:off x="1170983" y="1342219"/>
                <a:ext cx="616121" cy="616121"/>
                <a:chOff x="-44002" y="-44002"/>
                <a:chExt cx="616119" cy="616119"/>
              </a:xfrm>
            </p:grpSpPr>
            <p:grpSp>
              <p:nvGrpSpPr>
                <p:cNvPr id="303" name="Cercle"/>
                <p:cNvGrpSpPr/>
                <p:nvPr/>
              </p:nvGrpSpPr>
              <p:grpSpPr>
                <a:xfrm rot="7410849">
                  <a:off x="41775" y="41775"/>
                  <a:ext cx="444566" cy="444566"/>
                  <a:chOff x="0" y="0"/>
                  <a:chExt cx="444565" cy="444565"/>
                </a:xfrm>
              </p:grpSpPr>
              <p:sp>
                <p:nvSpPr>
                  <p:cNvPr id="302" name="Cercle"/>
                  <p:cNvSpPr/>
                  <p:nvPr/>
                </p:nvSpPr>
                <p:spPr>
                  <a:xfrm>
                    <a:off x="31750" y="31750"/>
                    <a:ext cx="381066" cy="381066"/>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01" name="Cercle Cercle" descr="Cercle Cercle"/>
                  <p:cNvPicPr>
                    <a:picLocks noChangeAspect="0"/>
                  </p:cNvPicPr>
                  <p:nvPr/>
                </p:nvPicPr>
                <p:blipFill>
                  <a:blip r:embed="rId19">
                    <a:extLst/>
                  </a:blip>
                  <a:stretch>
                    <a:fillRect/>
                  </a:stretch>
                </p:blipFill>
                <p:spPr>
                  <a:xfrm>
                    <a:off x="0" y="-1"/>
                    <a:ext cx="444566" cy="444567"/>
                  </a:xfrm>
                  <a:prstGeom prst="rect">
                    <a:avLst/>
                  </a:prstGeom>
                  <a:effectLst/>
                </p:spPr>
              </p:pic>
            </p:grpSp>
            <p:grpSp>
              <p:nvGrpSpPr>
                <p:cNvPr id="306" name="Cercle"/>
                <p:cNvGrpSpPr/>
                <p:nvPr/>
              </p:nvGrpSpPr>
              <p:grpSpPr>
                <a:xfrm rot="7410849">
                  <a:off x="131471" y="131471"/>
                  <a:ext cx="265173" cy="265173"/>
                  <a:chOff x="0" y="0"/>
                  <a:chExt cx="265172" cy="265172"/>
                </a:xfrm>
              </p:grpSpPr>
              <p:sp>
                <p:nvSpPr>
                  <p:cNvPr id="305" name="Cercle"/>
                  <p:cNvSpPr/>
                  <p:nvPr/>
                </p:nvSpPr>
                <p:spPr>
                  <a:xfrm>
                    <a:off x="31750" y="31749"/>
                    <a:ext cx="201673" cy="201674"/>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04" name="Cercle Cercle" descr="Cercle Cercle"/>
                  <p:cNvPicPr>
                    <a:picLocks noChangeAspect="0"/>
                  </p:cNvPicPr>
                  <p:nvPr/>
                </p:nvPicPr>
                <p:blipFill>
                  <a:blip r:embed="rId20">
                    <a:extLst/>
                  </a:blip>
                  <a:stretch>
                    <a:fillRect/>
                  </a:stretch>
                </p:blipFill>
                <p:spPr>
                  <a:xfrm>
                    <a:off x="0" y="0"/>
                    <a:ext cx="265173" cy="265173"/>
                  </a:xfrm>
                  <a:prstGeom prst="rect">
                    <a:avLst/>
                  </a:prstGeom>
                  <a:effectLst/>
                </p:spPr>
              </p:pic>
            </p:grpSp>
          </p:grpSp>
          <p:pic>
            <p:nvPicPr>
              <p:cNvPr id="308" name="Ligne Ligne" descr="Ligne Ligne"/>
              <p:cNvPicPr>
                <a:picLocks noChangeAspect="0"/>
              </p:cNvPicPr>
              <p:nvPr/>
            </p:nvPicPr>
            <p:blipFill>
              <a:blip r:embed="rId21">
                <a:extLst/>
              </a:blip>
              <a:stretch>
                <a:fillRect/>
              </a:stretch>
            </p:blipFill>
            <p:spPr>
              <a:xfrm rot="10800000">
                <a:off x="272044" y="1662758"/>
                <a:ext cx="1082927" cy="63501"/>
              </a:xfrm>
              <a:prstGeom prst="rect">
                <a:avLst/>
              </a:prstGeom>
              <a:effectLst/>
            </p:spPr>
          </p:pic>
          <p:pic>
            <p:nvPicPr>
              <p:cNvPr id="310" name="Ligne Ligne" descr="Ligne Ligne"/>
              <p:cNvPicPr>
                <a:picLocks noChangeAspect="0"/>
              </p:cNvPicPr>
              <p:nvPr/>
            </p:nvPicPr>
            <p:blipFill>
              <a:blip r:embed="rId22">
                <a:extLst/>
              </a:blip>
              <a:stretch>
                <a:fillRect/>
              </a:stretch>
            </p:blipFill>
            <p:spPr>
              <a:xfrm rot="1812786">
                <a:off x="1567243" y="1875113"/>
                <a:ext cx="777183" cy="63501"/>
              </a:xfrm>
              <a:prstGeom prst="rect">
                <a:avLst/>
              </a:prstGeom>
              <a:effectLst/>
            </p:spPr>
          </p:pic>
          <p:pic>
            <p:nvPicPr>
              <p:cNvPr id="312" name="Ligne Ligne" descr="Ligne Ligne"/>
              <p:cNvPicPr>
                <a:picLocks noChangeAspect="0"/>
              </p:cNvPicPr>
              <p:nvPr/>
            </p:nvPicPr>
            <p:blipFill>
              <a:blip r:embed="rId23">
                <a:extLst/>
              </a:blip>
              <a:stretch>
                <a:fillRect/>
              </a:stretch>
            </p:blipFill>
            <p:spPr>
              <a:xfrm rot="8771924">
                <a:off x="1915225" y="2087496"/>
                <a:ext cx="356756" cy="63501"/>
              </a:xfrm>
              <a:prstGeom prst="rect">
                <a:avLst/>
              </a:prstGeom>
              <a:effectLst/>
            </p:spPr>
          </p:pic>
          <p:pic>
            <p:nvPicPr>
              <p:cNvPr id="314" name="Ligne Ligne" descr="Ligne Ligne"/>
              <p:cNvPicPr>
                <a:picLocks noChangeAspect="0"/>
              </p:cNvPicPr>
              <p:nvPr/>
            </p:nvPicPr>
            <p:blipFill>
              <a:blip r:embed="rId24">
                <a:extLst/>
              </a:blip>
              <a:stretch>
                <a:fillRect/>
              </a:stretch>
            </p:blipFill>
            <p:spPr>
              <a:xfrm rot="2700000">
                <a:off x="2147289" y="2160922"/>
                <a:ext cx="446309" cy="63501"/>
              </a:xfrm>
              <a:prstGeom prst="rect">
                <a:avLst/>
              </a:prstGeom>
              <a:effectLst/>
            </p:spPr>
          </p:pic>
          <p:pic>
            <p:nvPicPr>
              <p:cNvPr id="316" name="Ligne Ligne" descr="Ligne Ligne"/>
              <p:cNvPicPr>
                <a:picLocks noChangeAspect="0"/>
              </p:cNvPicPr>
              <p:nvPr/>
            </p:nvPicPr>
            <p:blipFill>
              <a:blip r:embed="rId25">
                <a:extLst/>
              </a:blip>
              <a:stretch>
                <a:fillRect/>
              </a:stretch>
            </p:blipFill>
            <p:spPr>
              <a:xfrm rot="8386124">
                <a:off x="290548" y="1583971"/>
                <a:ext cx="309655" cy="63501"/>
              </a:xfrm>
              <a:prstGeom prst="rect">
                <a:avLst/>
              </a:prstGeom>
              <a:effectLst/>
            </p:spPr>
          </p:pic>
          <p:pic>
            <p:nvPicPr>
              <p:cNvPr id="318" name="Ligne Ligne" descr="Ligne Ligne"/>
              <p:cNvPicPr>
                <a:picLocks noChangeAspect="0"/>
              </p:cNvPicPr>
              <p:nvPr/>
            </p:nvPicPr>
            <p:blipFill>
              <a:blip r:embed="rId26">
                <a:extLst/>
              </a:blip>
              <a:stretch>
                <a:fillRect/>
              </a:stretch>
            </p:blipFill>
            <p:spPr>
              <a:xfrm rot="3973967">
                <a:off x="59136" y="1498305"/>
                <a:ext cx="441165" cy="63501"/>
              </a:xfrm>
              <a:prstGeom prst="rect">
                <a:avLst/>
              </a:prstGeom>
              <a:effectLst/>
            </p:spPr>
          </p:pic>
          <p:pic>
            <p:nvPicPr>
              <p:cNvPr id="320" name="Ligne Ligne" descr="Ligne Ligne"/>
              <p:cNvPicPr>
                <a:picLocks noChangeAspect="0"/>
              </p:cNvPicPr>
              <p:nvPr/>
            </p:nvPicPr>
            <p:blipFill>
              <a:blip r:embed="rId27">
                <a:extLst/>
              </a:blip>
              <a:stretch>
                <a:fillRect/>
              </a:stretch>
            </p:blipFill>
            <p:spPr>
              <a:xfrm rot="18735917">
                <a:off x="-43597" y="1441115"/>
                <a:ext cx="343444" cy="63501"/>
              </a:xfrm>
              <a:prstGeom prst="rect">
                <a:avLst/>
              </a:prstGeom>
              <a:effectLst/>
            </p:spPr>
          </p:pic>
          <p:grpSp>
            <p:nvGrpSpPr>
              <p:cNvPr id="328" name="Groupe"/>
              <p:cNvGrpSpPr/>
              <p:nvPr/>
            </p:nvGrpSpPr>
            <p:grpSpPr>
              <a:xfrm>
                <a:off x="25208" y="1150042"/>
                <a:ext cx="352063" cy="352063"/>
                <a:chOff x="-44002" y="-44002"/>
                <a:chExt cx="352061" cy="352061"/>
              </a:xfrm>
            </p:grpSpPr>
            <p:grpSp>
              <p:nvGrpSpPr>
                <p:cNvPr id="324" name="Cercle"/>
                <p:cNvGrpSpPr/>
                <p:nvPr/>
              </p:nvGrpSpPr>
              <p:grpSpPr>
                <a:xfrm rot="7410849">
                  <a:off x="5012" y="5012"/>
                  <a:ext cx="254034" cy="254034"/>
                  <a:chOff x="0" y="0"/>
                  <a:chExt cx="254032" cy="254032"/>
                </a:xfrm>
              </p:grpSpPr>
              <p:sp>
                <p:nvSpPr>
                  <p:cNvPr id="323" name="Cercle"/>
                  <p:cNvSpPr/>
                  <p:nvPr/>
                </p:nvSpPr>
                <p:spPr>
                  <a:xfrm>
                    <a:off x="31750" y="31750"/>
                    <a:ext cx="190533" cy="190533"/>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2" name="Cercle Cercle" descr="Cercle Cercle"/>
                  <p:cNvPicPr>
                    <a:picLocks noChangeAspect="0"/>
                  </p:cNvPicPr>
                  <p:nvPr/>
                </p:nvPicPr>
                <p:blipFill>
                  <a:blip r:embed="rId28">
                    <a:extLst/>
                  </a:blip>
                  <a:stretch>
                    <a:fillRect/>
                  </a:stretch>
                </p:blipFill>
                <p:spPr>
                  <a:xfrm>
                    <a:off x="0" y="-1"/>
                    <a:ext cx="254033" cy="254034"/>
                  </a:xfrm>
                  <a:prstGeom prst="rect">
                    <a:avLst/>
                  </a:prstGeom>
                  <a:effectLst/>
                </p:spPr>
              </p:pic>
            </p:grpSp>
            <p:grpSp>
              <p:nvGrpSpPr>
                <p:cNvPr id="327" name="Cercle"/>
                <p:cNvGrpSpPr/>
                <p:nvPr/>
              </p:nvGrpSpPr>
              <p:grpSpPr>
                <a:xfrm rot="7410849">
                  <a:off x="49860" y="49860"/>
                  <a:ext cx="164337" cy="164337"/>
                  <a:chOff x="0" y="0"/>
                  <a:chExt cx="164336" cy="164336"/>
                </a:xfrm>
              </p:grpSpPr>
              <p:sp>
                <p:nvSpPr>
                  <p:cNvPr id="326" name="Cercle"/>
                  <p:cNvSpPr/>
                  <p:nvPr/>
                </p:nvSpPr>
                <p:spPr>
                  <a:xfrm>
                    <a:off x="31750" y="31750"/>
                    <a:ext cx="100837" cy="100837"/>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5" name="Cercle Cercle" descr="Cercle Cercle"/>
                  <p:cNvPicPr>
                    <a:picLocks noChangeAspect="0"/>
                  </p:cNvPicPr>
                  <p:nvPr/>
                </p:nvPicPr>
                <p:blipFill>
                  <a:blip r:embed="rId29">
                    <a:extLst/>
                  </a:blip>
                  <a:stretch>
                    <a:fillRect/>
                  </a:stretch>
                </p:blipFill>
                <p:spPr>
                  <a:xfrm>
                    <a:off x="0" y="0"/>
                    <a:ext cx="164337" cy="164337"/>
                  </a:xfrm>
                  <a:prstGeom prst="rect">
                    <a:avLst/>
                  </a:prstGeom>
                  <a:effectLst/>
                </p:spPr>
              </p:pic>
            </p:grpSp>
          </p:grpSp>
          <p:grpSp>
            <p:nvGrpSpPr>
              <p:cNvPr id="331" name="Cercle"/>
              <p:cNvGrpSpPr/>
              <p:nvPr/>
            </p:nvGrpSpPr>
            <p:grpSpPr>
              <a:xfrm rot="7410849">
                <a:off x="272113" y="1634389"/>
                <a:ext cx="157394" cy="157394"/>
                <a:chOff x="0" y="0"/>
                <a:chExt cx="157392" cy="157392"/>
              </a:xfrm>
            </p:grpSpPr>
            <p:sp>
              <p:nvSpPr>
                <p:cNvPr id="330" name="Cercle"/>
                <p:cNvSpPr/>
                <p:nvPr/>
              </p:nvSpPr>
              <p:spPr>
                <a:xfrm>
                  <a:off x="31749" y="31750"/>
                  <a:ext cx="93894" cy="93893"/>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29" name="Cercle Cercle" descr="Cercle Cercle"/>
                <p:cNvPicPr>
                  <a:picLocks noChangeAspect="0"/>
                </p:cNvPicPr>
                <p:nvPr/>
              </p:nvPicPr>
              <p:blipFill>
                <a:blip r:embed="rId30">
                  <a:extLst/>
                </a:blip>
                <a:stretch>
                  <a:fillRect/>
                </a:stretch>
              </p:blipFill>
              <p:spPr>
                <a:xfrm>
                  <a:off x="0" y="0"/>
                  <a:ext cx="157393" cy="157393"/>
                </a:xfrm>
                <a:prstGeom prst="rect">
                  <a:avLst/>
                </a:prstGeom>
                <a:effectLst/>
              </p:spPr>
            </p:pic>
          </p:grpSp>
          <p:grpSp>
            <p:nvGrpSpPr>
              <p:cNvPr id="334" name="Cercle"/>
              <p:cNvGrpSpPr/>
              <p:nvPr/>
            </p:nvGrpSpPr>
            <p:grpSpPr>
              <a:xfrm rot="7410849">
                <a:off x="-20175" y="1509161"/>
                <a:ext cx="123496" cy="123495"/>
                <a:chOff x="0" y="0"/>
                <a:chExt cx="123494" cy="123494"/>
              </a:xfrm>
            </p:grpSpPr>
            <p:sp>
              <p:nvSpPr>
                <p:cNvPr id="333" name="Cercle"/>
                <p:cNvSpPr/>
                <p:nvPr/>
              </p:nvSpPr>
              <p:spPr>
                <a:xfrm>
                  <a:off x="31749" y="31750"/>
                  <a:ext cx="59996" cy="59995"/>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2" name="Cercle Cercle" descr="Cercle Cercle"/>
                <p:cNvPicPr>
                  <a:picLocks noChangeAspect="0"/>
                </p:cNvPicPr>
                <p:nvPr/>
              </p:nvPicPr>
              <p:blipFill>
                <a:blip r:embed="rId31">
                  <a:extLst/>
                </a:blip>
                <a:stretch>
                  <a:fillRect/>
                </a:stretch>
              </p:blipFill>
              <p:spPr>
                <a:xfrm>
                  <a:off x="-1" y="-1"/>
                  <a:ext cx="123496" cy="123496"/>
                </a:xfrm>
                <a:prstGeom prst="rect">
                  <a:avLst/>
                </a:prstGeom>
                <a:effectLst/>
              </p:spPr>
            </p:pic>
          </p:grpSp>
          <p:grpSp>
            <p:nvGrpSpPr>
              <p:cNvPr id="337" name="Cercle"/>
              <p:cNvGrpSpPr/>
              <p:nvPr/>
            </p:nvGrpSpPr>
            <p:grpSpPr>
              <a:xfrm rot="7410849">
                <a:off x="2129785" y="1970959"/>
                <a:ext cx="157394" cy="157394"/>
                <a:chOff x="0" y="0"/>
                <a:chExt cx="157392" cy="157392"/>
              </a:xfrm>
            </p:grpSpPr>
            <p:sp>
              <p:nvSpPr>
                <p:cNvPr id="336" name="Cercle"/>
                <p:cNvSpPr/>
                <p:nvPr/>
              </p:nvSpPr>
              <p:spPr>
                <a:xfrm>
                  <a:off x="31749" y="31750"/>
                  <a:ext cx="93894" cy="93893"/>
                </a:xfrm>
                <a:prstGeom prst="ellipse">
                  <a:avLst/>
                </a:prstGeom>
                <a:solidFill>
                  <a:srgbClr val="668D2E"/>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5" name="Cercle Cercle" descr="Cercle Cercle"/>
                <p:cNvPicPr>
                  <a:picLocks noChangeAspect="0"/>
                </p:cNvPicPr>
                <p:nvPr/>
              </p:nvPicPr>
              <p:blipFill>
                <a:blip r:embed="rId30">
                  <a:extLst/>
                </a:blip>
                <a:stretch>
                  <a:fillRect/>
                </a:stretch>
              </p:blipFill>
              <p:spPr>
                <a:xfrm>
                  <a:off x="0" y="0"/>
                  <a:ext cx="157393" cy="157393"/>
                </a:xfrm>
                <a:prstGeom prst="rect">
                  <a:avLst/>
                </a:prstGeom>
                <a:effectLst/>
              </p:spPr>
            </p:pic>
          </p:grpSp>
          <p:grpSp>
            <p:nvGrpSpPr>
              <p:cNvPr id="340" name="Cercle"/>
              <p:cNvGrpSpPr/>
              <p:nvPr/>
            </p:nvGrpSpPr>
            <p:grpSpPr>
              <a:xfrm rot="7410849">
                <a:off x="475012" y="1474899"/>
                <a:ext cx="124690" cy="124691"/>
                <a:chOff x="0" y="0"/>
                <a:chExt cx="124689" cy="124689"/>
              </a:xfrm>
            </p:grpSpPr>
            <p:sp>
              <p:nvSpPr>
                <p:cNvPr id="339" name="Cercle"/>
                <p:cNvSpPr/>
                <p:nvPr/>
              </p:nvSpPr>
              <p:spPr>
                <a:xfrm>
                  <a:off x="31750" y="31750"/>
                  <a:ext cx="61190" cy="61190"/>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38" name="Cercle Cercle" descr="Cercle Cercle"/>
                <p:cNvPicPr>
                  <a:picLocks noChangeAspect="0"/>
                </p:cNvPicPr>
                <p:nvPr/>
              </p:nvPicPr>
              <p:blipFill>
                <a:blip r:embed="rId32">
                  <a:extLst/>
                </a:blip>
                <a:stretch>
                  <a:fillRect/>
                </a:stretch>
              </p:blipFill>
              <p:spPr>
                <a:xfrm>
                  <a:off x="0" y="0"/>
                  <a:ext cx="124690" cy="124690"/>
                </a:xfrm>
                <a:prstGeom prst="rect">
                  <a:avLst/>
                </a:prstGeom>
                <a:effectLst/>
              </p:spPr>
            </p:pic>
          </p:grpSp>
          <p:grpSp>
            <p:nvGrpSpPr>
              <p:cNvPr id="343" name="Cercle"/>
              <p:cNvGrpSpPr/>
              <p:nvPr/>
            </p:nvGrpSpPr>
            <p:grpSpPr>
              <a:xfrm rot="7410849">
                <a:off x="2452403" y="2257813"/>
                <a:ext cx="226750" cy="226751"/>
                <a:chOff x="0" y="0"/>
                <a:chExt cx="226749" cy="226749"/>
              </a:xfrm>
            </p:grpSpPr>
            <p:sp>
              <p:nvSpPr>
                <p:cNvPr id="342" name="Cercle"/>
                <p:cNvSpPr/>
                <p:nvPr/>
              </p:nvSpPr>
              <p:spPr>
                <a:xfrm>
                  <a:off x="31750" y="31750"/>
                  <a:ext cx="163250" cy="163250"/>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41" name="Cercle Cercle" descr="Cercle Cercle"/>
                <p:cNvPicPr>
                  <a:picLocks noChangeAspect="0"/>
                </p:cNvPicPr>
                <p:nvPr/>
              </p:nvPicPr>
              <p:blipFill>
                <a:blip r:embed="rId33">
                  <a:extLst/>
                </a:blip>
                <a:stretch>
                  <a:fillRect/>
                </a:stretch>
              </p:blipFill>
              <p:spPr>
                <a:xfrm>
                  <a:off x="0" y="0"/>
                  <a:ext cx="226750" cy="226750"/>
                </a:xfrm>
                <a:prstGeom prst="rect">
                  <a:avLst/>
                </a:prstGeom>
                <a:effectLst/>
              </p:spPr>
            </p:pic>
          </p:grpSp>
          <p:grpSp>
            <p:nvGrpSpPr>
              <p:cNvPr id="346" name="Cercle"/>
              <p:cNvGrpSpPr/>
              <p:nvPr/>
            </p:nvGrpSpPr>
            <p:grpSpPr>
              <a:xfrm rot="7410849">
                <a:off x="1888451" y="2161954"/>
                <a:ext cx="140975" cy="140974"/>
                <a:chOff x="0" y="0"/>
                <a:chExt cx="140973" cy="140973"/>
              </a:xfrm>
            </p:grpSpPr>
            <p:sp>
              <p:nvSpPr>
                <p:cNvPr id="345" name="Cercle"/>
                <p:cNvSpPr/>
                <p:nvPr/>
              </p:nvSpPr>
              <p:spPr>
                <a:xfrm>
                  <a:off x="31750" y="31750"/>
                  <a:ext cx="77474" cy="77474"/>
                </a:xfrm>
                <a:prstGeom prst="ellipse">
                  <a:avLst/>
                </a:prstGeom>
                <a:solidFill>
                  <a:srgbClr val="FFFFFF"/>
                </a:solidFill>
                <a:ln>
                  <a:noFill/>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p>
              </p:txBody>
            </p:sp>
            <p:pic>
              <p:nvPicPr>
                <p:cNvPr id="344" name="Cercle Cercle" descr="Cercle Cercle"/>
                <p:cNvPicPr>
                  <a:picLocks noChangeAspect="0"/>
                </p:cNvPicPr>
                <p:nvPr/>
              </p:nvPicPr>
              <p:blipFill>
                <a:blip r:embed="rId34">
                  <a:extLst/>
                </a:blip>
                <a:stretch>
                  <a:fillRect/>
                </a:stretch>
              </p:blipFill>
              <p:spPr>
                <a:xfrm>
                  <a:off x="-1" y="-1"/>
                  <a:ext cx="140975" cy="140975"/>
                </a:xfrm>
                <a:prstGeom prst="rect">
                  <a:avLst/>
                </a:prstGeom>
                <a:effectLst/>
              </p:spPr>
            </p:pic>
          </p:grpSp>
        </p:grpSp>
      </p:grpSp>
      <p:pic>
        <p:nvPicPr>
          <p:cNvPr id="358" name="Ligne de connexion" descr="Ligne de connexion"/>
          <p:cNvPicPr>
            <a:picLocks noChangeAspect="0"/>
          </p:cNvPicPr>
          <p:nvPr/>
        </p:nvPicPr>
        <p:blipFill>
          <a:blip r:embed="rId35">
            <a:extLst/>
          </a:blip>
          <a:stretch>
            <a:fillRect/>
          </a:stretch>
        </p:blipFill>
        <p:spPr>
          <a:xfrm>
            <a:off x="1830104" y="5948767"/>
            <a:ext cx="2142077" cy="1535265"/>
          </a:xfrm>
          <a:prstGeom prst="rect">
            <a:avLst/>
          </a:prstGeom>
        </p:spPr>
      </p:pic>
      <p:pic>
        <p:nvPicPr>
          <p:cNvPr id="360" name="Ligne de connexion" descr="Ligne de connexion"/>
          <p:cNvPicPr>
            <a:picLocks noChangeAspect="0"/>
          </p:cNvPicPr>
          <p:nvPr/>
        </p:nvPicPr>
        <p:blipFill>
          <a:blip r:embed="rId36">
            <a:extLst/>
          </a:blip>
          <a:stretch>
            <a:fillRect/>
          </a:stretch>
        </p:blipFill>
        <p:spPr>
          <a:xfrm>
            <a:off x="10605223" y="6198990"/>
            <a:ext cx="1682401" cy="1837270"/>
          </a:xfrm>
          <a:prstGeom prst="rect">
            <a:avLst/>
          </a:prstGeom>
        </p:spPr>
      </p:pic>
      <p:sp>
        <p:nvSpPr>
          <p:cNvPr id="351" name="Conteneurs"/>
          <p:cNvSpPr txBox="1"/>
          <p:nvPr/>
        </p:nvSpPr>
        <p:spPr>
          <a:xfrm>
            <a:off x="681035" y="7362930"/>
            <a:ext cx="2536269"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Conteneurs</a:t>
            </a:r>
          </a:p>
        </p:txBody>
      </p:sp>
      <p:sp>
        <p:nvSpPr>
          <p:cNvPr id="352" name="DevOps"/>
          <p:cNvSpPr txBox="1"/>
          <p:nvPr/>
        </p:nvSpPr>
        <p:spPr>
          <a:xfrm>
            <a:off x="8560897" y="7830965"/>
            <a:ext cx="2536269"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DevOps</a:t>
            </a:r>
          </a:p>
        </p:txBody>
      </p:sp>
      <p:pic>
        <p:nvPicPr>
          <p:cNvPr id="362" name="Ligne de connexion" descr="Ligne de connexion"/>
          <p:cNvPicPr>
            <a:picLocks noChangeAspect="0"/>
          </p:cNvPicPr>
          <p:nvPr/>
        </p:nvPicPr>
        <p:blipFill>
          <a:blip r:embed="rId37">
            <a:extLst/>
          </a:blip>
          <a:stretch>
            <a:fillRect/>
          </a:stretch>
        </p:blipFill>
        <p:spPr>
          <a:xfrm>
            <a:off x="4244258" y="2036046"/>
            <a:ext cx="875250" cy="2017305"/>
          </a:xfrm>
          <a:prstGeom prst="rect">
            <a:avLst/>
          </a:prstGeom>
        </p:spPr>
      </p:pic>
      <p:sp>
        <p:nvSpPr>
          <p:cNvPr id="354" name="CI/CD"/>
          <p:cNvSpPr txBox="1"/>
          <p:nvPr/>
        </p:nvSpPr>
        <p:spPr>
          <a:xfrm>
            <a:off x="3336956" y="1555921"/>
            <a:ext cx="2536268" cy="63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CI/CD</a:t>
            </a:r>
          </a:p>
        </p:txBody>
      </p:sp>
      <p:pic>
        <p:nvPicPr>
          <p:cNvPr id="364" name="Ligne de connexion" descr="Ligne de connexion"/>
          <p:cNvPicPr>
            <a:picLocks noChangeAspect="0"/>
          </p:cNvPicPr>
          <p:nvPr/>
        </p:nvPicPr>
        <p:blipFill>
          <a:blip r:embed="rId38">
            <a:extLst/>
          </a:blip>
          <a:stretch>
            <a:fillRect/>
          </a:stretch>
        </p:blipFill>
        <p:spPr>
          <a:xfrm>
            <a:off x="9266028" y="2483102"/>
            <a:ext cx="1760882" cy="1242759"/>
          </a:xfrm>
          <a:prstGeom prst="rect">
            <a:avLst/>
          </a:prstGeom>
        </p:spPr>
      </p:pic>
      <p:sp>
        <p:nvSpPr>
          <p:cNvPr id="356" name="Microservices"/>
          <p:cNvSpPr txBox="1"/>
          <p:nvPr/>
        </p:nvSpPr>
        <p:spPr>
          <a:xfrm>
            <a:off x="9697680" y="1942428"/>
            <a:ext cx="2795868" cy="63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solidFill>
                  <a:srgbClr val="668D2E"/>
                </a:solidFill>
                <a:latin typeface="Avenir Next Regular"/>
                <a:ea typeface="Avenir Next Regular"/>
                <a:cs typeface="Avenir Next Regular"/>
                <a:sym typeface="Avenir Next Regular"/>
              </a:defRPr>
            </a:lvl1pPr>
          </a:lstStyle>
          <a:p>
            <a:pPr/>
            <a:r>
              <a:t>Microservices</a:t>
            </a:r>
          </a:p>
        </p:txBody>
      </p:sp>
      <p:sp>
        <p:nvSpPr>
          <p:cNvPr id="357"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2" name="Groupe"/>
          <p:cNvGrpSpPr/>
          <p:nvPr/>
        </p:nvGrpSpPr>
        <p:grpSpPr>
          <a:xfrm>
            <a:off x="-468649" y="317500"/>
            <a:ext cx="4108566" cy="2740482"/>
            <a:chOff x="0" y="0"/>
            <a:chExt cx="4108565" cy="2740481"/>
          </a:xfrm>
        </p:grpSpPr>
        <p:pic>
          <p:nvPicPr>
            <p:cNvPr id="369" name="Image" descr="Image"/>
            <p:cNvPicPr>
              <a:picLocks noChangeAspect="1"/>
            </p:cNvPicPr>
            <p:nvPr/>
          </p:nvPicPr>
          <p:blipFill>
            <a:blip r:embed="rId3">
              <a:extLst/>
            </a:blip>
            <a:stretch>
              <a:fillRect/>
            </a:stretch>
          </p:blipFill>
          <p:spPr>
            <a:xfrm>
              <a:off x="994684" y="0"/>
              <a:ext cx="2119198" cy="1033934"/>
            </a:xfrm>
            <a:prstGeom prst="rect">
              <a:avLst/>
            </a:prstGeom>
            <a:ln w="12700" cap="flat">
              <a:noFill/>
              <a:miter lim="400000"/>
            </a:ln>
            <a:effectLst/>
          </p:spPr>
        </p:pic>
        <p:pic>
          <p:nvPicPr>
            <p:cNvPr id="370" name="Image" descr="Image"/>
            <p:cNvPicPr>
              <a:picLocks noChangeAspect="1"/>
            </p:cNvPicPr>
            <p:nvPr/>
          </p:nvPicPr>
          <p:blipFill>
            <a:blip r:embed="rId4">
              <a:extLst/>
            </a:blip>
            <a:stretch>
              <a:fillRect/>
            </a:stretch>
          </p:blipFill>
          <p:spPr>
            <a:xfrm>
              <a:off x="991017" y="1933866"/>
              <a:ext cx="2126531" cy="806616"/>
            </a:xfrm>
            <a:prstGeom prst="rect">
              <a:avLst/>
            </a:prstGeom>
            <a:ln w="12700" cap="flat">
              <a:noFill/>
              <a:miter lim="400000"/>
            </a:ln>
            <a:effectLst/>
          </p:spPr>
        </p:pic>
        <p:sp>
          <p:nvSpPr>
            <p:cNvPr id="371" name="Style…"/>
            <p:cNvSpPr txBox="1"/>
            <p:nvPr/>
          </p:nvSpPr>
          <p:spPr>
            <a:xfrm>
              <a:off x="0" y="910564"/>
              <a:ext cx="4108566" cy="1129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Style</a:t>
              </a:r>
            </a:p>
            <a:p>
              <a:pPr>
                <a:lnSpc>
                  <a:spcPct val="80000"/>
                </a:lnSpc>
                <a:defRPr b="1" sz="3500">
                  <a:solidFill>
                    <a:srgbClr val="668D2E"/>
                  </a:solidFill>
                </a:defRPr>
              </a:pPr>
              <a:r>
                <a:t>architectural</a:t>
              </a:r>
            </a:p>
          </p:txBody>
        </p:sp>
      </p:grpSp>
      <p:sp>
        <p:nvSpPr>
          <p:cNvPr id="373"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4" name="microfrontends.png" descr="microfrontends.png"/>
          <p:cNvPicPr>
            <a:picLocks noChangeAspect="1"/>
          </p:cNvPicPr>
          <p:nvPr/>
        </p:nvPicPr>
        <p:blipFill>
          <a:blip r:embed="rId5">
            <a:extLst/>
          </a:blip>
          <a:srcRect l="0" t="0" r="0" b="0"/>
          <a:stretch>
            <a:fillRect/>
          </a:stretch>
        </p:blipFill>
        <p:spPr>
          <a:xfrm>
            <a:off x="4911169" y="785427"/>
            <a:ext cx="7034789" cy="818278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1" name="Groupe"/>
          <p:cNvGrpSpPr/>
          <p:nvPr/>
        </p:nvGrpSpPr>
        <p:grpSpPr>
          <a:xfrm>
            <a:off x="-613584" y="317500"/>
            <a:ext cx="4398436" cy="2740482"/>
            <a:chOff x="0" y="0"/>
            <a:chExt cx="4398434" cy="2740481"/>
          </a:xfrm>
        </p:grpSpPr>
        <p:pic>
          <p:nvPicPr>
            <p:cNvPr id="378" name="Image" descr="Image"/>
            <p:cNvPicPr>
              <a:picLocks noChangeAspect="1"/>
            </p:cNvPicPr>
            <p:nvPr/>
          </p:nvPicPr>
          <p:blipFill>
            <a:blip r:embed="rId3">
              <a:extLst/>
            </a:blip>
            <a:stretch>
              <a:fillRect/>
            </a:stretch>
          </p:blipFill>
          <p:spPr>
            <a:xfrm>
              <a:off x="1139618" y="0"/>
              <a:ext cx="2119198" cy="1033934"/>
            </a:xfrm>
            <a:prstGeom prst="rect">
              <a:avLst/>
            </a:prstGeom>
            <a:ln w="12700" cap="flat">
              <a:noFill/>
              <a:miter lim="400000"/>
            </a:ln>
            <a:effectLst/>
          </p:spPr>
        </p:pic>
        <p:pic>
          <p:nvPicPr>
            <p:cNvPr id="379" name="Image" descr="Image"/>
            <p:cNvPicPr>
              <a:picLocks noChangeAspect="1"/>
            </p:cNvPicPr>
            <p:nvPr/>
          </p:nvPicPr>
          <p:blipFill>
            <a:blip r:embed="rId4">
              <a:extLst/>
            </a:blip>
            <a:stretch>
              <a:fillRect/>
            </a:stretch>
          </p:blipFill>
          <p:spPr>
            <a:xfrm>
              <a:off x="1135952" y="1933866"/>
              <a:ext cx="2126531" cy="806616"/>
            </a:xfrm>
            <a:prstGeom prst="rect">
              <a:avLst/>
            </a:prstGeom>
            <a:ln w="12700" cap="flat">
              <a:noFill/>
              <a:miter lim="400000"/>
            </a:ln>
            <a:effectLst/>
          </p:spPr>
        </p:pic>
        <p:sp>
          <p:nvSpPr>
            <p:cNvPr id="380" name="Architecture…"/>
            <p:cNvSpPr txBox="1"/>
            <p:nvPr/>
          </p:nvSpPr>
          <p:spPr>
            <a:xfrm>
              <a:off x="0" y="866622"/>
              <a:ext cx="4398435" cy="1216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Architecture</a:t>
              </a:r>
            </a:p>
            <a:p>
              <a:pPr>
                <a:lnSpc>
                  <a:spcPct val="80000"/>
                </a:lnSpc>
                <a:defRPr b="1" sz="3500">
                  <a:solidFill>
                    <a:srgbClr val="668D2E"/>
                  </a:solidFill>
                </a:defRPr>
              </a:pPr>
              <a:r>
                <a:t>métier</a:t>
              </a:r>
            </a:p>
          </p:txBody>
        </p:sp>
      </p:grpSp>
      <p:sp>
        <p:nvSpPr>
          <p:cNvPr id="382"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3" name="cas d utilisation metier4.png" descr="cas d utilisation metier4.png"/>
          <p:cNvPicPr>
            <a:picLocks noChangeAspect="1"/>
          </p:cNvPicPr>
          <p:nvPr/>
        </p:nvPicPr>
        <p:blipFill>
          <a:blip r:embed="rId5">
            <a:extLst/>
          </a:blip>
          <a:stretch>
            <a:fillRect/>
          </a:stretch>
        </p:blipFill>
        <p:spPr>
          <a:prstGeom prst="rect">
            <a:avLst/>
          </a:prstGeom>
          <a:ln w="12700">
            <a:miter lim="400000"/>
          </a:ln>
        </p:spPr>
      </p:pic>
      <p:pic>
        <p:nvPicPr>
          <p:cNvPr id="384" name="cas d utilisation metier1.png" descr="cas d utilisation metier1.png"/>
          <p:cNvPicPr>
            <a:picLocks noChangeAspect="1"/>
          </p:cNvPicPr>
          <p:nvPr/>
        </p:nvPicPr>
        <p:blipFill>
          <a:blip r:embed="rId6">
            <a:extLst/>
          </a:blip>
          <a:stretch>
            <a:fillRect/>
          </a:stretch>
        </p:blipFill>
        <p:spPr>
          <a:xfrm>
            <a:off x="927100" y="190500"/>
            <a:ext cx="13208000" cy="9367939"/>
          </a:xfrm>
          <a:prstGeom prst="rect">
            <a:avLst/>
          </a:prstGeom>
          <a:ln w="12700">
            <a:miter lim="400000"/>
          </a:ln>
        </p:spPr>
      </p:pic>
      <p:pic>
        <p:nvPicPr>
          <p:cNvPr id="385" name="cas d utilisation metier2.png" descr="cas d utilisation metier2.png"/>
          <p:cNvPicPr>
            <a:picLocks noChangeAspect="1"/>
          </p:cNvPicPr>
          <p:nvPr/>
        </p:nvPicPr>
        <p:blipFill>
          <a:blip r:embed="rId7">
            <a:extLst/>
          </a:blip>
          <a:stretch>
            <a:fillRect/>
          </a:stretch>
        </p:blipFill>
        <p:spPr>
          <a:xfrm>
            <a:off x="927100" y="190500"/>
            <a:ext cx="13208000" cy="9367939"/>
          </a:xfrm>
          <a:prstGeom prst="rect">
            <a:avLst/>
          </a:prstGeom>
          <a:ln w="12700">
            <a:miter lim="400000"/>
          </a:ln>
        </p:spPr>
      </p:pic>
      <p:pic>
        <p:nvPicPr>
          <p:cNvPr id="386" name="cas d utilisation metier3.png" descr="cas d utilisation metier3.png"/>
          <p:cNvPicPr>
            <a:picLocks noChangeAspect="1"/>
          </p:cNvPicPr>
          <p:nvPr/>
        </p:nvPicPr>
        <p:blipFill>
          <a:blip r:embed="rId8">
            <a:extLst/>
          </a:blip>
          <a:stretch>
            <a:fillRect/>
          </a:stretch>
        </p:blipFill>
        <p:spPr>
          <a:xfrm>
            <a:off x="927100" y="190500"/>
            <a:ext cx="13208000" cy="9367939"/>
          </a:xfrm>
          <a:prstGeom prst="rect">
            <a:avLst/>
          </a:prstGeom>
          <a:ln w="12700">
            <a:miter lim="400000"/>
          </a:ln>
        </p:spPr>
      </p:pic>
      <p:pic>
        <p:nvPicPr>
          <p:cNvPr id="387" name="cas d utilisation metier4.png" descr="cas d utilisation metier4.png"/>
          <p:cNvPicPr>
            <a:picLocks noChangeAspect="1"/>
          </p:cNvPicPr>
          <p:nvPr/>
        </p:nvPicPr>
        <p:blipFill>
          <a:blip r:embed="rId9">
            <a:extLst/>
          </a:blip>
          <a:stretch>
            <a:fillRect/>
          </a:stretch>
        </p:blipFill>
        <p:spPr>
          <a:xfrm>
            <a:off x="927100" y="190500"/>
            <a:ext cx="13208000" cy="936793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4" name="Groupe"/>
          <p:cNvGrpSpPr/>
          <p:nvPr/>
        </p:nvGrpSpPr>
        <p:grpSpPr>
          <a:xfrm>
            <a:off x="55507" y="317500"/>
            <a:ext cx="3060254" cy="2740482"/>
            <a:chOff x="0" y="0"/>
            <a:chExt cx="3060252" cy="2740481"/>
          </a:xfrm>
        </p:grpSpPr>
        <p:pic>
          <p:nvPicPr>
            <p:cNvPr id="391" name="Image" descr="Image"/>
            <p:cNvPicPr>
              <a:picLocks noChangeAspect="1"/>
            </p:cNvPicPr>
            <p:nvPr/>
          </p:nvPicPr>
          <p:blipFill>
            <a:blip r:embed="rId3">
              <a:extLst/>
            </a:blip>
            <a:stretch>
              <a:fillRect/>
            </a:stretch>
          </p:blipFill>
          <p:spPr>
            <a:xfrm>
              <a:off x="470527" y="0"/>
              <a:ext cx="2119198" cy="1033934"/>
            </a:xfrm>
            <a:prstGeom prst="rect">
              <a:avLst/>
            </a:prstGeom>
            <a:ln w="12700" cap="flat">
              <a:noFill/>
              <a:miter lim="400000"/>
            </a:ln>
            <a:effectLst/>
          </p:spPr>
        </p:pic>
        <p:pic>
          <p:nvPicPr>
            <p:cNvPr id="392" name="Image" descr="Image"/>
            <p:cNvPicPr>
              <a:picLocks noChangeAspect="1"/>
            </p:cNvPicPr>
            <p:nvPr/>
          </p:nvPicPr>
          <p:blipFill>
            <a:blip r:embed="rId4">
              <a:extLst/>
            </a:blip>
            <a:stretch>
              <a:fillRect/>
            </a:stretch>
          </p:blipFill>
          <p:spPr>
            <a:xfrm>
              <a:off x="466861" y="1933866"/>
              <a:ext cx="2126531" cy="806616"/>
            </a:xfrm>
            <a:prstGeom prst="rect">
              <a:avLst/>
            </a:prstGeom>
            <a:ln w="12700" cap="flat">
              <a:noFill/>
              <a:miter lim="400000"/>
            </a:ln>
            <a:effectLst/>
          </p:spPr>
        </p:pic>
        <p:sp>
          <p:nvSpPr>
            <p:cNvPr id="393" name="Architecture…"/>
            <p:cNvSpPr txBox="1"/>
            <p:nvPr/>
          </p:nvSpPr>
          <p:spPr>
            <a:xfrm>
              <a:off x="0" y="866622"/>
              <a:ext cx="3060253" cy="1217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b="1" sz="3500">
                  <a:solidFill>
                    <a:srgbClr val="668D2E"/>
                  </a:solidFill>
                </a:defRPr>
              </a:pPr>
              <a:r>
                <a:t>Architecture</a:t>
              </a:r>
            </a:p>
            <a:p>
              <a:pPr>
                <a:lnSpc>
                  <a:spcPct val="80000"/>
                </a:lnSpc>
                <a:defRPr b="1" sz="3500">
                  <a:solidFill>
                    <a:srgbClr val="668D2E"/>
                  </a:solidFill>
                </a:defRPr>
              </a:pPr>
              <a:r>
                <a:t>d’application</a:t>
              </a:r>
            </a:p>
          </p:txBody>
        </p:sp>
      </p:grpSp>
      <p:sp>
        <p:nvSpPr>
          <p:cNvPr id="395"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6" name="Groupe" descr="Groupe"/>
          <p:cNvPicPr>
            <a:picLocks noChangeAspect="1"/>
          </p:cNvPicPr>
          <p:nvPr/>
        </p:nvPicPr>
        <p:blipFill>
          <a:blip r:embed="rId5">
            <a:extLst/>
          </a:blip>
          <a:srcRect l="0" t="0" r="0" b="21401"/>
          <a:stretch>
            <a:fillRect/>
          </a:stretch>
        </p:blipFill>
        <p:spPr>
          <a:xfrm>
            <a:off x="3071069" y="1056207"/>
            <a:ext cx="9808613" cy="72564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3" name="Groupe"/>
          <p:cNvGrpSpPr/>
          <p:nvPr/>
        </p:nvGrpSpPr>
        <p:grpSpPr>
          <a:xfrm>
            <a:off x="-365770" y="317500"/>
            <a:ext cx="3902807" cy="2740482"/>
            <a:chOff x="0" y="0"/>
            <a:chExt cx="3902805" cy="2740481"/>
          </a:xfrm>
        </p:grpSpPr>
        <p:pic>
          <p:nvPicPr>
            <p:cNvPr id="400" name="Image" descr="Image"/>
            <p:cNvPicPr>
              <a:picLocks noChangeAspect="1"/>
            </p:cNvPicPr>
            <p:nvPr/>
          </p:nvPicPr>
          <p:blipFill>
            <a:blip r:embed="rId3">
              <a:extLst/>
            </a:blip>
            <a:stretch>
              <a:fillRect/>
            </a:stretch>
          </p:blipFill>
          <p:spPr>
            <a:xfrm>
              <a:off x="891804" y="0"/>
              <a:ext cx="2119198" cy="1033934"/>
            </a:xfrm>
            <a:prstGeom prst="rect">
              <a:avLst/>
            </a:prstGeom>
            <a:ln w="12700" cap="flat">
              <a:noFill/>
              <a:miter lim="400000"/>
            </a:ln>
            <a:effectLst/>
          </p:spPr>
        </p:pic>
        <p:pic>
          <p:nvPicPr>
            <p:cNvPr id="401" name="Image" descr="Image"/>
            <p:cNvPicPr>
              <a:picLocks noChangeAspect="1"/>
            </p:cNvPicPr>
            <p:nvPr/>
          </p:nvPicPr>
          <p:blipFill>
            <a:blip r:embed="rId4">
              <a:extLst/>
            </a:blip>
            <a:stretch>
              <a:fillRect/>
            </a:stretch>
          </p:blipFill>
          <p:spPr>
            <a:xfrm>
              <a:off x="888138" y="1933866"/>
              <a:ext cx="2126530" cy="806616"/>
            </a:xfrm>
            <a:prstGeom prst="rect">
              <a:avLst/>
            </a:prstGeom>
            <a:ln w="12700" cap="flat">
              <a:noFill/>
              <a:miter lim="400000"/>
            </a:ln>
            <a:effectLst/>
          </p:spPr>
        </p:pic>
        <p:sp>
          <p:nvSpPr>
            <p:cNvPr id="402" name="Architecture technologique"/>
            <p:cNvSpPr txBox="1"/>
            <p:nvPr/>
          </p:nvSpPr>
          <p:spPr>
            <a:xfrm>
              <a:off x="0" y="872031"/>
              <a:ext cx="3902806" cy="1152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b="1" sz="3500">
                  <a:solidFill>
                    <a:srgbClr val="668D2E"/>
                  </a:solidFill>
                </a:defRPr>
              </a:lvl1pPr>
            </a:lstStyle>
            <a:p>
              <a:pPr/>
              <a:r>
                <a:t>Architecture technologique</a:t>
              </a:r>
            </a:p>
          </p:txBody>
        </p:sp>
      </p:grpSp>
      <p:sp>
        <p:nvSpPr>
          <p:cNvPr id="404" name="Numéro de diapositive"/>
          <p:cNvSpPr txBox="1"/>
          <p:nvPr>
            <p:ph type="sldNum" sz="quarter" idx="2"/>
          </p:nvPr>
        </p:nvSpPr>
        <p:spPr>
          <a:xfrm>
            <a:off x="6395965" y="9220199"/>
            <a:ext cx="206097" cy="28747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05" name="Tableau"/>
          <p:cNvGraphicFramePr/>
          <p:nvPr/>
        </p:nvGraphicFramePr>
        <p:xfrm>
          <a:off x="4650258" y="1044402"/>
          <a:ext cx="7753398" cy="770289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090300"/>
                <a:gridCol w="1841922"/>
                <a:gridCol w="1841922"/>
                <a:gridCol w="1841922"/>
              </a:tblGrid>
              <a:tr h="1309061">
                <a:tc>
                  <a:txBody>
                    <a:bodyPr/>
                    <a:lstStyle/>
                    <a:p>
                      <a:pPr algn="l">
                        <a:defRPr sz="2200">
                          <a:solidFill>
                            <a:srgbClr val="668D2E"/>
                          </a:solidFill>
                          <a:latin typeface="Avenir Next Regular"/>
                          <a:ea typeface="Avenir Next Regular"/>
                          <a:cs typeface="Avenir Next Regular"/>
                          <a:sym typeface="Avenir Next Regular"/>
                        </a:defRPr>
                      </a:pPr>
                    </a:p>
                  </a:txBody>
                  <a:tcPr marL="50800" marR="50800" marT="50800" marB="50800" anchor="ctr" anchorCtr="0" horzOverflow="overflow">
                    <a:lnL w="0">
                      <a:miter lim="400000"/>
                    </a:lnL>
                    <a:lnR w="63500">
                      <a:solidFill>
                        <a:srgbClr val="668D2E"/>
                      </a:solidFill>
                      <a:miter lim="400000"/>
                    </a:lnR>
                    <a:lnT w="0">
                      <a:miter lim="400000"/>
                    </a:lnT>
                    <a:lnB w="0">
                      <a:miter lim="400000"/>
                    </a:lnB>
                  </a:tcPr>
                </a:tc>
                <a:tc gridSpan="3">
                  <a:txBody>
                    <a:bodyPr/>
                    <a:lstStyle/>
                    <a:p>
                      <a:pPr>
                        <a:defRPr sz="1800"/>
                      </a:pPr>
                      <a:r>
                        <a:rPr b="1" sz="2200">
                          <a:solidFill>
                            <a:srgbClr val="668D2E"/>
                          </a:solidFill>
                        </a:rPr>
                        <a:t>Plateforme</a:t>
                      </a:r>
                    </a:p>
                  </a:txBody>
                  <a:tcPr marL="50800" marR="50800" marT="50800" marB="50800" anchor="ctr" anchorCtr="0" horzOverflow="overflow">
                    <a:lnL w="63500">
                      <a:solidFill>
                        <a:srgbClr val="668D2E"/>
                      </a:solidFill>
                      <a:miter lim="400000"/>
                    </a:lnL>
                    <a:lnR w="63500">
                      <a:solidFill>
                        <a:srgbClr val="668D2E"/>
                      </a:solidFill>
                      <a:miter lim="400000"/>
                    </a:lnR>
                    <a:lnT w="63500">
                      <a:solidFill>
                        <a:srgbClr val="668D2E"/>
                      </a:solidFill>
                      <a:miter lim="400000"/>
                    </a:lnT>
                    <a:lnB w="25400">
                      <a:solidFill>
                        <a:srgbClr val="668D2E"/>
                      </a:solidFill>
                      <a:miter lim="400000"/>
                    </a:lnB>
                  </a:tcPr>
                </a:tc>
                <a:tc hMerge="1">
                  <a:tcPr/>
                </a:tc>
                <a:tc hMerge="1">
                  <a:tcPr/>
                </a:tc>
              </a:tr>
              <a:tr h="1309061">
                <a:tc>
                  <a:txBody>
                    <a:bodyPr/>
                    <a:lstStyle/>
                    <a:p>
                      <a:pPr algn="l">
                        <a:defRPr sz="2200">
                          <a:solidFill>
                            <a:srgbClr val="668D2E"/>
                          </a:solidFill>
                          <a:latin typeface="Avenir Next Regular"/>
                          <a:ea typeface="Avenir Next Regular"/>
                          <a:cs typeface="Avenir Next Regular"/>
                          <a:sym typeface="Avenir Next Regular"/>
                        </a:defRPr>
                      </a:pPr>
                    </a:p>
                  </a:txBody>
                  <a:tcPr marL="50800" marR="50800" marT="50800" marB="50800" anchor="ctr" anchorCtr="0" horzOverflow="overflow">
                    <a:lnL w="0">
                      <a:miter lim="400000"/>
                    </a:lnL>
                    <a:lnR w="63500">
                      <a:solidFill>
                        <a:srgbClr val="668D2E"/>
                      </a:solidFill>
                      <a:miter lim="400000"/>
                    </a:lnR>
                    <a:lnT w="0">
                      <a:miter lim="400000"/>
                    </a:lnT>
                    <a:lnB w="25400">
                      <a:solidFill>
                        <a:srgbClr val="668D2E"/>
                      </a:solidFill>
                      <a:miter lim="400000"/>
                    </a:lnB>
                  </a:tcPr>
                </a:tc>
                <a:tc gridSpan="3">
                  <a:txBody>
                    <a:bodyPr/>
                    <a:lstStyle/>
                    <a:p>
                      <a:pPr>
                        <a:defRPr b="1" sz="2200">
                          <a:solidFill>
                            <a:srgbClr val="668D2E"/>
                          </a:solidFill>
                        </a:defRPr>
                      </a:pPr>
                    </a:p>
                  </a:txBody>
                  <a:tcPr marL="50800" marR="50800" marT="50800" marB="50800" anchor="ctr" anchorCtr="0" horzOverflow="overflow">
                    <a:lnL w="63500">
                      <a:solidFill>
                        <a:srgbClr val="668D2E"/>
                      </a:solidFill>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5"/>
                      <a:srcRect l="0" t="0" r="0" b="0"/>
                      <a:stretch>
                        <a:fillRect/>
                      </a:stretch>
                    </a:blipFill>
                  </a:tcPr>
                </a:tc>
                <a:tc hMerge="1">
                  <a:tcPr/>
                </a:tc>
                <a:tc hMerge="1">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Frontend</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6"/>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7"/>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Backend</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8"/>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blipFill rotWithShape="1">
                      <a:blip r:embed="rId9"/>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10"/>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Déploiement</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25400">
                      <a:solidFill>
                        <a:srgbClr val="668D2E"/>
                      </a:solidFill>
                      <a:miter lim="400000"/>
                    </a:lnB>
                    <a:blipFill rotWithShape="1">
                      <a:blip r:embed="rId11"/>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25400">
                      <a:solidFill>
                        <a:srgbClr val="668D2E"/>
                      </a:solidFill>
                      <a:miter lim="400000"/>
                    </a:lnB>
                    <a:blipFill rotWithShape="1">
                      <a:blip r:embed="rId12"/>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blipFill rotWithShape="1">
                      <a:blip r:embed="rId13"/>
                      <a:srcRect l="0" t="0" r="0" b="0"/>
                      <a:stretch>
                        <a:fillRect/>
                      </a:stretch>
                    </a:blipFill>
                  </a:tcPr>
                </a:tc>
              </a:tr>
              <a:tr h="1309061">
                <a:tc>
                  <a:txBody>
                    <a:bodyPr/>
                    <a:lstStyle/>
                    <a:p>
                      <a:pPr algn="l">
                        <a:defRPr b="0" sz="1800"/>
                      </a:pPr>
                      <a:r>
                        <a:rPr b="1" sz="2200">
                          <a:solidFill>
                            <a:srgbClr val="668D2E"/>
                          </a:solidFill>
                          <a:latin typeface="Avenir Next Regular"/>
                          <a:ea typeface="Avenir Next Regular"/>
                          <a:cs typeface="Avenir Next Regular"/>
                          <a:sym typeface="Avenir Next Regular"/>
                        </a:rPr>
                        <a:t>Intégration et livraison</a:t>
                      </a: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254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63500">
                      <a:solidFill>
                        <a:srgbClr val="668D2E"/>
                      </a:solidFill>
                      <a:miter lim="400000"/>
                    </a:lnL>
                    <a:lnR w="0">
                      <a:miter lim="400000"/>
                    </a:lnR>
                    <a:lnT w="25400">
                      <a:solidFill>
                        <a:srgbClr val="668D2E"/>
                      </a:solidFill>
                      <a:miter lim="400000"/>
                    </a:lnT>
                    <a:lnB w="63500">
                      <a:solidFill>
                        <a:srgbClr val="668D2E"/>
                      </a:solidFill>
                      <a:miter lim="400000"/>
                    </a:lnB>
                  </a:tcPr>
                </a:tc>
                <a:tc>
                  <a:txBody>
                    <a:bodyPr/>
                    <a:lstStyle/>
                    <a:p>
                      <a:pPr>
                        <a:defRPr sz="2200">
                          <a:solidFill>
                            <a:srgbClr val="668D2E"/>
                          </a:solidFill>
                        </a:defRPr>
                      </a:pPr>
                    </a:p>
                  </a:txBody>
                  <a:tcPr marL="50800" marR="50800" marT="50800" marB="50800" anchor="ctr" anchorCtr="0" horzOverflow="overflow">
                    <a:lnL w="0">
                      <a:miter lim="400000"/>
                    </a:lnL>
                    <a:lnR w="0">
                      <a:miter lim="400000"/>
                    </a:lnR>
                    <a:lnT w="25400">
                      <a:solidFill>
                        <a:srgbClr val="668D2E"/>
                      </a:solidFill>
                      <a:miter lim="400000"/>
                    </a:lnT>
                    <a:lnB w="63500">
                      <a:solidFill>
                        <a:srgbClr val="668D2E"/>
                      </a:solidFill>
                      <a:miter lim="400000"/>
                    </a:lnB>
                    <a:blipFill rotWithShape="1">
                      <a:blip r:embed="rId14"/>
                      <a:srcRect l="0" t="0" r="0" b="0"/>
                      <a:stretch>
                        <a:fillRect/>
                      </a:stretch>
                    </a:blipFill>
                  </a:tcPr>
                </a:tc>
                <a:tc>
                  <a:txBody>
                    <a:bodyPr/>
                    <a:lstStyle/>
                    <a:p>
                      <a:pPr>
                        <a:defRPr sz="2200">
                          <a:solidFill>
                            <a:srgbClr val="668D2E"/>
                          </a:solidFill>
                        </a:defRPr>
                      </a:pPr>
                    </a:p>
                  </a:txBody>
                  <a:tcPr marL="50800" marR="50800" marT="50800" marB="50800" anchor="ctr" anchorCtr="0" horzOverflow="overflow">
                    <a:lnL w="0">
                      <a:miter lim="400000"/>
                    </a:lnL>
                    <a:lnR w="63500">
                      <a:solidFill>
                        <a:srgbClr val="668D2E"/>
                      </a:solidFill>
                      <a:miter lim="400000"/>
                    </a:lnR>
                    <a:lnT w="25400">
                      <a:solidFill>
                        <a:srgbClr val="668D2E"/>
                      </a:solidFill>
                      <a:miter lim="400000"/>
                    </a:lnT>
                    <a:lnB w="63500">
                      <a:solidFill>
                        <a:srgbClr val="668D2E"/>
                      </a:solidFill>
                      <a:miter lim="400000"/>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