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Marykate" charset="1" panose="00000000000000000000"/>
      <p:regular r:id="rId12"/>
    </p:embeddedFont>
    <p:embeddedFont>
      <p:font typeface="DM Sans Bold" charset="1" panose="00000000000000000000"/>
      <p:regular r:id="rId13"/>
    </p:embeddedFont>
    <p:embeddedFont>
      <p:font typeface="Inter Semi-Bold" charset="1" panose="02000503000000020004"/>
      <p:regular r:id="rId14"/>
    </p:embeddedFont>
    <p:embeddedFont>
      <p:font typeface="Inter Medium" charset="1" panose="02000503000000020004"/>
      <p:regular r:id="rId15"/>
    </p:embeddedFont>
    <p:embeddedFont>
      <p:font typeface="Inter Bold" charset="1" panose="020B08020300000000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jpe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2.jpeg" Type="http://schemas.openxmlformats.org/officeDocument/2006/relationships/image"/><Relationship Id="rId4" Target="../media/image2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4.pn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jpe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80721" t="0" r="-118757" b="-122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782865" y="1701563"/>
            <a:ext cx="10722270" cy="6883874"/>
          </a:xfrm>
          <a:custGeom>
            <a:avLst/>
            <a:gdLst/>
            <a:ahLst/>
            <a:cxnLst/>
            <a:rect r="r" b="b" t="t" l="l"/>
            <a:pathLst>
              <a:path h="6883874" w="10722270">
                <a:moveTo>
                  <a:pt x="0" y="0"/>
                </a:moveTo>
                <a:lnTo>
                  <a:pt x="10722270" y="0"/>
                </a:lnTo>
                <a:lnTo>
                  <a:pt x="10722270" y="6883874"/>
                </a:lnTo>
                <a:lnTo>
                  <a:pt x="0" y="68838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55759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4523601" y="3434843"/>
            <a:ext cx="9240798" cy="3388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51"/>
              </a:lnSpc>
            </a:pPr>
            <a:r>
              <a:rPr lang="en-US" sz="12549">
                <a:solidFill>
                  <a:srgbClr val="3A3A3A"/>
                </a:solidFill>
                <a:latin typeface="Marykate"/>
                <a:ea typeface="Marykate"/>
                <a:cs typeface="Marykate"/>
                <a:sym typeface="Marykate"/>
              </a:rPr>
              <a:t>PRESENTACIÓN DE PROYECTO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2263323">
            <a:off x="13216633" y="5540471"/>
            <a:ext cx="769858" cy="854212"/>
          </a:xfrm>
          <a:custGeom>
            <a:avLst/>
            <a:gdLst/>
            <a:ahLst/>
            <a:cxnLst/>
            <a:rect r="r" b="b" t="t" l="l"/>
            <a:pathLst>
              <a:path h="854212" w="769858">
                <a:moveTo>
                  <a:pt x="0" y="0"/>
                </a:moveTo>
                <a:lnTo>
                  <a:pt x="769859" y="0"/>
                </a:lnTo>
                <a:lnTo>
                  <a:pt x="769859" y="854212"/>
                </a:lnTo>
                <a:lnTo>
                  <a:pt x="0" y="8542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8967110">
            <a:off x="4284301" y="5550349"/>
            <a:ext cx="769858" cy="854212"/>
          </a:xfrm>
          <a:custGeom>
            <a:avLst/>
            <a:gdLst/>
            <a:ahLst/>
            <a:cxnLst/>
            <a:rect r="r" b="b" t="t" l="l"/>
            <a:pathLst>
              <a:path h="854212" w="769858">
                <a:moveTo>
                  <a:pt x="0" y="0"/>
                </a:moveTo>
                <a:lnTo>
                  <a:pt x="769858" y="0"/>
                </a:lnTo>
                <a:lnTo>
                  <a:pt x="769858" y="854212"/>
                </a:lnTo>
                <a:lnTo>
                  <a:pt x="0" y="8542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291313" y="1433378"/>
            <a:ext cx="3705373" cy="1428253"/>
          </a:xfrm>
          <a:custGeom>
            <a:avLst/>
            <a:gdLst/>
            <a:ahLst/>
            <a:cxnLst/>
            <a:rect r="r" b="b" t="t" l="l"/>
            <a:pathLst>
              <a:path h="1428253" w="3705373">
                <a:moveTo>
                  <a:pt x="0" y="0"/>
                </a:moveTo>
                <a:lnTo>
                  <a:pt x="3705374" y="0"/>
                </a:lnTo>
                <a:lnTo>
                  <a:pt x="3705374" y="1428253"/>
                </a:lnTo>
                <a:lnTo>
                  <a:pt x="0" y="14282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-1027447" y="-783654"/>
            <a:ext cx="2530737" cy="2588989"/>
          </a:xfrm>
          <a:custGeom>
            <a:avLst/>
            <a:gdLst/>
            <a:ahLst/>
            <a:cxnLst/>
            <a:rect r="r" b="b" t="t" l="l"/>
            <a:pathLst>
              <a:path h="2588989" w="2530737">
                <a:moveTo>
                  <a:pt x="0" y="0"/>
                </a:moveTo>
                <a:lnTo>
                  <a:pt x="2530737" y="0"/>
                </a:lnTo>
                <a:lnTo>
                  <a:pt x="2530737" y="2588989"/>
                </a:lnTo>
                <a:lnTo>
                  <a:pt x="0" y="258898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391976" y="8834474"/>
            <a:ext cx="2616890" cy="2677126"/>
          </a:xfrm>
          <a:custGeom>
            <a:avLst/>
            <a:gdLst/>
            <a:ahLst/>
            <a:cxnLst/>
            <a:rect r="r" b="b" t="t" l="l"/>
            <a:pathLst>
              <a:path h="2677126" w="2616890">
                <a:moveTo>
                  <a:pt x="0" y="0"/>
                </a:moveTo>
                <a:lnTo>
                  <a:pt x="2616890" y="0"/>
                </a:lnTo>
                <a:lnTo>
                  <a:pt x="2616890" y="2677126"/>
                </a:lnTo>
                <a:lnTo>
                  <a:pt x="0" y="267712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982460" y="9608176"/>
            <a:ext cx="5403019" cy="1129722"/>
          </a:xfrm>
          <a:custGeom>
            <a:avLst/>
            <a:gdLst/>
            <a:ahLst/>
            <a:cxnLst/>
            <a:rect r="r" b="b" t="t" l="l"/>
            <a:pathLst>
              <a:path h="1129722" w="5403019">
                <a:moveTo>
                  <a:pt x="0" y="0"/>
                </a:moveTo>
                <a:lnTo>
                  <a:pt x="5403019" y="0"/>
                </a:lnTo>
                <a:lnTo>
                  <a:pt x="5403019" y="1129722"/>
                </a:lnTo>
                <a:lnTo>
                  <a:pt x="0" y="112972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154250" y="9623253"/>
            <a:ext cx="3875905" cy="3401107"/>
          </a:xfrm>
          <a:custGeom>
            <a:avLst/>
            <a:gdLst/>
            <a:ahLst/>
            <a:cxnLst/>
            <a:rect r="r" b="b" t="t" l="l"/>
            <a:pathLst>
              <a:path h="3401107" w="3875905">
                <a:moveTo>
                  <a:pt x="0" y="0"/>
                </a:moveTo>
                <a:lnTo>
                  <a:pt x="3875905" y="0"/>
                </a:lnTo>
                <a:lnTo>
                  <a:pt x="3875905" y="3401107"/>
                </a:lnTo>
                <a:lnTo>
                  <a:pt x="0" y="340110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8187" y="-2344496"/>
            <a:ext cx="3458199" cy="3034570"/>
          </a:xfrm>
          <a:custGeom>
            <a:avLst/>
            <a:gdLst/>
            <a:ahLst/>
            <a:cxnLst/>
            <a:rect r="r" b="b" t="t" l="l"/>
            <a:pathLst>
              <a:path h="3034570" w="3458199">
                <a:moveTo>
                  <a:pt x="0" y="0"/>
                </a:moveTo>
                <a:lnTo>
                  <a:pt x="3458199" y="0"/>
                </a:lnTo>
                <a:lnTo>
                  <a:pt x="3458199" y="3034570"/>
                </a:lnTo>
                <a:lnTo>
                  <a:pt x="0" y="303457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2145284" y="6378454"/>
            <a:ext cx="2801207" cy="2801207"/>
          </a:xfrm>
          <a:custGeom>
            <a:avLst/>
            <a:gdLst/>
            <a:ahLst/>
            <a:cxnLst/>
            <a:rect r="r" b="b" t="t" l="l"/>
            <a:pathLst>
              <a:path h="2801207" w="2801207">
                <a:moveTo>
                  <a:pt x="0" y="0"/>
                </a:moveTo>
                <a:lnTo>
                  <a:pt x="2801208" y="0"/>
                </a:lnTo>
                <a:lnTo>
                  <a:pt x="2801208" y="2801208"/>
                </a:lnTo>
                <a:lnTo>
                  <a:pt x="0" y="280120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7591636" y="625342"/>
            <a:ext cx="2801207" cy="2801207"/>
          </a:xfrm>
          <a:custGeom>
            <a:avLst/>
            <a:gdLst/>
            <a:ahLst/>
            <a:cxnLst/>
            <a:rect r="r" b="b" t="t" l="l"/>
            <a:pathLst>
              <a:path h="2801207" w="2801207">
                <a:moveTo>
                  <a:pt x="0" y="0"/>
                </a:moveTo>
                <a:lnTo>
                  <a:pt x="2801208" y="0"/>
                </a:lnTo>
                <a:lnTo>
                  <a:pt x="2801208" y="2801208"/>
                </a:lnTo>
                <a:lnTo>
                  <a:pt x="0" y="280120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213560" y="-853986"/>
            <a:ext cx="5077753" cy="1707972"/>
          </a:xfrm>
          <a:custGeom>
            <a:avLst/>
            <a:gdLst/>
            <a:ahLst/>
            <a:cxnLst/>
            <a:rect r="r" b="b" t="t" l="l"/>
            <a:pathLst>
              <a:path h="1707972" w="5077753">
                <a:moveTo>
                  <a:pt x="0" y="0"/>
                </a:moveTo>
                <a:lnTo>
                  <a:pt x="5077753" y="0"/>
                </a:lnTo>
                <a:lnTo>
                  <a:pt x="5077753" y="1707972"/>
                </a:lnTo>
                <a:lnTo>
                  <a:pt x="0" y="170797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0724695" y="9450675"/>
            <a:ext cx="4972741" cy="1672649"/>
          </a:xfrm>
          <a:custGeom>
            <a:avLst/>
            <a:gdLst/>
            <a:ahLst/>
            <a:cxnLst/>
            <a:rect r="r" b="b" t="t" l="l"/>
            <a:pathLst>
              <a:path h="1672649" w="4972741">
                <a:moveTo>
                  <a:pt x="0" y="0"/>
                </a:moveTo>
                <a:lnTo>
                  <a:pt x="4972741" y="0"/>
                </a:lnTo>
                <a:lnTo>
                  <a:pt x="4972741" y="1672650"/>
                </a:lnTo>
                <a:lnTo>
                  <a:pt x="0" y="167265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-5400000">
            <a:off x="16647248" y="5390523"/>
            <a:ext cx="3524906" cy="2300802"/>
          </a:xfrm>
          <a:custGeom>
            <a:avLst/>
            <a:gdLst/>
            <a:ahLst/>
            <a:cxnLst/>
            <a:rect r="r" b="b" t="t" l="l"/>
            <a:pathLst>
              <a:path h="2300802" w="3524906">
                <a:moveTo>
                  <a:pt x="0" y="0"/>
                </a:moveTo>
                <a:lnTo>
                  <a:pt x="3524906" y="0"/>
                </a:lnTo>
                <a:lnTo>
                  <a:pt x="3524906" y="2300803"/>
                </a:lnTo>
                <a:lnTo>
                  <a:pt x="0" y="230080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-5400000">
            <a:off x="-1972483" y="3588955"/>
            <a:ext cx="3868766" cy="1005879"/>
          </a:xfrm>
          <a:custGeom>
            <a:avLst/>
            <a:gdLst/>
            <a:ahLst/>
            <a:cxnLst/>
            <a:rect r="r" b="b" t="t" l="l"/>
            <a:pathLst>
              <a:path h="1005879" w="3868766">
                <a:moveTo>
                  <a:pt x="0" y="0"/>
                </a:moveTo>
                <a:lnTo>
                  <a:pt x="3868766" y="0"/>
                </a:lnTo>
                <a:lnTo>
                  <a:pt x="3868766" y="1005879"/>
                </a:lnTo>
                <a:lnTo>
                  <a:pt x="0" y="1005879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9" id="19"/>
          <p:cNvSpPr txBox="true"/>
          <p:nvPr/>
        </p:nvSpPr>
        <p:spPr>
          <a:xfrm rot="0">
            <a:off x="5029359" y="7088718"/>
            <a:ext cx="8229281" cy="352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0"/>
              </a:lnSpc>
            </a:pPr>
            <a:r>
              <a:rPr lang="en-US" b="true" sz="2638" spc="345">
                <a:solidFill>
                  <a:srgbClr val="3A3A3A"/>
                </a:solidFill>
                <a:latin typeface="DM Sans Bold"/>
                <a:ea typeface="DM Sans Bold"/>
                <a:cs typeface="DM Sans Bold"/>
                <a:sym typeface="DM Sans Bold"/>
              </a:rPr>
              <a:t>INTEGRANTE: JORGE REYES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9062304" y="-531515"/>
            <a:ext cx="3868766" cy="1005879"/>
          </a:xfrm>
          <a:custGeom>
            <a:avLst/>
            <a:gdLst/>
            <a:ahLst/>
            <a:cxnLst/>
            <a:rect r="r" b="b" t="t" l="l"/>
            <a:pathLst>
              <a:path h="1005879" w="3868766">
                <a:moveTo>
                  <a:pt x="0" y="0"/>
                </a:moveTo>
                <a:lnTo>
                  <a:pt x="3868766" y="0"/>
                </a:lnTo>
                <a:lnTo>
                  <a:pt x="3868766" y="1005880"/>
                </a:lnTo>
                <a:lnTo>
                  <a:pt x="0" y="100588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80721" t="0" r="-118757" b="-122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11576" y="6144033"/>
            <a:ext cx="5582992" cy="3721994"/>
          </a:xfrm>
          <a:custGeom>
            <a:avLst/>
            <a:gdLst/>
            <a:ahLst/>
            <a:cxnLst/>
            <a:rect r="r" b="b" t="t" l="l"/>
            <a:pathLst>
              <a:path h="3721994" w="5582992">
                <a:moveTo>
                  <a:pt x="0" y="0"/>
                </a:moveTo>
                <a:lnTo>
                  <a:pt x="5582991" y="0"/>
                </a:lnTo>
                <a:lnTo>
                  <a:pt x="5582991" y="3721994"/>
                </a:lnTo>
                <a:lnTo>
                  <a:pt x="0" y="37219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7873" y="6144033"/>
            <a:ext cx="5582992" cy="3721994"/>
          </a:xfrm>
          <a:custGeom>
            <a:avLst/>
            <a:gdLst/>
            <a:ahLst/>
            <a:cxnLst/>
            <a:rect r="r" b="b" t="t" l="l"/>
            <a:pathLst>
              <a:path h="3721994" w="5582992">
                <a:moveTo>
                  <a:pt x="0" y="0"/>
                </a:moveTo>
                <a:lnTo>
                  <a:pt x="5582991" y="0"/>
                </a:lnTo>
                <a:lnTo>
                  <a:pt x="5582991" y="3721994"/>
                </a:lnTo>
                <a:lnTo>
                  <a:pt x="0" y="37219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37873" y="1462697"/>
            <a:ext cx="5847290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39"/>
              </a:lnSpc>
              <a:spcBef>
                <a:spcPct val="0"/>
              </a:spcBef>
            </a:pPr>
            <a:r>
              <a:rPr lang="en-US" sz="7200" spc="-223">
                <a:solidFill>
                  <a:srgbClr val="3A3A3A"/>
                </a:solidFill>
                <a:latin typeface="Marykate"/>
                <a:ea typeface="Marykate"/>
                <a:cs typeface="Marykate"/>
                <a:sym typeface="Marykate"/>
              </a:rPr>
              <a:t>PROBLEMA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50984" y="3491210"/>
            <a:ext cx="6234179" cy="2209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502"/>
              </a:lnSpc>
              <a:buFont typeface="Arial"/>
              <a:buChar char="•"/>
            </a:pPr>
            <a:r>
              <a:rPr lang="en-US" b="true" sz="1800" spc="-10">
                <a:solidFill>
                  <a:srgbClr val="3A3A3A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Dif</a:t>
            </a:r>
            <a:r>
              <a:rPr lang="en-US" b="true" sz="1800" spc="-10" u="none">
                <a:solidFill>
                  <a:srgbClr val="3A3A3A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icultad para controlar cuánto dinero ingresa y sale de la empresa.</a:t>
            </a:r>
          </a:p>
          <a:p>
            <a:pPr algn="l" marL="388620" indent="-194310" lvl="1">
              <a:lnSpc>
                <a:spcPts val="2502"/>
              </a:lnSpc>
              <a:buFont typeface="Arial"/>
              <a:buChar char="•"/>
            </a:pPr>
            <a:r>
              <a:rPr lang="en-US" b="true" sz="1800" spc="-10" u="none">
                <a:solidFill>
                  <a:srgbClr val="3A3A3A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Uso de plantillas Excel que no garantizan una trazabilidad confiable.</a:t>
            </a:r>
          </a:p>
          <a:p>
            <a:pPr algn="l" marL="388620" indent="-194310" lvl="1">
              <a:lnSpc>
                <a:spcPts val="2502"/>
              </a:lnSpc>
              <a:buFont typeface="Arial"/>
              <a:buChar char="•"/>
            </a:pPr>
            <a:r>
              <a:rPr lang="en-US" b="true" sz="1800" spc="-10" u="none">
                <a:solidFill>
                  <a:srgbClr val="3A3A3A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Riesgo de manipulación de datos o reportes incompletos.</a:t>
            </a:r>
          </a:p>
          <a:p>
            <a:pPr algn="l" marL="0" indent="0" lvl="0">
              <a:lnSpc>
                <a:spcPts val="2502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013793" y="1462697"/>
            <a:ext cx="5847290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39"/>
              </a:lnSpc>
              <a:spcBef>
                <a:spcPct val="0"/>
              </a:spcBef>
            </a:pPr>
            <a:r>
              <a:rPr lang="en-US" sz="7200" spc="-223">
                <a:solidFill>
                  <a:srgbClr val="3A3A3A"/>
                </a:solidFill>
                <a:latin typeface="Marykate"/>
                <a:ea typeface="Marykate"/>
                <a:cs typeface="Marykate"/>
                <a:sym typeface="Marykate"/>
              </a:rPr>
              <a:t>SOLUCION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820349" y="3491210"/>
            <a:ext cx="6234179" cy="2209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502"/>
              </a:lnSpc>
              <a:buFont typeface="Arial"/>
              <a:buChar char="•"/>
            </a:pPr>
            <a:r>
              <a:rPr lang="en-US" b="true" sz="1800" spc="-10">
                <a:solidFill>
                  <a:srgbClr val="3A3A3A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Plataf</a:t>
            </a:r>
            <a:r>
              <a:rPr lang="en-US" b="true" sz="1800" spc="-10" u="none">
                <a:solidFill>
                  <a:srgbClr val="3A3A3A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orma web para generar boletas y gestionar el stock de productos vendidos.</a:t>
            </a:r>
          </a:p>
          <a:p>
            <a:pPr algn="l" marL="388620" indent="-194310" lvl="1">
              <a:lnSpc>
                <a:spcPts val="2502"/>
              </a:lnSpc>
              <a:buFont typeface="Arial"/>
              <a:buChar char="•"/>
            </a:pPr>
            <a:r>
              <a:rPr lang="en-US" b="true" sz="1800" spc="-10" u="none">
                <a:solidFill>
                  <a:srgbClr val="3A3A3A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Dashboard inteligente que muestra ingresos y egresos en tiempo real.</a:t>
            </a:r>
          </a:p>
          <a:p>
            <a:pPr algn="l" marL="388620" indent="-194310" lvl="1">
              <a:lnSpc>
                <a:spcPts val="2502"/>
              </a:lnSpc>
              <a:buFont typeface="Arial"/>
              <a:buChar char="•"/>
            </a:pPr>
            <a:r>
              <a:rPr lang="en-US" b="true" sz="1800" spc="-10" u="none">
                <a:solidFill>
                  <a:srgbClr val="3A3A3A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Recomendaciones automatizadas para optimizar las ganancias y mejorar la toma de decisiones.</a:t>
            </a:r>
          </a:p>
          <a:p>
            <a:pPr algn="l" marL="0" indent="0" lvl="0">
              <a:lnSpc>
                <a:spcPts val="2502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80721" t="0" r="-118757" b="-1223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90853" y="563627"/>
            <a:ext cx="5847290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39"/>
              </a:lnSpc>
              <a:spcBef>
                <a:spcPct val="0"/>
              </a:spcBef>
            </a:pPr>
            <a:r>
              <a:rPr lang="en-US" sz="7200" spc="-223">
                <a:solidFill>
                  <a:srgbClr val="3A3A3A"/>
                </a:solidFill>
                <a:latin typeface="Marykate"/>
                <a:ea typeface="Marykate"/>
                <a:cs typeface="Marykate"/>
                <a:sym typeface="Marykate"/>
              </a:rPr>
              <a:t>METODOLOGIA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761711" y="2112660"/>
            <a:ext cx="5689488" cy="2419636"/>
            <a:chOff x="0" y="0"/>
            <a:chExt cx="1803504" cy="766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03504" cy="766998"/>
            </a:xfrm>
            <a:custGeom>
              <a:avLst/>
              <a:gdLst/>
              <a:ahLst/>
              <a:cxnLst/>
              <a:rect r="r" b="b" t="t" l="l"/>
              <a:pathLst>
                <a:path h="766998" w="1803504">
                  <a:moveTo>
                    <a:pt x="68037" y="0"/>
                  </a:moveTo>
                  <a:lnTo>
                    <a:pt x="1735467" y="0"/>
                  </a:lnTo>
                  <a:cubicBezTo>
                    <a:pt x="1753512" y="0"/>
                    <a:pt x="1770817" y="7168"/>
                    <a:pt x="1783577" y="19928"/>
                  </a:cubicBezTo>
                  <a:cubicBezTo>
                    <a:pt x="1796336" y="32687"/>
                    <a:pt x="1803504" y="49993"/>
                    <a:pt x="1803504" y="68037"/>
                  </a:cubicBezTo>
                  <a:lnTo>
                    <a:pt x="1803504" y="698961"/>
                  </a:lnTo>
                  <a:cubicBezTo>
                    <a:pt x="1803504" y="717005"/>
                    <a:pt x="1796336" y="734311"/>
                    <a:pt x="1783577" y="747070"/>
                  </a:cubicBezTo>
                  <a:cubicBezTo>
                    <a:pt x="1770817" y="759829"/>
                    <a:pt x="1753512" y="766998"/>
                    <a:pt x="1735467" y="766998"/>
                  </a:cubicBezTo>
                  <a:lnTo>
                    <a:pt x="68037" y="766998"/>
                  </a:lnTo>
                  <a:cubicBezTo>
                    <a:pt x="30461" y="766998"/>
                    <a:pt x="0" y="736536"/>
                    <a:pt x="0" y="698961"/>
                  </a:cubicBezTo>
                  <a:lnTo>
                    <a:pt x="0" y="68037"/>
                  </a:lnTo>
                  <a:cubicBezTo>
                    <a:pt x="0" y="49993"/>
                    <a:pt x="7168" y="32687"/>
                    <a:pt x="19928" y="19928"/>
                  </a:cubicBezTo>
                  <a:cubicBezTo>
                    <a:pt x="32687" y="7168"/>
                    <a:pt x="49993" y="0"/>
                    <a:pt x="68037" y="0"/>
                  </a:cubicBezTo>
                  <a:close/>
                </a:path>
              </a:pathLst>
            </a:custGeom>
            <a:solidFill>
              <a:srgbClr val="F6ECE4"/>
            </a:solidFill>
            <a:ln w="19050" cap="rnd">
              <a:solidFill>
                <a:srgbClr val="3A3A3A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803504" cy="8050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2727224"/>
            <a:ext cx="1489174" cy="148917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FFBE98"/>
            </a:solidFill>
            <a:ln w="19050" cap="rnd">
              <a:solidFill>
                <a:srgbClr val="3A3A3A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937503" y="2112660"/>
            <a:ext cx="5689488" cy="2419636"/>
            <a:chOff x="0" y="0"/>
            <a:chExt cx="1803504" cy="76699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03504" cy="766998"/>
            </a:xfrm>
            <a:custGeom>
              <a:avLst/>
              <a:gdLst/>
              <a:ahLst/>
              <a:cxnLst/>
              <a:rect r="r" b="b" t="t" l="l"/>
              <a:pathLst>
                <a:path h="766998" w="1803504">
                  <a:moveTo>
                    <a:pt x="68037" y="0"/>
                  </a:moveTo>
                  <a:lnTo>
                    <a:pt x="1735467" y="0"/>
                  </a:lnTo>
                  <a:cubicBezTo>
                    <a:pt x="1753512" y="0"/>
                    <a:pt x="1770817" y="7168"/>
                    <a:pt x="1783577" y="19928"/>
                  </a:cubicBezTo>
                  <a:cubicBezTo>
                    <a:pt x="1796336" y="32687"/>
                    <a:pt x="1803504" y="49993"/>
                    <a:pt x="1803504" y="68037"/>
                  </a:cubicBezTo>
                  <a:lnTo>
                    <a:pt x="1803504" y="698961"/>
                  </a:lnTo>
                  <a:cubicBezTo>
                    <a:pt x="1803504" y="717005"/>
                    <a:pt x="1796336" y="734311"/>
                    <a:pt x="1783577" y="747070"/>
                  </a:cubicBezTo>
                  <a:cubicBezTo>
                    <a:pt x="1770817" y="759829"/>
                    <a:pt x="1753512" y="766998"/>
                    <a:pt x="1735467" y="766998"/>
                  </a:cubicBezTo>
                  <a:lnTo>
                    <a:pt x="68037" y="766998"/>
                  </a:lnTo>
                  <a:cubicBezTo>
                    <a:pt x="30461" y="766998"/>
                    <a:pt x="0" y="736536"/>
                    <a:pt x="0" y="698961"/>
                  </a:cubicBezTo>
                  <a:lnTo>
                    <a:pt x="0" y="68037"/>
                  </a:lnTo>
                  <a:cubicBezTo>
                    <a:pt x="0" y="49993"/>
                    <a:pt x="7168" y="32687"/>
                    <a:pt x="19928" y="19928"/>
                  </a:cubicBezTo>
                  <a:cubicBezTo>
                    <a:pt x="32687" y="7168"/>
                    <a:pt x="49993" y="0"/>
                    <a:pt x="68037" y="0"/>
                  </a:cubicBezTo>
                  <a:close/>
                </a:path>
              </a:pathLst>
            </a:custGeom>
            <a:solidFill>
              <a:srgbClr val="FFBE98"/>
            </a:solidFill>
            <a:ln w="19050" cap="rnd">
              <a:solidFill>
                <a:srgbClr val="3A3A3A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803504" cy="8050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4824597" y="5729281"/>
            <a:ext cx="8604774" cy="3094357"/>
            <a:chOff x="0" y="0"/>
            <a:chExt cx="2727617" cy="98087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727617" cy="980877"/>
            </a:xfrm>
            <a:custGeom>
              <a:avLst/>
              <a:gdLst/>
              <a:ahLst/>
              <a:cxnLst/>
              <a:rect r="r" b="b" t="t" l="l"/>
              <a:pathLst>
                <a:path h="980877" w="2727617">
                  <a:moveTo>
                    <a:pt x="44986" y="0"/>
                  </a:moveTo>
                  <a:lnTo>
                    <a:pt x="2682631" y="0"/>
                  </a:lnTo>
                  <a:cubicBezTo>
                    <a:pt x="2707476" y="0"/>
                    <a:pt x="2727617" y="20141"/>
                    <a:pt x="2727617" y="44986"/>
                  </a:cubicBezTo>
                  <a:lnTo>
                    <a:pt x="2727617" y="935890"/>
                  </a:lnTo>
                  <a:cubicBezTo>
                    <a:pt x="2727617" y="960736"/>
                    <a:pt x="2707476" y="980877"/>
                    <a:pt x="2682631" y="980877"/>
                  </a:cubicBezTo>
                  <a:lnTo>
                    <a:pt x="44986" y="980877"/>
                  </a:lnTo>
                  <a:cubicBezTo>
                    <a:pt x="20141" y="980877"/>
                    <a:pt x="0" y="960736"/>
                    <a:pt x="0" y="935890"/>
                  </a:cubicBezTo>
                  <a:lnTo>
                    <a:pt x="0" y="44986"/>
                  </a:lnTo>
                  <a:cubicBezTo>
                    <a:pt x="0" y="20141"/>
                    <a:pt x="20141" y="0"/>
                    <a:pt x="44986" y="0"/>
                  </a:cubicBezTo>
                  <a:close/>
                </a:path>
              </a:pathLst>
            </a:custGeom>
            <a:solidFill>
              <a:srgbClr val="FFBE98"/>
            </a:solidFill>
            <a:ln w="19050" cap="rnd">
              <a:solidFill>
                <a:srgbClr val="3A3A3A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727617" cy="10189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1104757" y="2354892"/>
            <a:ext cx="4951312" cy="1951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02"/>
              </a:lnSpc>
            </a:pPr>
            <a:r>
              <a:rPr lang="en-US" b="true" sz="1939" spc="-3">
                <a:solidFill>
                  <a:srgbClr val="3A3A3A"/>
                </a:solidFill>
                <a:latin typeface="Inter Medium"/>
                <a:ea typeface="Inter Medium"/>
                <a:cs typeface="Inter Medium"/>
                <a:sym typeface="Inter Medium"/>
              </a:rPr>
              <a:t>R</a:t>
            </a:r>
            <a:r>
              <a:rPr lang="en-US" b="true" sz="1939" spc="-3" u="none">
                <a:solidFill>
                  <a:srgbClr val="3A3A3A"/>
                </a:solidFill>
                <a:latin typeface="Inter Medium"/>
                <a:ea typeface="Inter Medium"/>
                <a:cs typeface="Inter Medium"/>
                <a:sym typeface="Inter Medium"/>
              </a:rPr>
              <a:t>oles Clave:</a:t>
            </a:r>
          </a:p>
          <a:p>
            <a:pPr algn="ctr" marL="418710" indent="-209355" lvl="1">
              <a:lnSpc>
                <a:spcPts val="3102"/>
              </a:lnSpc>
              <a:buFont typeface="Arial"/>
              <a:buChar char="•"/>
            </a:pPr>
            <a:r>
              <a:rPr lang="en-US" b="true" sz="1939" spc="-3" u="none">
                <a:solidFill>
                  <a:srgbClr val="3A3A3A"/>
                </a:solidFill>
                <a:latin typeface="Inter Medium"/>
                <a:ea typeface="Inter Medium"/>
                <a:cs typeface="Inter Medium"/>
                <a:sym typeface="Inter Medium"/>
              </a:rPr>
              <a:t>Product Owner (PO)</a:t>
            </a:r>
          </a:p>
          <a:p>
            <a:pPr algn="ctr" marL="418710" indent="-209355" lvl="1">
              <a:lnSpc>
                <a:spcPts val="3102"/>
              </a:lnSpc>
              <a:buFont typeface="Arial"/>
              <a:buChar char="•"/>
            </a:pPr>
            <a:r>
              <a:rPr lang="en-US" b="true" sz="1939" spc="-3" u="none">
                <a:solidFill>
                  <a:srgbClr val="3A3A3A"/>
                </a:solidFill>
                <a:latin typeface="Inter Medium"/>
                <a:ea typeface="Inter Medium"/>
                <a:cs typeface="Inter Medium"/>
                <a:sym typeface="Inter Medium"/>
              </a:rPr>
              <a:t>Scrum Master</a:t>
            </a:r>
          </a:p>
          <a:p>
            <a:pPr algn="ctr" marL="418710" indent="-209355" lvl="1">
              <a:lnSpc>
                <a:spcPts val="3102"/>
              </a:lnSpc>
              <a:buFont typeface="Arial"/>
              <a:buChar char="•"/>
            </a:pPr>
            <a:r>
              <a:rPr lang="en-US" b="true" sz="1939" spc="-3" u="none">
                <a:solidFill>
                  <a:srgbClr val="3A3A3A"/>
                </a:solidFill>
                <a:latin typeface="Inter Medium"/>
                <a:ea typeface="Inter Medium"/>
                <a:cs typeface="Inter Medium"/>
                <a:sym typeface="Inter Medium"/>
              </a:rPr>
              <a:t>Equipo de Desarrollo</a:t>
            </a:r>
          </a:p>
          <a:p>
            <a:pPr algn="ctr" marL="0" indent="0" lvl="0">
              <a:lnSpc>
                <a:spcPts val="3102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3150694" y="2167607"/>
            <a:ext cx="5004463" cy="2369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23205" indent="-211602" lvl="1">
              <a:lnSpc>
                <a:spcPts val="3136"/>
              </a:lnSpc>
              <a:buFont typeface="Arial"/>
              <a:buChar char="•"/>
            </a:pPr>
            <a:r>
              <a:rPr lang="en-US" b="true" sz="1960" spc="-3">
                <a:solidFill>
                  <a:srgbClr val="3A3A3A"/>
                </a:solidFill>
                <a:latin typeface="Inter Medium"/>
                <a:ea typeface="Inter Medium"/>
                <a:cs typeface="Inter Medium"/>
                <a:sym typeface="Inter Medium"/>
              </a:rPr>
              <a:t>Enf</a:t>
            </a:r>
            <a:r>
              <a:rPr lang="en-US" b="true" sz="1960" spc="-3" u="none">
                <a:solidFill>
                  <a:srgbClr val="3A3A3A"/>
                </a:solidFill>
                <a:latin typeface="Inter Medium"/>
                <a:ea typeface="Inter Medium"/>
                <a:cs typeface="Inter Medium"/>
                <a:sym typeface="Inter Medium"/>
              </a:rPr>
              <a:t>oque Ágil: Adoptamos Scrum por su flexibilidad y adaptación continua.</a:t>
            </a:r>
          </a:p>
          <a:p>
            <a:pPr algn="ctr" marL="423205" indent="-211602" lvl="1">
              <a:lnSpc>
                <a:spcPts val="3136"/>
              </a:lnSpc>
              <a:buFont typeface="Arial"/>
              <a:buChar char="•"/>
            </a:pPr>
            <a:r>
              <a:rPr lang="en-US" b="true" sz="1960" spc="-3" u="none">
                <a:solidFill>
                  <a:srgbClr val="3A3A3A"/>
                </a:solidFill>
                <a:latin typeface="Inter Medium"/>
                <a:ea typeface="Inter Medium"/>
                <a:cs typeface="Inter Medium"/>
                <a:sym typeface="Inter Medium"/>
              </a:rPr>
              <a:t>Sprints Cortos (2-3 semanas): Entrega de avances parciales para revisión y retroalimentación.</a:t>
            </a:r>
          </a:p>
          <a:p>
            <a:pPr algn="ctr" marL="0" indent="0" lvl="0">
              <a:lnSpc>
                <a:spcPts val="3136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5265872" y="5977290"/>
            <a:ext cx="7756255" cy="2956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33"/>
              </a:lnSpc>
            </a:pPr>
            <a:r>
              <a:rPr lang="en-US" b="true" sz="1833" spc="-3">
                <a:solidFill>
                  <a:srgbClr val="3A3A3A"/>
                </a:solidFill>
                <a:latin typeface="Inter Medium"/>
                <a:ea typeface="Inter Medium"/>
                <a:cs typeface="Inter Medium"/>
                <a:sym typeface="Inter Medium"/>
              </a:rPr>
              <a:t>Reuniones</a:t>
            </a:r>
            <a:r>
              <a:rPr lang="en-US" b="true" sz="1833" spc="-3" u="none">
                <a:solidFill>
                  <a:srgbClr val="3A3A3A"/>
                </a:solidFill>
                <a:latin typeface="Inter Medium"/>
                <a:ea typeface="Inter Medium"/>
                <a:cs typeface="Inter Medium"/>
                <a:sym typeface="Inter Medium"/>
              </a:rPr>
              <a:t>:</a:t>
            </a:r>
          </a:p>
          <a:p>
            <a:pPr algn="ctr" marL="395887" indent="-197943" lvl="1">
              <a:lnSpc>
                <a:spcPts val="2933"/>
              </a:lnSpc>
              <a:buFont typeface="Arial"/>
              <a:buChar char="•"/>
            </a:pPr>
            <a:r>
              <a:rPr lang="en-US" b="true" sz="1833" spc="-3" u="none">
                <a:solidFill>
                  <a:srgbClr val="3A3A3A"/>
                </a:solidFill>
                <a:latin typeface="Inter Medium"/>
                <a:ea typeface="Inter Medium"/>
                <a:cs typeface="Inter Medium"/>
                <a:sym typeface="Inter Medium"/>
              </a:rPr>
              <a:t>Sprint Planning: Definición de objetivos y tareas por ciclo.</a:t>
            </a:r>
          </a:p>
          <a:p>
            <a:pPr algn="ctr" marL="395887" indent="-197943" lvl="1">
              <a:lnSpc>
                <a:spcPts val="2933"/>
              </a:lnSpc>
              <a:buFont typeface="Arial"/>
              <a:buChar char="•"/>
            </a:pPr>
            <a:r>
              <a:rPr lang="en-US" b="true" sz="1833" spc="-3" u="none">
                <a:solidFill>
                  <a:srgbClr val="3A3A3A"/>
                </a:solidFill>
                <a:latin typeface="Inter Medium"/>
                <a:ea typeface="Inter Medium"/>
                <a:cs typeface="Inter Medium"/>
                <a:sym typeface="Inter Medium"/>
              </a:rPr>
              <a:t>Daily Scrum: Revisión rápida de progreso y bloqueos.</a:t>
            </a:r>
          </a:p>
          <a:p>
            <a:pPr algn="ctr" marL="395887" indent="-197943" lvl="1">
              <a:lnSpc>
                <a:spcPts val="2933"/>
              </a:lnSpc>
              <a:buFont typeface="Arial"/>
              <a:buChar char="•"/>
            </a:pPr>
            <a:r>
              <a:rPr lang="en-US" b="true" sz="1833" spc="-3" u="none">
                <a:solidFill>
                  <a:srgbClr val="3A3A3A"/>
                </a:solidFill>
                <a:latin typeface="Inter Medium"/>
                <a:ea typeface="Inter Medium"/>
                <a:cs typeface="Inter Medium"/>
                <a:sym typeface="Inter Medium"/>
              </a:rPr>
              <a:t>Sprint Review: Presentación del producto terminado en cada iteración.</a:t>
            </a:r>
          </a:p>
          <a:p>
            <a:pPr algn="ctr" marL="395887" indent="-197943" lvl="1">
              <a:lnSpc>
                <a:spcPts val="2933"/>
              </a:lnSpc>
              <a:buFont typeface="Arial"/>
              <a:buChar char="•"/>
            </a:pPr>
            <a:r>
              <a:rPr lang="en-US" b="true" sz="1833" spc="-3" u="none">
                <a:solidFill>
                  <a:srgbClr val="3A3A3A"/>
                </a:solidFill>
                <a:latin typeface="Inter Medium"/>
                <a:ea typeface="Inter Medium"/>
                <a:cs typeface="Inter Medium"/>
                <a:sym typeface="Inter Medium"/>
              </a:rPr>
              <a:t>Retrospectiva: Lecciones aprendidas y mejoras para el siguiente ciclo.</a:t>
            </a:r>
          </a:p>
          <a:p>
            <a:pPr algn="ctr" marL="0" indent="0" lvl="0">
              <a:lnSpc>
                <a:spcPts val="2933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070417" y="3068684"/>
            <a:ext cx="1405739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69"/>
              </a:lnSpc>
            </a:pPr>
            <a:r>
              <a:rPr lang="en-US" b="true" sz="5307" spc="-185">
                <a:solidFill>
                  <a:srgbClr val="3A3A3A"/>
                </a:solidFill>
                <a:latin typeface="Inter Bold"/>
                <a:ea typeface="Inter Bold"/>
                <a:cs typeface="Inter Bold"/>
                <a:sym typeface="Inter Bold"/>
              </a:rPr>
              <a:t>01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9046091" y="2578127"/>
            <a:ext cx="1489174" cy="1489174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F6ECE4"/>
            </a:solidFill>
            <a:ln w="19050" cap="rnd">
              <a:solidFill>
                <a:srgbClr val="3A3A3A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9087808" y="2922428"/>
            <a:ext cx="1405739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69"/>
              </a:lnSpc>
            </a:pPr>
            <a:r>
              <a:rPr lang="en-US" b="true" sz="5307" spc="-185">
                <a:solidFill>
                  <a:srgbClr val="3A3A3A"/>
                </a:solidFill>
                <a:latin typeface="Inter Bold"/>
                <a:ea typeface="Inter Bold"/>
                <a:cs typeface="Inter Bold"/>
                <a:sym typeface="Inter Bold"/>
              </a:rPr>
              <a:t>02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3108976" y="6440247"/>
            <a:ext cx="1489174" cy="1489174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FFBE98"/>
            </a:solidFill>
            <a:ln w="19050" cap="rnd">
              <a:solidFill>
                <a:srgbClr val="3A3A3A"/>
              </a:solidFill>
              <a:prstDash val="solid"/>
              <a:round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3150694" y="6784784"/>
            <a:ext cx="1405739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69"/>
              </a:lnSpc>
            </a:pPr>
            <a:r>
              <a:rPr lang="en-US" b="true" sz="5307" spc="-185">
                <a:solidFill>
                  <a:srgbClr val="3A3A3A"/>
                </a:solidFill>
                <a:latin typeface="Inter Bold"/>
                <a:ea typeface="Inter Bold"/>
                <a:cs typeface="Inter Bold"/>
                <a:sym typeface="Inter Bold"/>
              </a:rP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80721" t="0" r="-118757" b="-122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170356" y="6169356"/>
            <a:ext cx="3088944" cy="3088944"/>
          </a:xfrm>
          <a:custGeom>
            <a:avLst/>
            <a:gdLst/>
            <a:ahLst/>
            <a:cxnLst/>
            <a:rect r="r" b="b" t="t" l="l"/>
            <a:pathLst>
              <a:path h="3088944" w="3088944">
                <a:moveTo>
                  <a:pt x="0" y="0"/>
                </a:moveTo>
                <a:lnTo>
                  <a:pt x="3088944" y="0"/>
                </a:lnTo>
                <a:lnTo>
                  <a:pt x="3088944" y="3088944"/>
                </a:lnTo>
                <a:lnTo>
                  <a:pt x="0" y="30889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081412" y="6169356"/>
            <a:ext cx="3088944" cy="3088944"/>
          </a:xfrm>
          <a:custGeom>
            <a:avLst/>
            <a:gdLst/>
            <a:ahLst/>
            <a:cxnLst/>
            <a:rect r="r" b="b" t="t" l="l"/>
            <a:pathLst>
              <a:path h="3088944" w="3088944">
                <a:moveTo>
                  <a:pt x="0" y="0"/>
                </a:moveTo>
                <a:lnTo>
                  <a:pt x="3088944" y="0"/>
                </a:lnTo>
                <a:lnTo>
                  <a:pt x="3088944" y="3088944"/>
                </a:lnTo>
                <a:lnTo>
                  <a:pt x="0" y="30889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581999" y="6169356"/>
            <a:ext cx="3403795" cy="3088944"/>
          </a:xfrm>
          <a:custGeom>
            <a:avLst/>
            <a:gdLst/>
            <a:ahLst/>
            <a:cxnLst/>
            <a:rect r="r" b="b" t="t" l="l"/>
            <a:pathLst>
              <a:path h="3088944" w="3403795">
                <a:moveTo>
                  <a:pt x="0" y="0"/>
                </a:moveTo>
                <a:lnTo>
                  <a:pt x="3403795" y="0"/>
                </a:lnTo>
                <a:lnTo>
                  <a:pt x="3403795" y="3088944"/>
                </a:lnTo>
                <a:lnTo>
                  <a:pt x="0" y="30889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395220"/>
            <a:ext cx="5847290" cy="179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39"/>
              </a:lnSpc>
              <a:spcBef>
                <a:spcPct val="0"/>
              </a:spcBef>
            </a:pPr>
            <a:r>
              <a:rPr lang="en-US" sz="7200" spc="-223">
                <a:solidFill>
                  <a:srgbClr val="3A3A3A"/>
                </a:solidFill>
                <a:latin typeface="Marykate"/>
                <a:ea typeface="Marykate"/>
                <a:cs typeface="Marykate"/>
                <a:sym typeface="Marykate"/>
              </a:rPr>
              <a:t>STACK TECNOLÓGICO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90645" y="2376597"/>
            <a:ext cx="6234179" cy="3466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02"/>
              </a:lnSpc>
            </a:pPr>
            <a:r>
              <a:rPr lang="en-US" b="true" sz="1800" spc="-10">
                <a:solidFill>
                  <a:srgbClr val="3A3A3A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F</a:t>
            </a:r>
            <a:r>
              <a:rPr lang="en-US" b="true" sz="1800" spc="-10" u="none">
                <a:solidFill>
                  <a:srgbClr val="3A3A3A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rontend: React + Node.js</a:t>
            </a:r>
          </a:p>
          <a:p>
            <a:pPr algn="l" marL="388620" indent="-194310" lvl="1">
              <a:lnSpc>
                <a:spcPts val="2502"/>
              </a:lnSpc>
              <a:buFont typeface="Arial"/>
              <a:buChar char="•"/>
            </a:pPr>
            <a:r>
              <a:rPr lang="en-US" b="true" sz="1800" spc="-10" u="none">
                <a:solidFill>
                  <a:srgbClr val="3A3A3A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React es una librería de JavaScript enfocada en la construcción de interfaces de usuario reactivas y modulares.</a:t>
            </a:r>
          </a:p>
          <a:p>
            <a:pPr algn="l" marL="388620" indent="-194310" lvl="1">
              <a:lnSpc>
                <a:spcPts val="2502"/>
              </a:lnSpc>
              <a:buFont typeface="Arial"/>
              <a:buChar char="•"/>
            </a:pPr>
            <a:r>
              <a:rPr lang="en-US" b="true" sz="1800" spc="-10" u="none">
                <a:solidFill>
                  <a:srgbClr val="3A3A3A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Node.js se utiliza como entorno para gestionar dependencias, correr scripts de desarrollo y empaquetar la aplicación.</a:t>
            </a:r>
          </a:p>
          <a:p>
            <a:pPr algn="l" marL="388620" indent="-194310" lvl="1">
              <a:lnSpc>
                <a:spcPts val="2502"/>
              </a:lnSpc>
              <a:buFont typeface="Arial"/>
              <a:buChar char="•"/>
            </a:pPr>
            <a:r>
              <a:rPr lang="en-US" b="true" sz="1800" spc="-10" u="none">
                <a:solidFill>
                  <a:srgbClr val="3A3A3A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Juntos, permiten una configuración flexible para el despliegue del frontend y la ejecución de herramientas que agilizan el desarrollo </a:t>
            </a:r>
          </a:p>
          <a:p>
            <a:pPr algn="l" marL="0" indent="0" lvl="0">
              <a:lnSpc>
                <a:spcPts val="2502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90645" y="6259987"/>
            <a:ext cx="6234179" cy="2837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02"/>
              </a:lnSpc>
            </a:pPr>
            <a:r>
              <a:rPr lang="en-US" b="true" sz="1800" spc="-10">
                <a:solidFill>
                  <a:srgbClr val="3A3A3A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Ba</a:t>
            </a:r>
            <a:r>
              <a:rPr lang="en-US" b="true" sz="1800" spc="-10" u="none">
                <a:solidFill>
                  <a:srgbClr val="3A3A3A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se de Datos: PostgreSQL</a:t>
            </a:r>
          </a:p>
          <a:p>
            <a:pPr algn="l" marL="388620" indent="-194310" lvl="1">
              <a:lnSpc>
                <a:spcPts val="2502"/>
              </a:lnSpc>
              <a:buFont typeface="Arial"/>
              <a:buChar char="•"/>
            </a:pPr>
            <a:r>
              <a:rPr lang="en-US" b="true" sz="1800" spc="-10" u="none">
                <a:solidFill>
                  <a:srgbClr val="3A3A3A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Sistema de base de datos relacional reconocido por su estabilidad y rendimiento.</a:t>
            </a:r>
          </a:p>
          <a:p>
            <a:pPr algn="l" marL="388620" indent="-194310" lvl="1">
              <a:lnSpc>
                <a:spcPts val="2502"/>
              </a:lnSpc>
              <a:buFont typeface="Arial"/>
              <a:buChar char="•"/>
            </a:pPr>
            <a:r>
              <a:rPr lang="en-US" b="true" sz="1800" spc="-10" u="none">
                <a:solidFill>
                  <a:srgbClr val="3A3A3A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Ofrece amplia compatibilidad con Django a través de su ORM, permitiendo manipular datos con objetos en lugar de sentencias SQL puras.</a:t>
            </a:r>
          </a:p>
          <a:p>
            <a:pPr algn="l" marL="388620" indent="-194310" lvl="1">
              <a:lnSpc>
                <a:spcPts val="2502"/>
              </a:lnSpc>
              <a:buFont typeface="Arial"/>
              <a:buChar char="•"/>
            </a:pPr>
            <a:r>
              <a:rPr lang="en-US" b="true" sz="1800" spc="-10" u="none">
                <a:solidFill>
                  <a:srgbClr val="3A3A3A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Flexibilidad para manejar desde datos estructurados clásicos hasta tipos avanzados.</a:t>
            </a:r>
          </a:p>
          <a:p>
            <a:pPr algn="l" marL="0" indent="0" lvl="0">
              <a:lnSpc>
                <a:spcPts val="2502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7977408" y="2376597"/>
            <a:ext cx="8910586" cy="2523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02"/>
              </a:lnSpc>
            </a:pPr>
            <a:r>
              <a:rPr lang="en-US" b="true" sz="1800" spc="-10">
                <a:solidFill>
                  <a:srgbClr val="3A3A3A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Back</a:t>
            </a:r>
            <a:r>
              <a:rPr lang="en-US" b="true" sz="1800" spc="-10" u="none">
                <a:solidFill>
                  <a:srgbClr val="3A3A3A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end: Python &amp; Django</a:t>
            </a:r>
          </a:p>
          <a:p>
            <a:pPr algn="l" marL="388620" indent="-194310" lvl="1">
              <a:lnSpc>
                <a:spcPts val="2502"/>
              </a:lnSpc>
              <a:buFont typeface="Arial"/>
              <a:buChar char="•"/>
            </a:pPr>
            <a:r>
              <a:rPr lang="en-US" b="true" sz="1800" spc="-10" u="none">
                <a:solidFill>
                  <a:srgbClr val="3A3A3A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Python es un lenguaje de programación versátil, con una sintaxis legible y una amplia comunidad de soporte.</a:t>
            </a:r>
          </a:p>
          <a:p>
            <a:pPr algn="l" marL="388620" indent="-194310" lvl="1">
              <a:lnSpc>
                <a:spcPts val="2502"/>
              </a:lnSpc>
              <a:buFont typeface="Arial"/>
              <a:buChar char="•"/>
            </a:pPr>
            <a:r>
              <a:rPr lang="en-US" b="true" sz="1800" spc="-10" u="none">
                <a:solidFill>
                  <a:srgbClr val="3A3A3A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Django es un framework que simplifica tareas comunes (autenticación, seguridad, panel de administración) y sigue el patrón MTV.</a:t>
            </a:r>
          </a:p>
          <a:p>
            <a:pPr algn="l" marL="388620" indent="-194310" lvl="1">
              <a:lnSpc>
                <a:spcPts val="2502"/>
              </a:lnSpc>
              <a:buFont typeface="Arial"/>
              <a:buChar char="•"/>
            </a:pPr>
            <a:r>
              <a:rPr lang="en-US" b="true" sz="1800" spc="-10" u="none">
                <a:solidFill>
                  <a:srgbClr val="3A3A3A"/>
                </a:solidFill>
                <a:latin typeface="Inter Semi-Bold"/>
                <a:ea typeface="Inter Semi-Bold"/>
                <a:cs typeface="Inter Semi-Bold"/>
                <a:sym typeface="Inter Semi-Bold"/>
              </a:rPr>
              <a:t>Integra de manera natural la lógica de negocio, la capa de datos y la seguridad, facilitando el desarrollo de funcionalidades robustas y escalables.</a:t>
            </a:r>
          </a:p>
          <a:p>
            <a:pPr algn="l" marL="0" indent="0" lvl="0">
              <a:lnSpc>
                <a:spcPts val="2502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80721" t="0" r="-118757" b="-122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1389" y="3970994"/>
            <a:ext cx="18126611" cy="3036397"/>
          </a:xfrm>
          <a:custGeom>
            <a:avLst/>
            <a:gdLst/>
            <a:ahLst/>
            <a:cxnLst/>
            <a:rect r="r" b="b" t="t" l="l"/>
            <a:pathLst>
              <a:path h="3036397" w="18126611">
                <a:moveTo>
                  <a:pt x="0" y="0"/>
                </a:moveTo>
                <a:lnTo>
                  <a:pt x="18126611" y="0"/>
                </a:lnTo>
                <a:lnTo>
                  <a:pt x="18126611" y="3036398"/>
                </a:lnTo>
                <a:lnTo>
                  <a:pt x="0" y="30363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1936" r="0" b="-11936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90520" y="777815"/>
            <a:ext cx="5847290" cy="179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39"/>
              </a:lnSpc>
              <a:spcBef>
                <a:spcPct val="0"/>
              </a:spcBef>
            </a:pPr>
            <a:r>
              <a:rPr lang="en-US" sz="7200" spc="-223">
                <a:solidFill>
                  <a:srgbClr val="3A3A3A"/>
                </a:solidFill>
                <a:latin typeface="Marykate"/>
                <a:ea typeface="Marykate"/>
                <a:cs typeface="Marykate"/>
                <a:sym typeface="Marykate"/>
              </a:rPr>
              <a:t>DIAGRAMA DE ARQUITECTURA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80721" t="0" r="-118757" b="-122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782865" y="1701563"/>
            <a:ext cx="10722270" cy="6883874"/>
          </a:xfrm>
          <a:custGeom>
            <a:avLst/>
            <a:gdLst/>
            <a:ahLst/>
            <a:cxnLst/>
            <a:rect r="r" b="b" t="t" l="l"/>
            <a:pathLst>
              <a:path h="6883874" w="10722270">
                <a:moveTo>
                  <a:pt x="0" y="0"/>
                </a:moveTo>
                <a:lnTo>
                  <a:pt x="10722270" y="0"/>
                </a:lnTo>
                <a:lnTo>
                  <a:pt x="10722270" y="6883874"/>
                </a:lnTo>
                <a:lnTo>
                  <a:pt x="0" y="68838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55759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4523601" y="3434843"/>
            <a:ext cx="9240798" cy="3388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51"/>
              </a:lnSpc>
            </a:pPr>
            <a:r>
              <a:rPr lang="en-US" sz="12549">
                <a:solidFill>
                  <a:srgbClr val="3A3A3A"/>
                </a:solidFill>
                <a:latin typeface="Marykate"/>
                <a:ea typeface="Marykate"/>
                <a:cs typeface="Marykate"/>
                <a:sym typeface="Marykate"/>
              </a:rPr>
              <a:t>¡MUCHAS GRACIAS!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2263323">
            <a:off x="12235379" y="5540471"/>
            <a:ext cx="769858" cy="854212"/>
          </a:xfrm>
          <a:custGeom>
            <a:avLst/>
            <a:gdLst/>
            <a:ahLst/>
            <a:cxnLst/>
            <a:rect r="r" b="b" t="t" l="l"/>
            <a:pathLst>
              <a:path h="854212" w="769858">
                <a:moveTo>
                  <a:pt x="0" y="0"/>
                </a:moveTo>
                <a:lnTo>
                  <a:pt x="769858" y="0"/>
                </a:lnTo>
                <a:lnTo>
                  <a:pt x="769858" y="854212"/>
                </a:lnTo>
                <a:lnTo>
                  <a:pt x="0" y="8542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8967110">
            <a:off x="5265555" y="5550349"/>
            <a:ext cx="769858" cy="854212"/>
          </a:xfrm>
          <a:custGeom>
            <a:avLst/>
            <a:gdLst/>
            <a:ahLst/>
            <a:cxnLst/>
            <a:rect r="r" b="b" t="t" l="l"/>
            <a:pathLst>
              <a:path h="854212" w="769858">
                <a:moveTo>
                  <a:pt x="0" y="0"/>
                </a:moveTo>
                <a:lnTo>
                  <a:pt x="769859" y="0"/>
                </a:lnTo>
                <a:lnTo>
                  <a:pt x="769859" y="854212"/>
                </a:lnTo>
                <a:lnTo>
                  <a:pt x="0" y="8542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291313" y="1433378"/>
            <a:ext cx="3705373" cy="1428253"/>
          </a:xfrm>
          <a:custGeom>
            <a:avLst/>
            <a:gdLst/>
            <a:ahLst/>
            <a:cxnLst/>
            <a:rect r="r" b="b" t="t" l="l"/>
            <a:pathLst>
              <a:path h="1428253" w="3705373">
                <a:moveTo>
                  <a:pt x="0" y="0"/>
                </a:moveTo>
                <a:lnTo>
                  <a:pt x="3705374" y="0"/>
                </a:lnTo>
                <a:lnTo>
                  <a:pt x="3705374" y="1428253"/>
                </a:lnTo>
                <a:lnTo>
                  <a:pt x="0" y="14282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-1027447" y="-783654"/>
            <a:ext cx="2530737" cy="2588989"/>
          </a:xfrm>
          <a:custGeom>
            <a:avLst/>
            <a:gdLst/>
            <a:ahLst/>
            <a:cxnLst/>
            <a:rect r="r" b="b" t="t" l="l"/>
            <a:pathLst>
              <a:path h="2588989" w="2530737">
                <a:moveTo>
                  <a:pt x="0" y="0"/>
                </a:moveTo>
                <a:lnTo>
                  <a:pt x="2530737" y="0"/>
                </a:lnTo>
                <a:lnTo>
                  <a:pt x="2530737" y="2588989"/>
                </a:lnTo>
                <a:lnTo>
                  <a:pt x="0" y="258898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391976" y="8834474"/>
            <a:ext cx="2616890" cy="2677126"/>
          </a:xfrm>
          <a:custGeom>
            <a:avLst/>
            <a:gdLst/>
            <a:ahLst/>
            <a:cxnLst/>
            <a:rect r="r" b="b" t="t" l="l"/>
            <a:pathLst>
              <a:path h="2677126" w="2616890">
                <a:moveTo>
                  <a:pt x="0" y="0"/>
                </a:moveTo>
                <a:lnTo>
                  <a:pt x="2616890" y="0"/>
                </a:lnTo>
                <a:lnTo>
                  <a:pt x="2616890" y="2677126"/>
                </a:lnTo>
                <a:lnTo>
                  <a:pt x="0" y="267712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982460" y="9608176"/>
            <a:ext cx="5403019" cy="1129722"/>
          </a:xfrm>
          <a:custGeom>
            <a:avLst/>
            <a:gdLst/>
            <a:ahLst/>
            <a:cxnLst/>
            <a:rect r="r" b="b" t="t" l="l"/>
            <a:pathLst>
              <a:path h="1129722" w="5403019">
                <a:moveTo>
                  <a:pt x="0" y="0"/>
                </a:moveTo>
                <a:lnTo>
                  <a:pt x="5403019" y="0"/>
                </a:lnTo>
                <a:lnTo>
                  <a:pt x="5403019" y="1129722"/>
                </a:lnTo>
                <a:lnTo>
                  <a:pt x="0" y="112972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154250" y="9623253"/>
            <a:ext cx="3875905" cy="3401107"/>
          </a:xfrm>
          <a:custGeom>
            <a:avLst/>
            <a:gdLst/>
            <a:ahLst/>
            <a:cxnLst/>
            <a:rect r="r" b="b" t="t" l="l"/>
            <a:pathLst>
              <a:path h="3401107" w="3875905">
                <a:moveTo>
                  <a:pt x="0" y="0"/>
                </a:moveTo>
                <a:lnTo>
                  <a:pt x="3875905" y="0"/>
                </a:lnTo>
                <a:lnTo>
                  <a:pt x="3875905" y="3401107"/>
                </a:lnTo>
                <a:lnTo>
                  <a:pt x="0" y="340110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038187" y="-2344496"/>
            <a:ext cx="3458199" cy="3034570"/>
          </a:xfrm>
          <a:custGeom>
            <a:avLst/>
            <a:gdLst/>
            <a:ahLst/>
            <a:cxnLst/>
            <a:rect r="r" b="b" t="t" l="l"/>
            <a:pathLst>
              <a:path h="3034570" w="3458199">
                <a:moveTo>
                  <a:pt x="0" y="0"/>
                </a:moveTo>
                <a:lnTo>
                  <a:pt x="3458199" y="0"/>
                </a:lnTo>
                <a:lnTo>
                  <a:pt x="3458199" y="3034570"/>
                </a:lnTo>
                <a:lnTo>
                  <a:pt x="0" y="303457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2145284" y="6378454"/>
            <a:ext cx="2801207" cy="2801207"/>
          </a:xfrm>
          <a:custGeom>
            <a:avLst/>
            <a:gdLst/>
            <a:ahLst/>
            <a:cxnLst/>
            <a:rect r="r" b="b" t="t" l="l"/>
            <a:pathLst>
              <a:path h="2801207" w="2801207">
                <a:moveTo>
                  <a:pt x="0" y="0"/>
                </a:moveTo>
                <a:lnTo>
                  <a:pt x="2801208" y="0"/>
                </a:lnTo>
                <a:lnTo>
                  <a:pt x="2801208" y="2801208"/>
                </a:lnTo>
                <a:lnTo>
                  <a:pt x="0" y="280120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7591636" y="625342"/>
            <a:ext cx="2801207" cy="2801207"/>
          </a:xfrm>
          <a:custGeom>
            <a:avLst/>
            <a:gdLst/>
            <a:ahLst/>
            <a:cxnLst/>
            <a:rect r="r" b="b" t="t" l="l"/>
            <a:pathLst>
              <a:path h="2801207" w="2801207">
                <a:moveTo>
                  <a:pt x="0" y="0"/>
                </a:moveTo>
                <a:lnTo>
                  <a:pt x="2801208" y="0"/>
                </a:lnTo>
                <a:lnTo>
                  <a:pt x="2801208" y="2801208"/>
                </a:lnTo>
                <a:lnTo>
                  <a:pt x="0" y="280120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213560" y="-853986"/>
            <a:ext cx="5077753" cy="1707972"/>
          </a:xfrm>
          <a:custGeom>
            <a:avLst/>
            <a:gdLst/>
            <a:ahLst/>
            <a:cxnLst/>
            <a:rect r="r" b="b" t="t" l="l"/>
            <a:pathLst>
              <a:path h="1707972" w="5077753">
                <a:moveTo>
                  <a:pt x="0" y="0"/>
                </a:moveTo>
                <a:lnTo>
                  <a:pt x="5077753" y="0"/>
                </a:lnTo>
                <a:lnTo>
                  <a:pt x="5077753" y="1707972"/>
                </a:lnTo>
                <a:lnTo>
                  <a:pt x="0" y="170797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0724695" y="9450675"/>
            <a:ext cx="4972741" cy="1672649"/>
          </a:xfrm>
          <a:custGeom>
            <a:avLst/>
            <a:gdLst/>
            <a:ahLst/>
            <a:cxnLst/>
            <a:rect r="r" b="b" t="t" l="l"/>
            <a:pathLst>
              <a:path h="1672649" w="4972741">
                <a:moveTo>
                  <a:pt x="0" y="0"/>
                </a:moveTo>
                <a:lnTo>
                  <a:pt x="4972741" y="0"/>
                </a:lnTo>
                <a:lnTo>
                  <a:pt x="4972741" y="1672650"/>
                </a:lnTo>
                <a:lnTo>
                  <a:pt x="0" y="167265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-5400000">
            <a:off x="16647248" y="5390523"/>
            <a:ext cx="3524906" cy="2300802"/>
          </a:xfrm>
          <a:custGeom>
            <a:avLst/>
            <a:gdLst/>
            <a:ahLst/>
            <a:cxnLst/>
            <a:rect r="r" b="b" t="t" l="l"/>
            <a:pathLst>
              <a:path h="2300802" w="3524906">
                <a:moveTo>
                  <a:pt x="0" y="0"/>
                </a:moveTo>
                <a:lnTo>
                  <a:pt x="3524906" y="0"/>
                </a:lnTo>
                <a:lnTo>
                  <a:pt x="3524906" y="2300803"/>
                </a:lnTo>
                <a:lnTo>
                  <a:pt x="0" y="230080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-5400000">
            <a:off x="-1972483" y="3588955"/>
            <a:ext cx="3868766" cy="1005879"/>
          </a:xfrm>
          <a:custGeom>
            <a:avLst/>
            <a:gdLst/>
            <a:ahLst/>
            <a:cxnLst/>
            <a:rect r="r" b="b" t="t" l="l"/>
            <a:pathLst>
              <a:path h="1005879" w="3868766">
                <a:moveTo>
                  <a:pt x="0" y="0"/>
                </a:moveTo>
                <a:lnTo>
                  <a:pt x="3868766" y="0"/>
                </a:lnTo>
                <a:lnTo>
                  <a:pt x="3868766" y="1005879"/>
                </a:lnTo>
                <a:lnTo>
                  <a:pt x="0" y="1005879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9062304" y="-531515"/>
            <a:ext cx="3868766" cy="1005879"/>
          </a:xfrm>
          <a:custGeom>
            <a:avLst/>
            <a:gdLst/>
            <a:ahLst/>
            <a:cxnLst/>
            <a:rect r="r" b="b" t="t" l="l"/>
            <a:pathLst>
              <a:path h="1005879" w="3868766">
                <a:moveTo>
                  <a:pt x="0" y="0"/>
                </a:moveTo>
                <a:lnTo>
                  <a:pt x="3868766" y="0"/>
                </a:lnTo>
                <a:lnTo>
                  <a:pt x="3868766" y="1005880"/>
                </a:lnTo>
                <a:lnTo>
                  <a:pt x="0" y="100588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DAGi8xp3TGw</dc:identifier>
  <dcterms:modified xsi:type="dcterms:W3CDTF">2011-08-01T06:04:30Z</dcterms:modified>
  <cp:revision>1</cp:revision>
  <dc:title>Integrante: jorge reyes</dc:title>
</cp:coreProperties>
</file>