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85" r:id="rId21"/>
    <p:sldId id="302" r:id="rId22"/>
    <p:sldId id="303" r:id="rId23"/>
    <p:sldId id="304" r:id="rId24"/>
    <p:sldId id="284" r:id="rId25"/>
    <p:sldId id="279" r:id="rId26"/>
    <p:sldId id="280" r:id="rId27"/>
    <p:sldId id="281" r:id="rId28"/>
    <p:sldId id="282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8" r:id="rId39"/>
    <p:sldId id="297" r:id="rId40"/>
    <p:sldId id="299" r:id="rId41"/>
    <p:sldId id="300" r:id="rId42"/>
    <p:sldId id="301" r:id="rId43"/>
    <p:sldId id="267" r:id="rId44"/>
    <p:sldId id="268" r:id="rId45"/>
    <p:sldId id="286" r:id="rId46"/>
    <p:sldId id="287" r:id="rId47"/>
    <p:sldId id="305" r:id="rId4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2F834-BA78-4813-B071-0F47BB145052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322D0-6F99-48DA-AEC0-7842F8FA128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4790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22D0-6F99-48DA-AEC0-7842F8FA1285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4800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22D0-6F99-48DA-AEC0-7842F8FA1285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872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4322D0-6F99-48DA-AEC0-7842F8FA1285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047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6180327-1E99-F514-1B61-A74FF4E20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9E6F74B-8BCD-141E-139D-210BA7D4D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08D1E8D-2BB0-F104-E33C-0C0E2271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B167396-114B-20AE-DA27-3C7AD08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4642AA5-888A-F3C2-892F-75CD85DDF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9680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E6298B-C0E4-AD42-8F60-EDF997A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2D7B99D-965E-4DFB-BFB5-1BEA101D1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DDEE48-E7E9-FB5A-338E-11822BFA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294D1AD-5212-0F46-7545-496BB3C6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FC69F0-46FD-F272-9F5C-0CCBE31C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566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B52DB74-6942-CA26-C7F1-DB6DD7C4A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1F48ABB4-EE7F-AAB8-E903-08EC8A12A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2644E4-218C-5FC8-CBD2-D8E45E02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59011EE-BB92-1E35-15B7-CE81D6D7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E49D0DB-17D2-2F26-7438-DD8A809A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5128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7C5BB3-B77A-1023-9406-D8DDD38E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391BA1-1163-2FF8-4E74-491359ADE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6D7E966-7672-F2C5-E695-F52AF6F10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C1D8E63-7B1C-207D-85DA-2589E1B2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E27967-982A-51DB-B25B-251E3052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0515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832E78B-21DF-2832-4D5D-E1C29E44E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188BEFD-31CA-C6E7-3C77-0589E8B40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9DC2F3-A397-46AD-D9A6-D45D9226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2236D95-6DE9-A907-9716-455C7D743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8ABEC83-49A6-745A-901A-ABCB10A8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0966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812388-3483-D84A-6042-6F116AB8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CAF7A3-793A-4E4D-2EB6-C8269CD3F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55E5B52-0477-52A4-E7F2-2791297F4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44C5736-FA38-D2F8-1BEC-0910E0F6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3D87588-657D-CAEA-E5CB-10D65CBA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7F4BD64-333C-B742-8A6B-A1864677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446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EDAC47-F28A-5DC6-CCB1-6CA9D6E0D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40060C7-B116-21D1-A155-43FDD05DA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F7C92A3-64E0-1F02-F1E5-ECB721592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E56284C-4E55-1454-382A-6859C077B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D98E18CC-D368-2A25-EC12-C022EDC37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6293F07-738D-F592-5164-DB997025A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5699023B-7226-0E5B-E09A-2F8B366D0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575EFD7-6EE0-88E8-8A8A-EEFD79EC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8975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E2FF7C-9007-F8B1-6ACA-A08D7D0E2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7F2E2C94-E1AC-B945-CDA2-22F74894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9BB5CE0-3C45-A655-2789-955FF52A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69D14CA-A7AE-F7E6-4491-E81D6276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218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2E06AD7-A380-7B40-1C7E-11EA400BD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579A5DD-E6F8-FE45-A08D-269F964A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54A2621-EB6F-5493-C1B4-C60F9F04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33009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30473E6-4CF0-E555-82ED-E059506C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0B17755-5EB1-8389-594B-3546C89A9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8DB7DB-CE4C-BF16-F81E-41D27207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07CD882-DBD6-2B4C-D45B-E6177BD4C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57F2337-522D-7161-C763-8A86398C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CD147B64-283D-99CB-CCFA-ADD87B7E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4495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283E0D-4DCB-3B05-86F6-D66142A2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E71480CE-386D-84C5-4D80-D48D77B17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8BEE400-E256-3BAF-99CB-064AA3E49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22607C0-90A5-DD8A-F105-50545E2B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551B6A5-1F8B-BE3B-3B58-7B07EF59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30A253A-F140-31AF-5336-005B66D0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142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39320CB-F77A-C139-397F-73C1E7AEF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DD615BE-230F-C237-9C3F-266D4AB88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076C80-7B7E-8488-17F2-8EC96B07B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D8D28-D45E-44D0-9B13-AEEA6A6E82D4}" type="datetimeFigureOut">
              <a:rPr lang="tr-TR" smtClean="0"/>
              <a:t>6.05.2025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4DA1A-8D59-5251-0652-BAA8C30D8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201AC6D-B51B-522B-BCF3-4B398D0EF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FFFD1F-2574-447E-A3B0-A8D55D8F5C4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4536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954DC9D-AC50-5024-6793-D129E204C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626" y="2010696"/>
            <a:ext cx="4896464" cy="2989007"/>
          </a:xfrm>
        </p:spPr>
        <p:txBody>
          <a:bodyPr>
            <a:normAutofit/>
          </a:bodyPr>
          <a:lstStyle/>
          <a:p>
            <a:r>
              <a:rPr lang="tr-TR" b="1" dirty="0" err="1"/>
              <a:t>Chapter</a:t>
            </a:r>
            <a:r>
              <a:rPr lang="tr-TR" b="1" dirty="0"/>
              <a:t> 7: Test</a:t>
            </a:r>
            <a:r>
              <a:rPr lang="tr-TR" dirty="0"/>
              <a:t> </a:t>
            </a:r>
            <a:r>
              <a:rPr lang="tr-TR" b="1" dirty="0" err="1"/>
              <a:t>Your</a:t>
            </a:r>
            <a:r>
              <a:rPr lang="tr-TR" dirty="0"/>
              <a:t> </a:t>
            </a:r>
            <a:r>
              <a:rPr lang="tr-TR" b="1" dirty="0" err="1"/>
              <a:t>Code</a:t>
            </a:r>
            <a:endParaRPr lang="tr-TR" b="1" dirty="0"/>
          </a:p>
        </p:txBody>
      </p:sp>
      <p:pic>
        <p:nvPicPr>
          <p:cNvPr id="1026" name="Picture 2" descr="Python's unittest: Writing Unit Tests for Your Code">
            <a:extLst>
              <a:ext uri="{FF2B5EF4-FFF2-40B4-BE49-F238E27FC236}">
                <a16:creationId xmlns:a16="http://schemas.microsoft.com/office/drawing/2014/main" id="{23948CF7-C68E-6C12-12C7-B0431AD87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4556" y="1150374"/>
            <a:ext cx="6223818" cy="470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241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Yüklenmiş görüntü">
            <a:extLst>
              <a:ext uri="{FF2B5EF4-FFF2-40B4-BE49-F238E27FC236}">
                <a16:creationId xmlns:a16="http://schemas.microsoft.com/office/drawing/2014/main" id="{9C6C6ED0-65F7-DB88-DB5A-0499F5555D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71" y="884255"/>
            <a:ext cx="5998714" cy="89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Yüklenmiş görüntü">
            <a:extLst>
              <a:ext uri="{FF2B5EF4-FFF2-40B4-BE49-F238E27FC236}">
                <a16:creationId xmlns:a16="http://schemas.microsoft.com/office/drawing/2014/main" id="{7C38B84A-B77E-36D3-F4E5-E26F40CA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71" y="2609927"/>
            <a:ext cx="6159639" cy="99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Yüklenmiş görüntü">
            <a:extLst>
              <a:ext uri="{FF2B5EF4-FFF2-40B4-BE49-F238E27FC236}">
                <a16:creationId xmlns:a16="http://schemas.microsoft.com/office/drawing/2014/main" id="{3FE14563-8040-B74B-185B-06AFF85D1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794" y="4454877"/>
            <a:ext cx="6290116" cy="1132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D6C9EBD7-029E-DD7A-A351-0C7805C85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225248"/>
            <a:ext cx="12764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Arrange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Vorbereitung</a:t>
            </a:r>
            <a:endParaRPr kumimoji="0" lang="tr-TR" altLang="tr-T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Bereite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für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 Test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brauchst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CD1C951F-0042-AD0C-AED7-8C45ABA996CA}"/>
              </a:ext>
            </a:extLst>
          </p:cNvPr>
          <p:cNvSpPr txBox="1"/>
          <p:nvPr/>
        </p:nvSpPr>
        <p:spPr>
          <a:xfrm>
            <a:off x="987678" y="1979576"/>
            <a:ext cx="710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b="1" dirty="0"/>
              <a:t>2. Act – Aktion</a:t>
            </a:r>
          </a:p>
          <a:p>
            <a:r>
              <a:rPr lang="de-DE" dirty="0"/>
              <a:t>Führe die Funktion aus, die getestet werden soll:</a:t>
            </a:r>
          </a:p>
          <a:p>
            <a:endParaRPr lang="tr-TR" dirty="0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35216613-81E5-34DD-8A5C-56B6412B3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78" y="3681331"/>
            <a:ext cx="1226082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Assert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Ergebnis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überprüfen</a:t>
            </a:r>
            <a:endParaRPr kumimoji="0" lang="tr-TR" altLang="tr-TR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Vergleiche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Ergebnis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mit dem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erwarteten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Wert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A027CA03-A934-687D-A062-7AB2F368F754}"/>
              </a:ext>
            </a:extLst>
          </p:cNvPr>
          <p:cNvSpPr txBox="1"/>
          <p:nvPr/>
        </p:nvSpPr>
        <p:spPr>
          <a:xfrm>
            <a:off x="1105471" y="5718352"/>
            <a:ext cx="958219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DE" b="1"/>
              <a:t>4. Cleanup – Aufräumen (optional)</a:t>
            </a:r>
          </a:p>
          <a:p>
            <a:r>
              <a:rPr lang="de-DE"/>
              <a:t>In diesem Fall nicht nötig, da keine Dateien oder Zustände verändert wurden.</a:t>
            </a:r>
            <a:br>
              <a:rPr lang="de-DE"/>
            </a:br>
            <a:r>
              <a:rPr lang="de-DE"/>
              <a:t>Aber bei komplexeren Tests (z. B. mit Dateien, Datenbanken) würdest du hier aufräumen.</a:t>
            </a:r>
          </a:p>
        </p:txBody>
      </p:sp>
    </p:spTree>
    <p:extLst>
      <p:ext uri="{BB962C8B-B14F-4D97-AF65-F5344CB8AC3E}">
        <p14:creationId xmlns:p14="http://schemas.microsoft.com/office/powerpoint/2010/main" val="18784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Yüklenmiş görüntü">
            <a:extLst>
              <a:ext uri="{FF2B5EF4-FFF2-40B4-BE49-F238E27FC236}">
                <a16:creationId xmlns:a16="http://schemas.microsoft.com/office/drawing/2014/main" id="{5F511669-DEF0-BF6F-1203-9E3A8824F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8" y="717755"/>
            <a:ext cx="10766527" cy="52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502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08F14FE8-62B7-8962-4D04-FED9B71AC40E}"/>
              </a:ext>
            </a:extLst>
          </p:cNvPr>
          <p:cNvSpPr txBox="1"/>
          <p:nvPr/>
        </p:nvSpPr>
        <p:spPr>
          <a:xfrm>
            <a:off x="447367" y="240890"/>
            <a:ext cx="3180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 err="1"/>
              <a:t>Beispiel</a:t>
            </a:r>
            <a:r>
              <a:rPr lang="tr-TR" sz="2400" dirty="0"/>
              <a:t>:</a:t>
            </a:r>
          </a:p>
        </p:txBody>
      </p:sp>
      <p:pic>
        <p:nvPicPr>
          <p:cNvPr id="11266" name="Picture 2" descr="Yüklenmiş görüntü">
            <a:extLst>
              <a:ext uri="{FF2B5EF4-FFF2-40B4-BE49-F238E27FC236}">
                <a16:creationId xmlns:a16="http://schemas.microsoft.com/office/drawing/2014/main" id="{20A42F4E-3376-3470-A1EC-C92ADD7A6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" y="755730"/>
            <a:ext cx="8447446" cy="167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Yüklenmiş görüntü">
            <a:extLst>
              <a:ext uri="{FF2B5EF4-FFF2-40B4-BE49-F238E27FC236}">
                <a16:creationId xmlns:a16="http://schemas.microsoft.com/office/drawing/2014/main" id="{31DAC588-3D33-8BF9-588C-97588F2DC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" y="2838316"/>
            <a:ext cx="9804298" cy="3578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224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2D29E63-3811-8800-D6BC-B040E3B54F93}"/>
              </a:ext>
            </a:extLst>
          </p:cNvPr>
          <p:cNvSpPr txBox="1"/>
          <p:nvPr/>
        </p:nvSpPr>
        <p:spPr>
          <a:xfrm>
            <a:off x="1779638" y="1197620"/>
            <a:ext cx="8416413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3600" b="1" dirty="0"/>
              <a:t>Tests mit unerwarteten Eingaben (</a:t>
            </a:r>
            <a:r>
              <a:rPr lang="de-DE" sz="3600" b="1" dirty="0" err="1"/>
              <a:t>Unexpected</a:t>
            </a:r>
            <a:r>
              <a:rPr lang="de-DE" sz="3600" b="1" dirty="0"/>
              <a:t> Inputs)</a:t>
            </a:r>
            <a:endParaRPr lang="tr-TR" sz="3600" b="1" dirty="0"/>
          </a:p>
          <a:p>
            <a:pPr>
              <a:buNone/>
            </a:pPr>
            <a:endParaRPr lang="de-DE" sz="3600" b="1" dirty="0"/>
          </a:p>
          <a:p>
            <a:pPr>
              <a:buNone/>
            </a:pPr>
            <a:r>
              <a:rPr lang="de-DE" sz="3600" b="1" dirty="0"/>
              <a:t>Warum solche Tests wichtig sind:</a:t>
            </a:r>
            <a:endParaRPr lang="tr-TR" sz="3600" b="1" dirty="0"/>
          </a:p>
          <a:p>
            <a:pPr>
              <a:buNone/>
            </a:pP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Manchmal gibt der Benutzer </a:t>
            </a:r>
            <a:r>
              <a:rPr lang="de-DE" sz="2800" b="1" dirty="0"/>
              <a:t>ungültige Daten</a:t>
            </a:r>
            <a:r>
              <a:rPr lang="de-DE" sz="2800" dirty="0"/>
              <a:t> 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Deine Funktion darf </a:t>
            </a:r>
            <a:r>
              <a:rPr lang="de-DE" sz="2800" b="1" dirty="0"/>
              <a:t>nicht abstürzen</a:t>
            </a:r>
            <a:r>
              <a:rPr lang="de-DE" sz="2800" dirty="0"/>
              <a:t>, sondern soll kontrolliert reagieren.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Diese Sonderfälle nennt man </a:t>
            </a:r>
            <a:r>
              <a:rPr lang="de-DE" sz="2800" b="1" dirty="0"/>
              <a:t>Edge Cases</a:t>
            </a:r>
            <a:r>
              <a:rPr lang="de-DE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012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Yüklenmiş görüntü">
            <a:extLst>
              <a:ext uri="{FF2B5EF4-FFF2-40B4-BE49-F238E27FC236}">
                <a16:creationId xmlns:a16="http://schemas.microsoft.com/office/drawing/2014/main" id="{FEF6CC84-9C60-5A6A-A712-B828A4510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63" y="1938338"/>
            <a:ext cx="117252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034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Yüklenmiş görüntü">
            <a:extLst>
              <a:ext uri="{FF2B5EF4-FFF2-40B4-BE49-F238E27FC236}">
                <a16:creationId xmlns:a16="http://schemas.microsoft.com/office/drawing/2014/main" id="{1DB51614-7646-BF19-1C1C-78815827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8" y="88489"/>
            <a:ext cx="8906490" cy="293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Yüklenmiş görüntü">
            <a:extLst>
              <a:ext uri="{FF2B5EF4-FFF2-40B4-BE49-F238E27FC236}">
                <a16:creationId xmlns:a16="http://schemas.microsoft.com/office/drawing/2014/main" id="{A196A04F-0EE1-444B-5F7C-70C37FE79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826" y="3829667"/>
            <a:ext cx="9212826" cy="2740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488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Yüklenmiş görüntü">
            <a:extLst>
              <a:ext uri="{FF2B5EF4-FFF2-40B4-BE49-F238E27FC236}">
                <a16:creationId xmlns:a16="http://schemas.microsoft.com/office/drawing/2014/main" id="{6A14AD41-C298-C9C6-9E49-B5164C894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7" y="1186785"/>
            <a:ext cx="11602065" cy="3932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209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0AA647A-1843-92C0-3E6D-2BB2B3349C43}"/>
              </a:ext>
            </a:extLst>
          </p:cNvPr>
          <p:cNvSpPr txBox="1"/>
          <p:nvPr/>
        </p:nvSpPr>
        <p:spPr>
          <a:xfrm>
            <a:off x="1111045" y="52325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200" dirty="0" err="1"/>
              <a:t>Nützliche</a:t>
            </a:r>
            <a:r>
              <a:rPr lang="tr-TR" sz="3200" dirty="0"/>
              <a:t> Libraries </a:t>
            </a:r>
            <a:r>
              <a:rPr lang="tr-TR" sz="3200" dirty="0" err="1"/>
              <a:t>für</a:t>
            </a:r>
            <a:r>
              <a:rPr lang="tr-TR" sz="3200" dirty="0"/>
              <a:t> </a:t>
            </a:r>
            <a:r>
              <a:rPr lang="tr-TR" sz="3200" dirty="0" err="1"/>
              <a:t>Tests</a:t>
            </a:r>
            <a:endParaRPr lang="tr-TR" sz="3200" dirty="0"/>
          </a:p>
        </p:txBody>
      </p:sp>
      <p:pic>
        <p:nvPicPr>
          <p:cNvPr id="14339" name="Picture 3" descr="Yüklenmiş görüntü">
            <a:extLst>
              <a:ext uri="{FF2B5EF4-FFF2-40B4-BE49-F238E27FC236}">
                <a16:creationId xmlns:a16="http://schemas.microsoft.com/office/drawing/2014/main" id="{8B9B98FC-DFB1-9C74-4E6D-4F3A4AE9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907" y="1356852"/>
            <a:ext cx="8965022" cy="4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625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Yüklenmiş görüntü">
            <a:extLst>
              <a:ext uri="{FF2B5EF4-FFF2-40B4-BE49-F238E27FC236}">
                <a16:creationId xmlns:a16="http://schemas.microsoft.com/office/drawing/2014/main" id="{82B9FB9E-AB60-4911-E5BA-488CC04E2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275" y="1009650"/>
            <a:ext cx="10077450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29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2CF7907C-EA85-85A8-0E27-77ACD1ADA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819" y="430830"/>
            <a:ext cx="11818375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</a:t>
            </a:r>
            <a:r>
              <a:rPr kumimoji="0" lang="tr-TR" altLang="tr-T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</a:t>
            </a:r>
            <a:r>
              <a:rPr kumimoji="0" lang="tr-TR" altLang="tr-T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Pytest</a:t>
            </a:r>
            <a:r>
              <a:rPr kumimoji="0" lang="tr-TR" altLang="tr-TR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Pytest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beliebtes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zum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automatisierten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Testen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Python-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findet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führt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Testfunktionen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automatisch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Zeit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Testfunktion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manuell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starten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Teil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der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Standardbibliothek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zuerst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installieren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435" name="Picture 3" descr="Yüklenmiş görüntü">
            <a:extLst>
              <a:ext uri="{FF2B5EF4-FFF2-40B4-BE49-F238E27FC236}">
                <a16:creationId xmlns:a16="http://schemas.microsoft.com/office/drawing/2014/main" id="{52C4F9F0-E1D8-A1D8-D683-A38FCDC7B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57" y="5284170"/>
            <a:ext cx="610552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468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B83353-80E5-50CF-39C6-0240E3341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361" y="-363794"/>
            <a:ext cx="9144000" cy="2751394"/>
          </a:xfrm>
        </p:spPr>
        <p:txBody>
          <a:bodyPr/>
          <a:lstStyle/>
          <a:p>
            <a:r>
              <a:rPr lang="tr-TR" dirty="0" err="1"/>
              <a:t>Warum</a:t>
            </a:r>
            <a:r>
              <a:rPr lang="tr-TR" dirty="0"/>
              <a:t> </a:t>
            </a:r>
            <a:r>
              <a:rPr lang="tr-TR" dirty="0" err="1"/>
              <a:t>Solltest</a:t>
            </a:r>
            <a:r>
              <a:rPr lang="tr-TR" dirty="0"/>
              <a:t> </a:t>
            </a:r>
            <a:r>
              <a:rPr lang="tr-TR" dirty="0" err="1"/>
              <a:t>du</a:t>
            </a:r>
            <a:r>
              <a:rPr lang="tr-TR" dirty="0"/>
              <a:t> Test </a:t>
            </a:r>
            <a:r>
              <a:rPr lang="tr-TR" dirty="0" err="1"/>
              <a:t>Schreiben</a:t>
            </a:r>
            <a:r>
              <a:rPr lang="tr-TR" dirty="0"/>
              <a:t>?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7561722-7BE6-1FC2-32A3-26249D40F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42" y="2986718"/>
            <a:ext cx="1109078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Sicherstellen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dein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richtig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funktioniert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Unverzichtbar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großen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Projekten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Hilft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Fehler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finden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wenn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andere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deinen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ändern</a:t>
            </a: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Gibt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Sicherheitsnetz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besonders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allein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1321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Yüklenmiş görüntü">
            <a:extLst>
              <a:ext uri="{FF2B5EF4-FFF2-40B4-BE49-F238E27FC236}">
                <a16:creationId xmlns:a16="http://schemas.microsoft.com/office/drawing/2014/main" id="{2475D68F-6988-09F6-5A53-7516A7A7A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11"/>
          <a:stretch/>
        </p:blipFill>
        <p:spPr bwMode="auto">
          <a:xfrm>
            <a:off x="338138" y="1800224"/>
            <a:ext cx="11515725" cy="325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486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C41C836F-6CC1-AF27-56B3-2F11421A1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3903" y="803619"/>
            <a:ext cx="8244194" cy="525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95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5BC78932-826F-CEC2-9678-986055B9B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729" y="1433465"/>
            <a:ext cx="7652191" cy="314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8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B83B129-1608-E93F-5A61-8115DD61E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150" y="1257426"/>
            <a:ext cx="8422037" cy="334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293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29130429-034E-0113-9C5C-D313C547177F}"/>
              </a:ext>
            </a:extLst>
          </p:cNvPr>
          <p:cNvSpPr txBox="1"/>
          <p:nvPr/>
        </p:nvSpPr>
        <p:spPr>
          <a:xfrm>
            <a:off x="1209368" y="612844"/>
            <a:ext cx="87507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tr-TR" sz="3600" b="1" dirty="0" err="1"/>
              <a:t>Weitere</a:t>
            </a:r>
            <a:r>
              <a:rPr lang="tr-TR" sz="3600" b="1" dirty="0"/>
              <a:t> Tools</a:t>
            </a:r>
          </a:p>
          <a:p>
            <a:pPr>
              <a:buNone/>
            </a:pPr>
            <a:endParaRPr lang="tr-TR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3600" b="1" dirty="0" err="1"/>
              <a:t>unittest</a:t>
            </a:r>
            <a:r>
              <a:rPr lang="tr-TR" sz="3600" dirty="0"/>
              <a:t>: Standard in Python, </a:t>
            </a:r>
            <a:r>
              <a:rPr lang="tr-TR" sz="3600" dirty="0" err="1"/>
              <a:t>weniger</a:t>
            </a:r>
            <a:r>
              <a:rPr lang="tr-TR" sz="3600" dirty="0"/>
              <a:t> </a:t>
            </a:r>
            <a:r>
              <a:rPr lang="tr-TR" sz="3600" dirty="0" err="1"/>
              <a:t>flexibel</a:t>
            </a: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3600" b="1" dirty="0" err="1"/>
              <a:t>tox</a:t>
            </a:r>
            <a:r>
              <a:rPr lang="tr-TR" sz="3600" dirty="0"/>
              <a:t>: </a:t>
            </a:r>
            <a:r>
              <a:rPr lang="tr-TR" sz="3600" dirty="0" err="1"/>
              <a:t>Für</a:t>
            </a:r>
            <a:r>
              <a:rPr lang="tr-TR" sz="3600" dirty="0"/>
              <a:t> </a:t>
            </a:r>
            <a:r>
              <a:rPr lang="tr-TR" sz="3600" dirty="0" err="1"/>
              <a:t>verschiedene</a:t>
            </a:r>
            <a:r>
              <a:rPr lang="tr-TR" sz="3600" dirty="0"/>
              <a:t> Python-</a:t>
            </a:r>
            <a:r>
              <a:rPr lang="tr-TR" sz="3600" dirty="0" err="1"/>
              <a:t>Versionen</a:t>
            </a:r>
            <a:r>
              <a:rPr lang="tr-TR" sz="3600" dirty="0"/>
              <a:t> </a:t>
            </a:r>
            <a:r>
              <a:rPr lang="tr-TR" sz="3600" dirty="0" err="1"/>
              <a:t>testen</a:t>
            </a: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endParaRPr lang="tr-TR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tr-TR" sz="3600" b="1" dirty="0" err="1"/>
              <a:t>pytest-cov</a:t>
            </a:r>
            <a:r>
              <a:rPr lang="tr-TR" sz="3600" dirty="0"/>
              <a:t>: </a:t>
            </a:r>
            <a:r>
              <a:rPr lang="tr-TR" sz="3600" dirty="0" err="1"/>
              <a:t>Zeigt</a:t>
            </a:r>
            <a:r>
              <a:rPr lang="tr-TR" sz="3600" dirty="0"/>
              <a:t> </a:t>
            </a:r>
            <a:r>
              <a:rPr lang="tr-TR" sz="3600" dirty="0" err="1"/>
              <a:t>Testabdeckung</a:t>
            </a:r>
            <a:r>
              <a:rPr lang="tr-TR" sz="3600" dirty="0"/>
              <a:t> (</a:t>
            </a:r>
            <a:r>
              <a:rPr lang="tr-TR" sz="3600" dirty="0" err="1"/>
              <a:t>coverage</a:t>
            </a:r>
            <a:r>
              <a:rPr lang="tr-TR" sz="3600" dirty="0"/>
              <a:t>) an</a:t>
            </a:r>
          </a:p>
        </p:txBody>
      </p:sp>
    </p:spTree>
    <p:extLst>
      <p:ext uri="{BB962C8B-B14F-4D97-AF65-F5344CB8AC3E}">
        <p14:creationId xmlns:p14="http://schemas.microsoft.com/office/powerpoint/2010/main" val="1295331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8D737E9B-2D83-2EE7-5182-BEE1B8525656}"/>
              </a:ext>
            </a:extLst>
          </p:cNvPr>
          <p:cNvSpPr txBox="1"/>
          <p:nvPr/>
        </p:nvSpPr>
        <p:spPr>
          <a:xfrm>
            <a:off x="1307691" y="1329752"/>
            <a:ext cx="1030420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Unit Tests</a:t>
            </a:r>
            <a:br>
              <a:rPr lang="de-DE" dirty="0"/>
            </a:br>
            <a:r>
              <a:rPr lang="de-DE" dirty="0"/>
              <a:t>Testen einzelne Funktionen oder Klassen. Schnell, klein &amp; deterministisch</a:t>
            </a:r>
            <a:endParaRPr lang="tr-TR" dirty="0"/>
          </a:p>
          <a:p>
            <a:pPr>
              <a:buNone/>
            </a:pPr>
            <a:r>
              <a:rPr lang="de-DE" dirty="0"/>
              <a:t>.</a:t>
            </a:r>
          </a:p>
          <a:p>
            <a:pPr>
              <a:buNone/>
            </a:pPr>
            <a:r>
              <a:rPr lang="de-DE" b="1" dirty="0"/>
              <a:t>Integration Tests</a:t>
            </a:r>
            <a:br>
              <a:rPr lang="de-DE" dirty="0"/>
            </a:br>
            <a:r>
              <a:rPr lang="de-DE" dirty="0"/>
              <a:t>Testen, ob verschiedene Komponenten korrekt zusammenarbeiten.</a:t>
            </a:r>
            <a:endParaRPr lang="tr-TR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Acceptance Tests</a:t>
            </a:r>
            <a:br>
              <a:rPr lang="de-DE" dirty="0"/>
            </a:br>
            <a:r>
              <a:rPr lang="de-DE" dirty="0"/>
              <a:t>Überprüfen, ob das System die Erwartungen der Nutzer erfüllt.</a:t>
            </a:r>
            <a:endParaRPr lang="tr-TR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Load Tests</a:t>
            </a:r>
            <a:br>
              <a:rPr lang="de-DE" dirty="0"/>
            </a:br>
            <a:r>
              <a:rPr lang="de-DE" dirty="0"/>
              <a:t>Testen die Systemleistung bei hoher Datenmenge oder vielen Nutzern.</a:t>
            </a:r>
            <a:endParaRPr lang="tr-TR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b="1" dirty="0"/>
              <a:t>Security Tests</a:t>
            </a:r>
            <a:endParaRPr lang="tr-TR" b="1" dirty="0"/>
          </a:p>
          <a:p>
            <a:pPr>
              <a:buNone/>
            </a:pPr>
            <a:br>
              <a:rPr lang="de-DE" dirty="0"/>
            </a:br>
            <a:r>
              <a:rPr lang="de-DE" dirty="0"/>
              <a:t>Stellen sicher, dass das System gegen Angriffe geschützt ist.</a:t>
            </a:r>
            <a:endParaRPr lang="tr-TR" dirty="0"/>
          </a:p>
          <a:p>
            <a:pPr>
              <a:buNone/>
            </a:pPr>
            <a:endParaRPr lang="de-DE" dirty="0"/>
          </a:p>
          <a:p>
            <a:r>
              <a:rPr lang="de-DE" b="1" dirty="0"/>
              <a:t>Usability Tests</a:t>
            </a:r>
            <a:br>
              <a:rPr lang="de-DE" dirty="0"/>
            </a:br>
            <a:r>
              <a:rPr lang="de-DE" dirty="0"/>
              <a:t>Bewerten, ob das System benutzerfreundlich und intuitiv ist.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DC9941A-80DD-251D-0E6C-EB77A89AD954}"/>
              </a:ext>
            </a:extLst>
          </p:cNvPr>
          <p:cNvSpPr txBox="1"/>
          <p:nvPr/>
        </p:nvSpPr>
        <p:spPr>
          <a:xfrm>
            <a:off x="1081549" y="270387"/>
            <a:ext cx="3347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/>
              <a:t>Test </a:t>
            </a:r>
            <a:r>
              <a:rPr lang="tr-TR" sz="4800" dirty="0" err="1"/>
              <a:t>Arten</a:t>
            </a:r>
            <a:endParaRPr lang="tr-TR" sz="4800" dirty="0"/>
          </a:p>
        </p:txBody>
      </p:sp>
    </p:spTree>
    <p:extLst>
      <p:ext uri="{BB962C8B-B14F-4D97-AF65-F5344CB8AC3E}">
        <p14:creationId xmlns:p14="http://schemas.microsoft.com/office/powerpoint/2010/main" val="90868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CDCD4CCD-46B9-209A-7FA2-9564EA5DFF2F}"/>
              </a:ext>
            </a:extLst>
          </p:cNvPr>
          <p:cNvSpPr txBox="1"/>
          <p:nvPr/>
        </p:nvSpPr>
        <p:spPr>
          <a:xfrm>
            <a:off x="1543664" y="243512"/>
            <a:ext cx="8465574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2400" b="1" dirty="0"/>
              <a:t>Unit Tests (Komponententests)</a:t>
            </a:r>
            <a:endParaRPr lang="tr-TR" sz="2400" b="1" dirty="0"/>
          </a:p>
          <a:p>
            <a:pPr>
              <a:buNone/>
            </a:pPr>
            <a:endParaRPr lang="de-DE" sz="2400" b="1" dirty="0"/>
          </a:p>
          <a:p>
            <a:pPr>
              <a:buNone/>
            </a:pPr>
            <a:r>
              <a:rPr lang="de-DE" sz="2400" b="1" dirty="0"/>
              <a:t>Was ist ein Unit Test?</a:t>
            </a:r>
            <a:endParaRPr lang="tr-TR" sz="2400" b="1" dirty="0"/>
          </a:p>
          <a:p>
            <a:pPr>
              <a:buNone/>
            </a:pPr>
            <a:br>
              <a:rPr lang="de-DE" sz="2400" dirty="0"/>
            </a:br>
            <a:r>
              <a:rPr lang="de-DE" sz="2400" dirty="0"/>
              <a:t>Ein Test, der eine </a:t>
            </a:r>
            <a:r>
              <a:rPr lang="de-DE" sz="2400" b="1" dirty="0"/>
              <a:t>kleine Einheit</a:t>
            </a:r>
            <a:r>
              <a:rPr lang="de-DE" sz="2400" dirty="0"/>
              <a:t> deines Codes prüft – z. B. eine Funktion oder Methode.</a:t>
            </a:r>
          </a:p>
          <a:p>
            <a:pPr>
              <a:buNone/>
            </a:pPr>
            <a:r>
              <a:rPr lang="de-DE" sz="2400" b="1" dirty="0"/>
              <a:t>Wann benutzt man ihn?</a:t>
            </a:r>
            <a:br>
              <a:rPr lang="de-DE" sz="2400" dirty="0"/>
            </a:br>
            <a:r>
              <a:rPr lang="de-DE" sz="2400" dirty="0"/>
              <a:t>Während der </a:t>
            </a:r>
            <a:r>
              <a:rPr lang="de-DE" sz="2400" b="1" dirty="0"/>
              <a:t>Entwicklung</a:t>
            </a:r>
            <a:r>
              <a:rPr lang="de-DE" sz="2400" dirty="0"/>
              <a:t> oder beim </a:t>
            </a:r>
            <a:r>
              <a:rPr lang="de-DE" sz="2400" b="1" dirty="0"/>
              <a:t>Debugging</a:t>
            </a:r>
            <a:r>
              <a:rPr lang="de-DE" sz="2400" dirty="0"/>
              <a:t>.</a:t>
            </a:r>
          </a:p>
          <a:p>
            <a:pPr>
              <a:buNone/>
            </a:pPr>
            <a:r>
              <a:rPr lang="de-DE" sz="2400" b="1" dirty="0"/>
              <a:t>Worauf sollte man achten?</a:t>
            </a: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Schnell auszuführen</a:t>
            </a:r>
            <a:r>
              <a:rPr lang="de-DE" sz="2400" dirty="0"/>
              <a:t> – nutze kleine Datensätze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Keine langsamen Operationen</a:t>
            </a:r>
            <a:r>
              <a:rPr lang="de-DE" sz="2400" dirty="0"/>
              <a:t> (z. B. keine Datenbankverbindungen)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Deterministisch</a:t>
            </a:r>
            <a:r>
              <a:rPr lang="de-DE" sz="2400" dirty="0"/>
              <a:t> – bei gleichen Eingaben immer dasselbe Ergebnis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Keine Zufälligkeit</a:t>
            </a:r>
            <a:r>
              <a:rPr lang="de-DE" sz="2400" dirty="0"/>
              <a:t> verwenden</a:t>
            </a:r>
          </a:p>
          <a:p>
            <a:r>
              <a:rPr lang="de-DE" sz="2400" b="1" dirty="0"/>
              <a:t>Ziel:</a:t>
            </a:r>
            <a:br>
              <a:rPr lang="de-DE" sz="2400" dirty="0"/>
            </a:br>
            <a:r>
              <a:rPr lang="de-DE" sz="2400" dirty="0"/>
              <a:t>Fehler in kleinen Code-Bausteinen früh erkennen und beheben.</a:t>
            </a:r>
          </a:p>
        </p:txBody>
      </p:sp>
    </p:spTree>
    <p:extLst>
      <p:ext uri="{BB962C8B-B14F-4D97-AF65-F5344CB8AC3E}">
        <p14:creationId xmlns:p14="http://schemas.microsoft.com/office/powerpoint/2010/main" val="3836583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5106606C-442B-A61D-29C5-BCA0BD27F5A0}"/>
              </a:ext>
            </a:extLst>
          </p:cNvPr>
          <p:cNvSpPr txBox="1"/>
          <p:nvPr/>
        </p:nvSpPr>
        <p:spPr>
          <a:xfrm>
            <a:off x="1115961" y="1985720"/>
            <a:ext cx="996007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2800" b="1" dirty="0"/>
              <a:t>Integration Test (Integrations-Test)</a:t>
            </a:r>
            <a:endParaRPr lang="tr-TR" sz="2800" b="1" dirty="0"/>
          </a:p>
          <a:p>
            <a:pPr>
              <a:buNone/>
            </a:pPr>
            <a:endParaRPr lang="de-DE" sz="2400" b="1" dirty="0"/>
          </a:p>
          <a:p>
            <a:r>
              <a:rPr lang="de-DE" sz="2400" b="1" dirty="0"/>
              <a:t>Ziel:</a:t>
            </a:r>
            <a:br>
              <a:rPr lang="de-DE" sz="2400" dirty="0"/>
            </a:br>
            <a:r>
              <a:rPr lang="de-DE" sz="2400" dirty="0"/>
              <a:t>Überprüft, ob mehrere Komponenten zusammen korrekt funktionieren.</a:t>
            </a:r>
          </a:p>
        </p:txBody>
      </p:sp>
    </p:spTree>
    <p:extLst>
      <p:ext uri="{BB962C8B-B14F-4D97-AF65-F5344CB8AC3E}">
        <p14:creationId xmlns:p14="http://schemas.microsoft.com/office/powerpoint/2010/main" val="319127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ED01A0E-EB84-DA13-D3D0-5A3E56DE0AEE}"/>
              </a:ext>
            </a:extLst>
          </p:cNvPr>
          <p:cNvSpPr txBox="1"/>
          <p:nvPr/>
        </p:nvSpPr>
        <p:spPr>
          <a:xfrm>
            <a:off x="825910" y="273211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b="1" dirty="0"/>
              <a:t>Integrationstest: Temperaturdaten verarbeiten und umrechnen</a:t>
            </a:r>
          </a:p>
          <a:p>
            <a:pPr>
              <a:buNone/>
            </a:pPr>
            <a:r>
              <a:rPr lang="de-DE" b="1" dirty="0"/>
              <a:t>Ziel:</a:t>
            </a:r>
            <a:br>
              <a:rPr lang="de-DE" dirty="0"/>
            </a:br>
            <a:r>
              <a:rPr lang="de-DE" dirty="0"/>
              <a:t>Überprüft, ob zwei Funktionen gemeinsam richtig arbeiten:</a:t>
            </a:r>
          </a:p>
          <a:p>
            <a:pPr>
              <a:buFont typeface="+mj-lt"/>
              <a:buAutoNum type="arabicPeriod"/>
            </a:pPr>
            <a:r>
              <a:rPr lang="de-DE" dirty="0"/>
              <a:t>Temperaturdaten laden</a:t>
            </a:r>
          </a:p>
          <a:p>
            <a:pPr>
              <a:buFont typeface="+mj-lt"/>
              <a:buAutoNum type="arabicPeriod"/>
            </a:pPr>
            <a:r>
              <a:rPr lang="de-DE" dirty="0"/>
              <a:t>Temperatur von Celsius in Fahrenheit umrechnen</a:t>
            </a:r>
          </a:p>
        </p:txBody>
      </p:sp>
      <p:pic>
        <p:nvPicPr>
          <p:cNvPr id="19458" name="Picture 2" descr="Yüklenmiş görüntü">
            <a:extLst>
              <a:ext uri="{FF2B5EF4-FFF2-40B4-BE49-F238E27FC236}">
                <a16:creationId xmlns:a16="http://schemas.microsoft.com/office/drawing/2014/main" id="{052CD30A-033A-8EB5-6A78-182B5F01D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66" y="2027537"/>
            <a:ext cx="9395952" cy="4510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65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803D241-55E1-E556-98BC-00821E2CD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197977"/>
            <a:ext cx="10515600" cy="1325563"/>
          </a:xfrm>
        </p:spPr>
        <p:txBody>
          <a:bodyPr>
            <a:normAutofit/>
          </a:bodyPr>
          <a:lstStyle/>
          <a:p>
            <a:r>
              <a:rPr lang="tr-TR" sz="6000" dirty="0"/>
              <a:t>Data </a:t>
            </a:r>
            <a:r>
              <a:rPr lang="tr-TR" sz="6000" dirty="0" err="1"/>
              <a:t>Validation</a:t>
            </a:r>
            <a:endParaRPr lang="tr-TR" sz="60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F22A89-3BFE-0CB0-3121-ABB5011D0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13" y="1995948"/>
            <a:ext cx="10515600" cy="387893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Prüft, ob die </a:t>
            </a:r>
            <a:r>
              <a:rPr lang="de-DE" b="1" dirty="0"/>
              <a:t>Daten korrekt</a:t>
            </a:r>
            <a:r>
              <a:rPr lang="de-DE" dirty="0"/>
              <a:t> und wie erwartet sind.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Testet </a:t>
            </a:r>
            <a:r>
              <a:rPr lang="de-DE" b="1" dirty="0"/>
              <a:t>nicht den Code</a:t>
            </a:r>
            <a:r>
              <a:rPr lang="de-DE" dirty="0"/>
              <a:t>, sondern die </a:t>
            </a:r>
            <a:r>
              <a:rPr lang="de-DE" b="1" dirty="0"/>
              <a:t>Datenqualität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Wichtig in </a:t>
            </a:r>
            <a:r>
              <a:rPr lang="de-DE" b="1" dirty="0" err="1"/>
              <a:t>Machine</a:t>
            </a:r>
            <a:r>
              <a:rPr lang="de-DE" b="1" dirty="0"/>
              <a:t>-Learning-Pipelines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Beispiel: Richtiger Datentyp, keine fehlenden Werte.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Gehört oft zum Data Engineering oder Testprozess.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395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FA72D2D-BE03-B24D-0A2A-CA7DF24389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013" y="1253331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de-DE" sz="5100" b="1" dirty="0"/>
              <a:t>Der Nutzen von Tests </a:t>
            </a:r>
            <a:endParaRPr lang="tr-TR" sz="5100" b="1" dirty="0"/>
          </a:p>
          <a:p>
            <a:pPr>
              <a:buNone/>
            </a:pPr>
            <a:endParaRPr lang="tr-TR" sz="4000" b="1" dirty="0"/>
          </a:p>
          <a:p>
            <a:pPr>
              <a:buNone/>
            </a:pPr>
            <a:r>
              <a:rPr lang="de-DE" b="1" dirty="0"/>
              <a:t>Code verhält sich nicht immer wie erwartet.</a:t>
            </a:r>
            <a:endParaRPr lang="tr-TR" b="1" dirty="0"/>
          </a:p>
          <a:p>
            <a:pPr>
              <a:buNone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Tests decken Fehler in neuen oder alten Änderungen auf.</a:t>
            </a:r>
            <a:endParaRPr lang="tr-TR" b="1" dirty="0"/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Unterschiedliche Umgebungen (z. B. Docker, andere Rechner) können Probleme zeigen.</a:t>
            </a:r>
            <a:endParaRPr lang="tr-TR" b="1" dirty="0"/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Tests helfen bei </a:t>
            </a:r>
            <a:r>
              <a:rPr lang="de-DE" b="1" dirty="0" err="1"/>
              <a:t>Refactoring</a:t>
            </a:r>
            <a:r>
              <a:rPr lang="de-DE" b="1" dirty="0"/>
              <a:t> – du kannst sicher umstrukturieren.</a:t>
            </a:r>
            <a:endParaRPr lang="tr-TR" b="1" dirty="0"/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Mehr Vertrauen in deinen Code – besonders vor dem Release.</a:t>
            </a:r>
            <a:endParaRPr lang="de-DE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178518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7F4FA99-8826-8374-B36A-5AAF93F2B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1948"/>
            <a:ext cx="10515600" cy="6685935"/>
          </a:xfrm>
        </p:spPr>
        <p:txBody>
          <a:bodyPr/>
          <a:lstStyle/>
          <a:p>
            <a:pPr>
              <a:buNone/>
            </a:pPr>
            <a:r>
              <a:rPr lang="de-DE" sz="3200" b="1" dirty="0"/>
              <a:t>Beispiele für Datenvalidierung</a:t>
            </a:r>
            <a:endParaRPr lang="tr-TR" sz="3200" b="1" dirty="0"/>
          </a:p>
          <a:p>
            <a:pPr>
              <a:buNone/>
            </a:pPr>
            <a:endParaRPr lang="de-DE" b="1" dirty="0"/>
          </a:p>
          <a:p>
            <a:pPr>
              <a:buNone/>
            </a:pPr>
            <a:r>
              <a:rPr lang="de-DE" dirty="0"/>
              <a:t>Typische Prüfungen zur Sicherstellung der Datenqualität:</a:t>
            </a:r>
            <a:endParaRPr lang="tr-TR" dirty="0"/>
          </a:p>
          <a:p>
            <a:pPr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Spalten vorhanden?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Datentypen korrekt?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Nicht zu viele fehlende Werte?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Statistik stimmt?</a:t>
            </a:r>
            <a:r>
              <a:rPr lang="de-DE" dirty="0"/>
              <a:t> (z. B. Mittelwert, Streuung)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Verteilung wie erwartet?</a:t>
            </a:r>
            <a:r>
              <a:rPr lang="de-DE" dirty="0"/>
              <a:t> (z. B. im Vergleich zu Vortagen)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Auffällige Werte?</a:t>
            </a:r>
            <a:endParaRPr lang="de-DE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6130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BF965D-9C6C-2443-6236-CA4F540B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50" y="1042124"/>
            <a:ext cx="11497699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mit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Pandera</a:t>
            </a:r>
            <a:endParaRPr kumimoji="0" lang="tr-TR" altLang="tr-T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Ziel</a:t>
            </a:r>
            <a:r>
              <a:rPr kumimoji="0" lang="tr-TR" altLang="tr-T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Sicherstellen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einem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den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erwarteten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Werten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entsprechen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Typische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Validierungen</a:t>
            </a:r>
            <a:r>
              <a:rPr kumimoji="0" lang="tr-TR" altLang="tr-T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Spaltennamen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anzahl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prüfen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Datentypen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Spalte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überprüfen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(z. B.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Wertebereiche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validieren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(z. B. Jahre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zwischen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2000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Fehlende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anomale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Werte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erkennen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83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Yüklenmiş görüntü">
            <a:extLst>
              <a:ext uri="{FF2B5EF4-FFF2-40B4-BE49-F238E27FC236}">
                <a16:creationId xmlns:a16="http://schemas.microsoft.com/office/drawing/2014/main" id="{87F8FA03-388D-9CB9-6409-9BFDB36BFE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710" y="233388"/>
            <a:ext cx="5816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0" name="Picture 4" descr="Yüklenmiş görüntü">
            <a:extLst>
              <a:ext uri="{FF2B5EF4-FFF2-40B4-BE49-F238E27FC236}">
                <a16:creationId xmlns:a16="http://schemas.microsoft.com/office/drawing/2014/main" id="{3505A897-EF63-AEAF-2348-38B16E4BF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252" y="3345835"/>
            <a:ext cx="8318090" cy="2914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894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91A0FE-D32E-02D3-9B0F-77DC0FEA7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555" y="353961"/>
            <a:ext cx="10515600" cy="588952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3200" b="1" dirty="0"/>
              <a:t>Datenvalidierung mit </a:t>
            </a:r>
            <a:r>
              <a:rPr lang="de-DE" sz="3200" b="1" dirty="0" err="1"/>
              <a:t>Pydantic</a:t>
            </a:r>
            <a:endParaRPr lang="tr-TR" sz="3200" b="1" dirty="0"/>
          </a:p>
          <a:p>
            <a:pPr>
              <a:buNone/>
            </a:pPr>
            <a:endParaRPr lang="de-DE" dirty="0"/>
          </a:p>
          <a:p>
            <a:r>
              <a:rPr lang="de-DE" dirty="0"/>
              <a:t>Mit </a:t>
            </a:r>
            <a:r>
              <a:rPr lang="de-DE" b="1" dirty="0" err="1"/>
              <a:t>Pydantic</a:t>
            </a:r>
            <a:r>
              <a:rPr lang="de-DE" dirty="0"/>
              <a:t> kann man Daten zur Laufzeit validieren. Die Bibliothek wird in der Python-Community immer beliebter.</a:t>
            </a:r>
            <a:endParaRPr lang="tr-TR" dirty="0"/>
          </a:p>
          <a:p>
            <a:br>
              <a:rPr lang="de-DE" dirty="0"/>
            </a:br>
            <a:r>
              <a:rPr lang="de-DE" dirty="0" err="1"/>
              <a:t>Pydantic</a:t>
            </a:r>
            <a:r>
              <a:rPr lang="de-DE" dirty="0"/>
              <a:t> nutzt </a:t>
            </a:r>
            <a:r>
              <a:rPr lang="de-DE" b="1" dirty="0"/>
              <a:t>Type </a:t>
            </a:r>
            <a:r>
              <a:rPr lang="de-DE" b="1" dirty="0" err="1"/>
              <a:t>Annotations</a:t>
            </a:r>
            <a:r>
              <a:rPr lang="de-DE" dirty="0"/>
              <a:t>, um zu überprüfen, ob die Daten das erwartete Format haben.</a:t>
            </a:r>
            <a:endParaRPr lang="tr-TR" dirty="0"/>
          </a:p>
          <a:p>
            <a:br>
              <a:rPr lang="de-DE" dirty="0"/>
            </a:br>
            <a:r>
              <a:rPr lang="de-DE" dirty="0"/>
              <a:t>Im Gegensatz zu statischen Tools wie </a:t>
            </a:r>
            <a:r>
              <a:rPr lang="de-DE" i="1" dirty="0" err="1"/>
              <a:t>mypy</a:t>
            </a:r>
            <a:r>
              <a:rPr lang="de-DE" dirty="0"/>
              <a:t> erfolgt die Validierung direkt beim Ausführen des Codes – ein separates Tool ist nicht notwendig.</a:t>
            </a:r>
            <a:br>
              <a:rPr lang="de-DE" dirty="0"/>
            </a:br>
            <a:r>
              <a:rPr lang="de-DE" dirty="0"/>
              <a:t>Das ist besonders nützlich, wenn man den Code z. B. in einer </a:t>
            </a:r>
            <a:r>
              <a:rPr lang="de-DE" b="1" dirty="0"/>
              <a:t>API</a:t>
            </a:r>
            <a:r>
              <a:rPr lang="de-DE" dirty="0"/>
              <a:t> einsetzt.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648029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A2598FD-0CED-1DE9-9387-2DF2CFACA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664" y="353962"/>
            <a:ext cx="10515600" cy="3075038"/>
          </a:xfrm>
        </p:spPr>
        <p:txBody>
          <a:bodyPr>
            <a:normAutofit fontScale="90000"/>
          </a:bodyPr>
          <a:lstStyle/>
          <a:p>
            <a:r>
              <a:rPr lang="de-DE" b="1" dirty="0"/>
              <a:t>Installation von </a:t>
            </a:r>
            <a:r>
              <a:rPr lang="de-DE" b="1" dirty="0" err="1"/>
              <a:t>Pydantic</a:t>
            </a:r>
            <a:br>
              <a:rPr lang="tr-TR" b="1" dirty="0"/>
            </a:br>
            <a:br>
              <a:rPr lang="de-DE" dirty="0"/>
            </a:br>
            <a:r>
              <a:rPr lang="de-DE" dirty="0" err="1"/>
              <a:t>Pydantic</a:t>
            </a:r>
            <a:r>
              <a:rPr lang="de-DE" dirty="0"/>
              <a:t> ist eine beliebte Python-Bibliothek zur Datenvalidierung mit Typhinweisen.</a:t>
            </a:r>
            <a:br>
              <a:rPr lang="de-DE" dirty="0"/>
            </a:br>
            <a:r>
              <a:rPr lang="de-DE" dirty="0"/>
              <a:t>Die Installation erfolgt mit dem folgenden Befehl:</a:t>
            </a:r>
            <a:br>
              <a:rPr lang="de-DE" dirty="0"/>
            </a:br>
            <a:endParaRPr lang="tr-TR" dirty="0"/>
          </a:p>
        </p:txBody>
      </p:sp>
      <p:pic>
        <p:nvPicPr>
          <p:cNvPr id="25602" name="Picture 2" descr="Yüklenmiş görüntü">
            <a:extLst>
              <a:ext uri="{FF2B5EF4-FFF2-40B4-BE49-F238E27FC236}">
                <a16:creationId xmlns:a16="http://schemas.microsoft.com/office/drawing/2014/main" id="{6C59138C-A3B1-1F71-9478-3FD8F6974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564" y="3628103"/>
            <a:ext cx="9108972" cy="135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613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8E06B1-BA95-825C-AB0C-EC96C52F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7" y="69491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de-DE" b="1" dirty="0" err="1"/>
              <a:t>Pydantic</a:t>
            </a:r>
            <a:r>
              <a:rPr lang="de-DE" b="1" dirty="0"/>
              <a:t>: Datenvalidierung zur Laufzeit</a:t>
            </a:r>
            <a:endParaRPr lang="tr-TR" b="1" dirty="0"/>
          </a:p>
          <a:p>
            <a:pPr>
              <a:buNone/>
            </a:pP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/>
              <a:t>Pydantic</a:t>
            </a:r>
            <a:r>
              <a:rPr lang="de-DE" dirty="0"/>
              <a:t> ermöglicht die Datenvalidierung zur Laufzeit mit Hilfe von </a:t>
            </a:r>
            <a:r>
              <a:rPr lang="de-DE" i="1" dirty="0"/>
              <a:t>Type </a:t>
            </a:r>
            <a:r>
              <a:rPr lang="de-DE" i="1" dirty="0" err="1"/>
              <a:t>Annotations</a:t>
            </a:r>
            <a:r>
              <a:rPr lang="de-DE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Es wird keine zusätzliche Validierungssoftware benötigt – die Prüfung erfolgt beim Ausführen des Codes.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Besonders nützlich bei der Entwicklung von APIs oder größeren Projekten.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7728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 descr="Yüklenmiş görüntü">
            <a:extLst>
              <a:ext uri="{FF2B5EF4-FFF2-40B4-BE49-F238E27FC236}">
                <a16:creationId xmlns:a16="http://schemas.microsoft.com/office/drawing/2014/main" id="{42D9C9E4-F1EF-36B0-E02A-EC19A7F6516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71" y="973393"/>
            <a:ext cx="7920857" cy="384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29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51DB4B3-DE4F-0299-3C3A-4C4DFCD91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4" y="2189419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b="1" dirty="0"/>
              <a:t>Was bedeutet "</a:t>
            </a:r>
            <a:r>
              <a:rPr lang="de-DE" b="1" dirty="0" err="1"/>
              <a:t>Testing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</a:t>
            </a:r>
            <a:r>
              <a:rPr lang="de-DE" b="1" dirty="0" err="1"/>
              <a:t>Machine</a:t>
            </a:r>
            <a:r>
              <a:rPr lang="de-DE" b="1" dirty="0"/>
              <a:t> Learning"?</a:t>
            </a:r>
            <a:endParaRPr lang="de-DE" dirty="0"/>
          </a:p>
          <a:p>
            <a:pPr>
              <a:buNone/>
            </a:pPr>
            <a:r>
              <a:rPr lang="de-DE" dirty="0"/>
              <a:t>Beim Testen von </a:t>
            </a:r>
            <a:r>
              <a:rPr lang="de-DE" dirty="0" err="1"/>
              <a:t>Machine</a:t>
            </a:r>
            <a:r>
              <a:rPr lang="de-DE" dirty="0"/>
              <a:t> Learning-Code geht es darum, sicherzustellen, dass alle Schritte im ML-Projekt korrekt funktionieren – trotz Unsicherheiten im Modellverhalten. Da viele Algorithmen zufällige Elemente enthalten, sind spezielle Teststrategien erforderlich.</a:t>
            </a:r>
            <a:endParaRPr lang="tr-TR" dirty="0"/>
          </a:p>
          <a:p>
            <a:pPr>
              <a:buNone/>
            </a:pPr>
            <a:endParaRPr lang="de-DE" dirty="0"/>
          </a:p>
          <a:p>
            <a:r>
              <a:rPr lang="de-DE" b="1" dirty="0"/>
              <a:t>Warum ist das wichtig?</a:t>
            </a:r>
            <a:br>
              <a:rPr lang="de-DE" dirty="0"/>
            </a:br>
            <a:r>
              <a:rPr lang="de-DE" dirty="0"/>
              <a:t>Ein Modell liefert bei gleichem Code und unterschiedlichen Daten manchmal unterschiedliche Ergebnisse. Deshalb testet man nicht nur den Code, sondern auch, ob er mit verschiedenen Daten korrekt umgeht.</a:t>
            </a:r>
          </a:p>
          <a:p>
            <a:endParaRPr lang="tr-TR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68EC05AE-4838-0D56-90A3-701CE56995E2}"/>
              </a:ext>
            </a:extLst>
          </p:cNvPr>
          <p:cNvSpPr txBox="1"/>
          <p:nvPr/>
        </p:nvSpPr>
        <p:spPr>
          <a:xfrm>
            <a:off x="688258" y="469646"/>
            <a:ext cx="893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 err="1"/>
              <a:t>Testing</a:t>
            </a:r>
            <a:r>
              <a:rPr lang="tr-TR" sz="4800" dirty="0"/>
              <a:t> </a:t>
            </a:r>
            <a:r>
              <a:rPr lang="tr-TR" sz="4800" dirty="0" err="1"/>
              <a:t>For</a:t>
            </a:r>
            <a:r>
              <a:rPr lang="tr-TR" sz="4800" dirty="0"/>
              <a:t>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23596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Yüklenmiş görüntü">
            <a:extLst>
              <a:ext uri="{FF2B5EF4-FFF2-40B4-BE49-F238E27FC236}">
                <a16:creationId xmlns:a16="http://schemas.microsoft.com/office/drawing/2014/main" id="{D65E1DAA-A5BD-DEBE-6206-E209D203A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5816" y="1319980"/>
            <a:ext cx="11450210" cy="4218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3054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B0D6F5-64CC-E5BC-9F84-4032406DB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890" y="324463"/>
            <a:ext cx="10515600" cy="411218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de-DE" sz="9800" b="1" dirty="0"/>
              <a:t>Typische Schritte im ML-Projekt </a:t>
            </a:r>
            <a:endParaRPr lang="tr-TR" sz="9800" b="1" dirty="0"/>
          </a:p>
          <a:p>
            <a:pPr>
              <a:buNone/>
            </a:pPr>
            <a:endParaRPr lang="de-DE" sz="9800" dirty="0"/>
          </a:p>
          <a:p>
            <a:pPr>
              <a:buFont typeface="+mj-lt"/>
              <a:buAutoNum type="arabicPeriod"/>
            </a:pPr>
            <a:r>
              <a:rPr lang="de-DE" sz="9800" b="1" dirty="0"/>
              <a:t>Data </a:t>
            </a:r>
            <a:r>
              <a:rPr lang="de-DE" sz="9800" b="1" dirty="0" err="1"/>
              <a:t>exploration</a:t>
            </a:r>
            <a:r>
              <a:rPr lang="de-DE" sz="9800" b="1" dirty="0"/>
              <a:t>:</a:t>
            </a:r>
            <a:r>
              <a:rPr lang="de-DE" sz="9800" dirty="0"/>
              <a:t> Erste Sichtung der Daten. Meist keine Tests nötig.</a:t>
            </a:r>
            <a:endParaRPr lang="tr-TR" sz="9800" dirty="0"/>
          </a:p>
          <a:p>
            <a:pPr>
              <a:buFont typeface="+mj-lt"/>
              <a:buAutoNum type="arabicPeriod"/>
            </a:pPr>
            <a:endParaRPr lang="de-DE" sz="9800" dirty="0"/>
          </a:p>
          <a:p>
            <a:pPr>
              <a:buFont typeface="+mj-lt"/>
              <a:buAutoNum type="arabicPeriod"/>
            </a:pPr>
            <a:r>
              <a:rPr lang="de-DE" sz="9800" b="1" dirty="0"/>
              <a:t>Feature </a:t>
            </a:r>
            <a:r>
              <a:rPr lang="de-DE" sz="9800" b="1" dirty="0" err="1"/>
              <a:t>engineering</a:t>
            </a:r>
            <a:r>
              <a:rPr lang="de-DE" sz="9800" b="1" dirty="0"/>
              <a:t>:</a:t>
            </a:r>
            <a:r>
              <a:rPr lang="de-DE" sz="9800" dirty="0"/>
              <a:t> Hier kann man Unit-Tests und Datenvalidierung einbauen.</a:t>
            </a:r>
            <a:endParaRPr lang="tr-TR" sz="9800" dirty="0"/>
          </a:p>
          <a:p>
            <a:pPr>
              <a:buFont typeface="+mj-lt"/>
              <a:buAutoNum type="arabicPeriod"/>
            </a:pPr>
            <a:endParaRPr lang="de-DE" sz="9800" dirty="0"/>
          </a:p>
          <a:p>
            <a:pPr>
              <a:buFont typeface="+mj-lt"/>
              <a:buAutoNum type="arabicPeriod"/>
            </a:pPr>
            <a:r>
              <a:rPr lang="de-DE" sz="9800" b="1" dirty="0"/>
              <a:t>Model </a:t>
            </a:r>
            <a:r>
              <a:rPr lang="de-DE" sz="9800" b="1" dirty="0" err="1"/>
              <a:t>training</a:t>
            </a:r>
            <a:r>
              <a:rPr lang="de-DE" sz="9800" b="1" dirty="0"/>
              <a:t>:</a:t>
            </a:r>
            <a:r>
              <a:rPr lang="de-DE" sz="9800" dirty="0"/>
              <a:t> Der Trainingsprozess kann getestet werden, z. B. ob das Modell trainierbar ist.</a:t>
            </a:r>
            <a:endParaRPr lang="tr-TR" sz="9800" dirty="0"/>
          </a:p>
          <a:p>
            <a:pPr>
              <a:buFont typeface="+mj-lt"/>
              <a:buAutoNum type="arabicPeriod"/>
            </a:pPr>
            <a:endParaRPr lang="de-DE" sz="9800" dirty="0"/>
          </a:p>
          <a:p>
            <a:pPr>
              <a:buFont typeface="+mj-lt"/>
              <a:buAutoNum type="arabicPeriod"/>
            </a:pPr>
            <a:r>
              <a:rPr lang="de-DE" sz="9800" b="1" dirty="0"/>
              <a:t>Model </a:t>
            </a:r>
            <a:r>
              <a:rPr lang="de-DE" sz="9800" b="1" dirty="0" err="1"/>
              <a:t>evaluation</a:t>
            </a:r>
            <a:r>
              <a:rPr lang="de-DE" sz="9800" b="1" dirty="0"/>
              <a:t>:</a:t>
            </a:r>
            <a:r>
              <a:rPr lang="de-DE" sz="9800" dirty="0"/>
              <a:t> Prüft, ob das Modell z. B. immer über 90 % Genauigkeit liegt.</a:t>
            </a:r>
            <a:endParaRPr lang="tr-TR" sz="9800" dirty="0"/>
          </a:p>
          <a:p>
            <a:pPr>
              <a:buFont typeface="+mj-lt"/>
              <a:buAutoNum type="arabicPeriod"/>
            </a:pPr>
            <a:endParaRPr lang="de-DE" sz="9800" dirty="0"/>
          </a:p>
          <a:p>
            <a:pPr>
              <a:buFont typeface="+mj-lt"/>
              <a:buAutoNum type="arabicPeriod"/>
            </a:pPr>
            <a:r>
              <a:rPr lang="de-DE" sz="9800" b="1" dirty="0"/>
              <a:t>Model </a:t>
            </a:r>
            <a:r>
              <a:rPr lang="de-DE" sz="9800" b="1" dirty="0" err="1"/>
              <a:t>inference</a:t>
            </a:r>
            <a:r>
              <a:rPr lang="de-DE" sz="9800" b="1" dirty="0"/>
              <a:t>:</a:t>
            </a:r>
            <a:r>
              <a:rPr lang="de-DE" sz="9800" dirty="0"/>
              <a:t> Tests für das Verhalten bei Vorhersagen.</a:t>
            </a:r>
            <a:endParaRPr lang="tr-TR" sz="9800" dirty="0"/>
          </a:p>
          <a:p>
            <a:pPr>
              <a:buFont typeface="+mj-lt"/>
              <a:buAutoNum type="arabicPeriod"/>
            </a:pPr>
            <a:endParaRPr lang="de-DE" sz="9800" dirty="0"/>
          </a:p>
          <a:p>
            <a:pPr>
              <a:buFont typeface="+mj-lt"/>
              <a:buAutoNum type="arabicPeriod"/>
            </a:pPr>
            <a:r>
              <a:rPr lang="de-DE" sz="9800" b="1" dirty="0"/>
              <a:t>Model </a:t>
            </a:r>
            <a:r>
              <a:rPr lang="de-DE" sz="9800" b="1" dirty="0" err="1"/>
              <a:t>monitoring</a:t>
            </a:r>
            <a:r>
              <a:rPr lang="de-DE" sz="9800" b="1" dirty="0"/>
              <a:t>:</a:t>
            </a:r>
            <a:r>
              <a:rPr lang="de-DE" sz="9800" dirty="0"/>
              <a:t> Überwachung im Produktiveinsatz – oft mit externen Tools, aber Unit-Tests sind auch möglich.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65301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25E31B6-A29E-A5B3-D13E-DD0A14329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16078"/>
            <a:ext cx="10515600" cy="4988437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de-DE" sz="4000" dirty="0">
                <a:solidFill>
                  <a:schemeClr val="tx1"/>
                </a:solidFill>
              </a:rPr>
              <a:t>Test-Driven Development (TDD)</a:t>
            </a:r>
            <a:endParaRPr lang="tr-TR" sz="4000" dirty="0">
              <a:solidFill>
                <a:schemeClr val="tx1"/>
              </a:solidFill>
            </a:endParaRPr>
          </a:p>
          <a:p>
            <a:pPr>
              <a:buNone/>
            </a:pPr>
            <a:endParaRPr lang="de-DE" sz="20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Bei TDD schreibt man zuerst Tests, dann den Code, um die Tests zu bestehen.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So wird der Code modular und gut testbar.</a:t>
            </a:r>
            <a:endParaRPr lang="tr-TR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Für viele Data-Science-Projekte nicht geeignet, weil: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Anfangs unklar ist, welche Funktionen nötig sind.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Man oft explorativ arbeitet.</a:t>
            </a:r>
            <a:endParaRPr lang="tr-TR" sz="2400" dirty="0">
              <a:solidFill>
                <a:schemeClr val="tx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2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/>
                </a:solidFill>
              </a:rPr>
              <a:t>Vorteile von TDD: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Klare Anforderungen durch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Frühzeitiges Erkennen von Fehlern spart Zeit und Kosten.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tx1"/>
                </a:solidFill>
              </a:rPr>
              <a:t>Tests dienen als Dokumentation.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468194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9045FE7A-1224-0F04-83E1-6CDD7CEA3FED}"/>
              </a:ext>
            </a:extLst>
          </p:cNvPr>
          <p:cNvSpPr txBox="1"/>
          <p:nvPr/>
        </p:nvSpPr>
        <p:spPr>
          <a:xfrm>
            <a:off x="1307689" y="703288"/>
            <a:ext cx="935047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de-DE" sz="2800" b="1" dirty="0"/>
              <a:t>Testen von </a:t>
            </a:r>
            <a:r>
              <a:rPr lang="de-DE" sz="2800" b="1" dirty="0" err="1"/>
              <a:t>Machine</a:t>
            </a:r>
            <a:r>
              <a:rPr lang="de-DE" sz="2800" b="1" dirty="0"/>
              <a:t>-Learning-Code</a:t>
            </a:r>
            <a:endParaRPr lang="tr-TR" sz="2800" b="1" dirty="0"/>
          </a:p>
          <a:p>
            <a:pPr>
              <a:buNone/>
            </a:pPr>
            <a:endParaRPr lang="de-DE" sz="2800" b="1" dirty="0"/>
          </a:p>
          <a:p>
            <a:r>
              <a:rPr lang="de-DE" sz="2800" dirty="0"/>
              <a:t>Das Testen von </a:t>
            </a:r>
            <a:r>
              <a:rPr lang="de-DE" sz="2800" dirty="0" err="1"/>
              <a:t>Machine</a:t>
            </a:r>
            <a:r>
              <a:rPr lang="de-DE" sz="2800" dirty="0"/>
              <a:t>-Learning-Code unterscheidet sich deutlich vom Testen klassischer Software. Der Grund: Beim </a:t>
            </a:r>
            <a:r>
              <a:rPr lang="de-DE" sz="2800" dirty="0" err="1"/>
              <a:t>Machine</a:t>
            </a:r>
            <a:r>
              <a:rPr lang="de-DE" sz="2800" dirty="0"/>
              <a:t> Learning weiß man oft nicht im Voraus, welches Modell genau aus einem gegebenen Datensatz entstehen wird. Viele Algorithmen enthalten zufällige Komponenten – was bedeutet, dass der Trainingsprozess und die resultierenden Modelle nicht deterministisch sind. Dennoch ist es wichtig, </a:t>
            </a:r>
            <a:r>
              <a:rPr lang="de-DE" sz="2800" dirty="0" err="1"/>
              <a:t>Machine</a:t>
            </a:r>
            <a:r>
              <a:rPr lang="de-DE" sz="2800" dirty="0"/>
              <a:t>-Learning-Code gezielt zu testen.</a:t>
            </a:r>
          </a:p>
        </p:txBody>
      </p:sp>
    </p:spTree>
    <p:extLst>
      <p:ext uri="{BB962C8B-B14F-4D97-AF65-F5344CB8AC3E}">
        <p14:creationId xmlns:p14="http://schemas.microsoft.com/office/powerpoint/2010/main" val="1931689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F0799C6E-B926-F988-67D1-1F0C10E6E337}"/>
              </a:ext>
            </a:extLst>
          </p:cNvPr>
          <p:cNvSpPr txBox="1"/>
          <p:nvPr/>
        </p:nvSpPr>
        <p:spPr>
          <a:xfrm>
            <a:off x="2467897" y="1836540"/>
            <a:ext cx="74921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in typisches ML-Projekt besteht aus mehreren Phasen:</a:t>
            </a:r>
            <a:br>
              <a:rPr lang="de-DE" sz="2400" dirty="0"/>
            </a:br>
            <a:r>
              <a:rPr lang="de-DE" sz="2400" b="1" dirty="0"/>
              <a:t>Datenexploration</a:t>
            </a:r>
            <a:r>
              <a:rPr lang="de-DE" sz="2400" dirty="0"/>
              <a:t>, </a:t>
            </a:r>
            <a:r>
              <a:rPr lang="de-DE" sz="2400" b="1" dirty="0"/>
              <a:t>Feature Engineering</a:t>
            </a:r>
            <a:r>
              <a:rPr lang="de-DE" sz="2400" dirty="0"/>
              <a:t>, </a:t>
            </a:r>
            <a:r>
              <a:rPr lang="de-DE" sz="2400" b="1" dirty="0"/>
              <a:t>Modelltraining</a:t>
            </a:r>
            <a:r>
              <a:rPr lang="de-DE" sz="2400" dirty="0"/>
              <a:t>, </a:t>
            </a:r>
            <a:r>
              <a:rPr lang="de-DE" sz="2400" b="1" dirty="0"/>
              <a:t>Modellevaluierung</a:t>
            </a:r>
            <a:r>
              <a:rPr lang="de-DE" sz="2400" dirty="0"/>
              <a:t>, </a:t>
            </a:r>
            <a:r>
              <a:rPr lang="de-DE" sz="2400" b="1" dirty="0"/>
              <a:t>Modellinferenz</a:t>
            </a:r>
            <a:r>
              <a:rPr lang="de-DE" sz="2400" dirty="0"/>
              <a:t> und </a:t>
            </a:r>
            <a:r>
              <a:rPr lang="de-DE" sz="2400" b="1" dirty="0"/>
              <a:t>Modellüberwachung</a:t>
            </a:r>
            <a:r>
              <a:rPr lang="de-DE" sz="2400" dirty="0"/>
              <a:t>. In jeder dieser Phasen gibt es spezifische Testmöglichkeiten, um die Zuverlässigkeit und Reproduzierbarkeit sicherzustellen:</a:t>
            </a:r>
          </a:p>
        </p:txBody>
      </p:sp>
    </p:spTree>
    <p:extLst>
      <p:ext uri="{BB962C8B-B14F-4D97-AF65-F5344CB8AC3E}">
        <p14:creationId xmlns:p14="http://schemas.microsoft.com/office/powerpoint/2010/main" val="2426936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D3AE2A0-AB25-C9A8-0315-97D6AFCC5F58}"/>
              </a:ext>
            </a:extLst>
          </p:cNvPr>
          <p:cNvSpPr txBox="1"/>
          <p:nvPr/>
        </p:nvSpPr>
        <p:spPr>
          <a:xfrm>
            <a:off x="476865" y="243512"/>
            <a:ext cx="1104162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Datenexploration</a:t>
            </a:r>
            <a:r>
              <a:rPr lang="de-DE" sz="2400" dirty="0"/>
              <a:t>: Hier sind Tests selten erforderlich, außer man möchte Explorationscode wiederverwenden.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Feature Engineering</a:t>
            </a:r>
            <a:r>
              <a:rPr lang="de-DE" sz="2400" dirty="0"/>
              <a:t>: In diesem Schritt lohnt es sich, Unit-Tests für Feature-Transformationen zu schreiben und auch Datenvalidierung einzubeziehen.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Modelltraining</a:t>
            </a:r>
            <a:r>
              <a:rPr lang="de-DE" sz="2400" dirty="0"/>
              <a:t>: Anstatt die finale Genauigkeit zu prüfen, testet man z. B., ob sich die Gewichte im Training ändern oder ob das Modell ohne Fehler trainiert.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Modellevaluierung</a:t>
            </a:r>
            <a:r>
              <a:rPr lang="de-DE" sz="2400" dirty="0"/>
              <a:t>: Hier kann man formalisieren, dass z. B. die </a:t>
            </a:r>
            <a:r>
              <a:rPr lang="de-DE" sz="2400" dirty="0" err="1"/>
              <a:t>Accuracy</a:t>
            </a:r>
            <a:r>
              <a:rPr lang="de-DE" sz="2400" dirty="0"/>
              <a:t> eine bestimmte Schwelle übertreffen muss.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Modellinferenz</a:t>
            </a:r>
            <a:r>
              <a:rPr lang="de-DE" sz="2400" dirty="0"/>
              <a:t>: Wichtig ist hier zu testen, ob das Modell auf Eingaben erwartungsgemäße Ausgaben liefert – auch bei Sonderfällen wie leeren oder fehlerhaften Daten.</a:t>
            </a:r>
            <a:endParaRPr lang="tr-TR" sz="2400" dirty="0"/>
          </a:p>
          <a:p>
            <a:pPr>
              <a:buFont typeface="Arial" panose="020B0604020202020204" pitchFamily="34" charset="0"/>
              <a:buChar char="•"/>
            </a:pPr>
            <a:endParaRPr lang="de-DE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400" b="1" dirty="0"/>
              <a:t>Modellüberwachung</a:t>
            </a:r>
            <a:r>
              <a:rPr lang="de-DE" sz="2400" dirty="0"/>
              <a:t>: In Produktionssystemen prüft man kontinuierlich, ob das Modell noch valide Vorhersagen liefert (z. B. durch Drift-Tests).</a:t>
            </a:r>
          </a:p>
        </p:txBody>
      </p:sp>
    </p:spTree>
    <p:extLst>
      <p:ext uri="{BB962C8B-B14F-4D97-AF65-F5344CB8AC3E}">
        <p14:creationId xmlns:p14="http://schemas.microsoft.com/office/powerpoint/2010/main" val="1025285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B01934-CCF8-5A44-C0D0-BBB6683E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Aufgabe</a:t>
            </a:r>
            <a:r>
              <a:rPr lang="tr-TR" dirty="0"/>
              <a:t> 1:</a:t>
            </a:r>
            <a:br>
              <a:rPr lang="tr-TR" dirty="0"/>
            </a:br>
            <a:endParaRPr lang="tr-TR" dirty="0"/>
          </a:p>
        </p:txBody>
      </p:sp>
      <p:pic>
        <p:nvPicPr>
          <p:cNvPr id="6146" name="Picture 2" descr="Yüklenmiş görüntü">
            <a:extLst>
              <a:ext uri="{FF2B5EF4-FFF2-40B4-BE49-F238E27FC236}">
                <a16:creationId xmlns:a16="http://schemas.microsoft.com/office/drawing/2014/main" id="{76CFD0CB-7181-EEC4-17A4-EED10A0E9ED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039" y="1313822"/>
            <a:ext cx="10381761" cy="4230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913912D-F395-EE0E-11E3-1FC55E787833}"/>
              </a:ext>
            </a:extLst>
          </p:cNvPr>
          <p:cNvSpPr txBox="1"/>
          <p:nvPr/>
        </p:nvSpPr>
        <p:spPr>
          <a:xfrm>
            <a:off x="9011264" y="6123543"/>
            <a:ext cx="524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*</a:t>
            </a:r>
            <a:r>
              <a:rPr lang="tr-TR" dirty="0" err="1"/>
              <a:t>Lösung</a:t>
            </a:r>
            <a:r>
              <a:rPr lang="tr-TR" dirty="0"/>
              <a:t> </a:t>
            </a:r>
            <a:r>
              <a:rPr lang="tr-TR" dirty="0" err="1"/>
              <a:t>auf</a:t>
            </a:r>
            <a:r>
              <a:rPr lang="tr-TR" dirty="0"/>
              <a:t> der </a:t>
            </a:r>
            <a:r>
              <a:rPr lang="tr-TR" dirty="0" err="1"/>
              <a:t>nachste</a:t>
            </a:r>
            <a:r>
              <a:rPr lang="tr-TR" dirty="0"/>
              <a:t> </a:t>
            </a:r>
            <a:r>
              <a:rPr lang="tr-TR" dirty="0" err="1"/>
              <a:t>Folie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53362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5CACF07-45B0-01F2-5FB1-571C77DD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Lösung</a:t>
            </a:r>
            <a:r>
              <a:rPr lang="tr-TR" dirty="0"/>
              <a:t>:</a:t>
            </a:r>
          </a:p>
        </p:txBody>
      </p:sp>
      <p:pic>
        <p:nvPicPr>
          <p:cNvPr id="7170" name="Picture 2" descr="Yüklenmiş görüntü">
            <a:extLst>
              <a:ext uri="{FF2B5EF4-FFF2-40B4-BE49-F238E27FC236}">
                <a16:creationId xmlns:a16="http://schemas.microsoft.com/office/drawing/2014/main" id="{330ABE8C-67EF-9F3D-7568-DAFA1BB5B2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158" y="1809135"/>
            <a:ext cx="9621684" cy="361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372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Yüklenmiş görüntü">
            <a:extLst>
              <a:ext uri="{FF2B5EF4-FFF2-40B4-BE49-F238E27FC236}">
                <a16:creationId xmlns:a16="http://schemas.microsoft.com/office/drawing/2014/main" id="{FC4790CF-2EF9-AB31-0A32-88BB07AC4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7" y="245806"/>
            <a:ext cx="11002297" cy="426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Yüklenmiş görüntü">
            <a:extLst>
              <a:ext uri="{FF2B5EF4-FFF2-40B4-BE49-F238E27FC236}">
                <a16:creationId xmlns:a16="http://schemas.microsoft.com/office/drawing/2014/main" id="{5E561805-2AC9-4F20-F246-9C769B6A6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58" y="4857136"/>
            <a:ext cx="11847871" cy="2000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765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96DEDFF5-7B1E-DB3E-E3EC-F72BBE5719BE}"/>
              </a:ext>
            </a:extLst>
          </p:cNvPr>
          <p:cNvSpPr txBox="1"/>
          <p:nvPr/>
        </p:nvSpPr>
        <p:spPr>
          <a:xfrm>
            <a:off x="324465" y="162232"/>
            <a:ext cx="4542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/>
              <a:t>LÖSUNG:</a:t>
            </a:r>
          </a:p>
        </p:txBody>
      </p:sp>
      <p:pic>
        <p:nvPicPr>
          <p:cNvPr id="22530" name="Picture 2" descr="Yüklenmiş görüntü">
            <a:extLst>
              <a:ext uri="{FF2B5EF4-FFF2-40B4-BE49-F238E27FC236}">
                <a16:creationId xmlns:a16="http://schemas.microsoft.com/office/drawing/2014/main" id="{E36E7CCB-43E7-7CFD-FB25-14F48F2E5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65" y="1514169"/>
            <a:ext cx="9976055" cy="27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516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09BC8F3-A9E1-80E0-DAB6-71A13FDC4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990" y="1169407"/>
            <a:ext cx="8248713" cy="53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67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C56F61-B312-91E6-2829-8CCFFCF5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Wann</a:t>
            </a:r>
            <a:r>
              <a:rPr lang="tr-TR" dirty="0"/>
              <a:t> </a:t>
            </a:r>
            <a:r>
              <a:rPr lang="tr-TR" dirty="0" err="1"/>
              <a:t>sollte</a:t>
            </a:r>
            <a:r>
              <a:rPr lang="tr-TR" dirty="0"/>
              <a:t> </a:t>
            </a:r>
            <a:r>
              <a:rPr lang="tr-TR" dirty="0" err="1"/>
              <a:t>man</a:t>
            </a:r>
            <a:r>
              <a:rPr lang="tr-TR" dirty="0"/>
              <a:t> </a:t>
            </a:r>
            <a:r>
              <a:rPr lang="tr-TR" dirty="0" err="1"/>
              <a:t>testen</a:t>
            </a:r>
            <a:r>
              <a:rPr lang="tr-TR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B7914C-B7F0-E51D-2393-BB05B0ABA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3644"/>
            <a:ext cx="10515600" cy="32647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Data-Science-Projekten ist der richtige Zeitpunkt für Tests oft schwer zu bestimmen.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In der </a:t>
            </a:r>
            <a:r>
              <a:rPr lang="de-DE" b="1" dirty="0"/>
              <a:t>explorativen Phase</a:t>
            </a:r>
            <a:r>
              <a:rPr lang="de-DE" dirty="0"/>
              <a:t> lohnt sich Testen meist nicht.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Sobald man Code </a:t>
            </a:r>
            <a:r>
              <a:rPr lang="de-DE" b="1" dirty="0"/>
              <a:t>wiederverwendet oder anpasst</a:t>
            </a:r>
            <a:r>
              <a:rPr lang="de-DE" dirty="0"/>
              <a:t>, ist das ein guter Zeitpunkt für Tests.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Einmalige Analysen</a:t>
            </a:r>
            <a:r>
              <a:rPr lang="de-DE" dirty="0"/>
              <a:t> brauchen oft keine umfangreichen Tests.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49804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7DDEF4A-11C0-A297-5F50-81C22B196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de-DE" sz="4000" b="1" dirty="0"/>
              <a:t>Frühes Testen</a:t>
            </a:r>
            <a:r>
              <a:rPr lang="de-DE" sz="4000" dirty="0"/>
              <a:t> hilft, einfache Fehler zu finden:</a:t>
            </a:r>
            <a:endParaRPr lang="tr-TR" sz="4000" dirty="0"/>
          </a:p>
          <a:p>
            <a:pPr>
              <a:buNone/>
            </a:pPr>
            <a:endParaRPr lang="de-DE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Inkonsistente Namen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Fehlende Imports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4000" dirty="0"/>
              <a:t>Rechtschreib- oder Syntaxfehler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4565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91D788-0DF4-8B25-0580-E2E08ED3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Basic Test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C8A66F-BB8C-12C9-D1A5-F892A8C8E3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445" y="1811471"/>
            <a:ext cx="1215021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 basit Test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prüft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Funktion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typischen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Eingaben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erwartete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Ergebnis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liefert</a:t>
            </a:r>
            <a:r>
              <a:rPr kumimoji="0" lang="tr-TR" altLang="tr-T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r-TR" altLang="tr-T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tr-TR" altLang="tr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Gute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Startpunkte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für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sind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Dinge,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Jupyter-Notebooks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prüfst</a:t>
            </a:r>
            <a:r>
              <a:rPr kumimoji="0" lang="tr-TR" altLang="tr-T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885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F1F7984-A5E2-70DC-E438-4BAC964B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737419"/>
            <a:ext cx="10842523" cy="5439544"/>
          </a:xfrm>
        </p:spPr>
        <p:txBody>
          <a:bodyPr/>
          <a:lstStyle/>
          <a:p>
            <a:pPr>
              <a:buNone/>
            </a:pPr>
            <a:r>
              <a:rPr lang="de-DE" b="1" dirty="0"/>
              <a:t>Teststruktur nach </a:t>
            </a:r>
            <a:r>
              <a:rPr lang="de-DE" b="1" dirty="0" err="1"/>
              <a:t>Pytest</a:t>
            </a:r>
            <a:r>
              <a:rPr lang="de-DE" b="1" dirty="0"/>
              <a:t>: 4 Schritte</a:t>
            </a:r>
            <a:endParaRPr lang="tr-TR" b="1" dirty="0"/>
          </a:p>
          <a:p>
            <a:pPr>
              <a:buNone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 err="1"/>
              <a:t>Arrange</a:t>
            </a:r>
            <a:r>
              <a:rPr lang="de-DE" dirty="0"/>
              <a:t>: Alles vorbereiten (z. B. Daten laden, Umgebung setzen)</a:t>
            </a:r>
            <a:endParaRPr lang="tr-TR" dirty="0"/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/>
              <a:t>Act</a:t>
            </a:r>
            <a:r>
              <a:rPr lang="de-DE" dirty="0"/>
              <a:t>: Die zu testende Funktion aufrufen</a:t>
            </a:r>
            <a:endParaRPr lang="tr-TR" dirty="0"/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 err="1"/>
              <a:t>Assert</a:t>
            </a:r>
            <a:r>
              <a:rPr lang="de-DE" dirty="0"/>
              <a:t>: Prüfen, ob das Ergebnis dem Erwarteten entspricht</a:t>
            </a:r>
            <a:endParaRPr lang="tr-TR" dirty="0"/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r>
              <a:rPr lang="de-DE" b="1" dirty="0" err="1"/>
              <a:t>Cleanup</a:t>
            </a:r>
            <a:r>
              <a:rPr lang="de-DE" dirty="0"/>
              <a:t>: Aufräumen (z. B. Dateien schließen, Zustände zurücksetzen)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55107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Yüklenmiş görüntü">
            <a:extLst>
              <a:ext uri="{FF2B5EF4-FFF2-40B4-BE49-F238E27FC236}">
                <a16:creationId xmlns:a16="http://schemas.microsoft.com/office/drawing/2014/main" id="{82012AB6-7E25-CB8A-79CA-A89AE631D9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8" y="875071"/>
            <a:ext cx="10580536" cy="472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04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1483</Words>
  <Application>Microsoft Office PowerPoint</Application>
  <PresentationFormat>Geniş ekran</PresentationFormat>
  <Paragraphs>201</Paragraphs>
  <Slides>47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47</vt:i4>
      </vt:variant>
    </vt:vector>
  </HeadingPairs>
  <TitlesOfParts>
    <vt:vector size="48" baseType="lpstr">
      <vt:lpstr>Office Teması</vt:lpstr>
      <vt:lpstr>Chapter 7: Test Your Code</vt:lpstr>
      <vt:lpstr>Warum Solltest du Test Schreiben?</vt:lpstr>
      <vt:lpstr>PowerPoint Sunusu</vt:lpstr>
      <vt:lpstr>PowerPoint Sunusu</vt:lpstr>
      <vt:lpstr>Wann sollte man testen?</vt:lpstr>
      <vt:lpstr>PowerPoint Sunusu</vt:lpstr>
      <vt:lpstr>Basic Test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Data Validation</vt:lpstr>
      <vt:lpstr>PowerPoint Sunusu</vt:lpstr>
      <vt:lpstr>PowerPoint Sunusu</vt:lpstr>
      <vt:lpstr>PowerPoint Sunusu</vt:lpstr>
      <vt:lpstr>PowerPoint Sunusu</vt:lpstr>
      <vt:lpstr>Installation von Pydantic  Pydantic ist eine beliebte Python-Bibliothek zur Datenvalidierung mit Typhinweisen. Die Installation erfolgt mit dem folgenden Befehl: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Aufgabe 1: </vt:lpstr>
      <vt:lpstr>Lösung: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Test Your Code</dc:title>
  <dc:creator>Senoglu, Doga (Stud. WI - DS)</dc:creator>
  <cp:lastModifiedBy>Senoglu, Doga (Stud. WI - DS)</cp:lastModifiedBy>
  <cp:revision>4</cp:revision>
  <dcterms:created xsi:type="dcterms:W3CDTF">2025-05-05T10:38:08Z</dcterms:created>
  <dcterms:modified xsi:type="dcterms:W3CDTF">2025-05-06T10:06:06Z</dcterms:modified>
</cp:coreProperties>
</file>