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1"/>
  </p:handoutMasterIdLst>
  <p:sldIdLst>
    <p:sldId id="291" r:id="rId2"/>
    <p:sldId id="279" r:id="rId3"/>
    <p:sldId id="286" r:id="rId4"/>
    <p:sldId id="290" r:id="rId5"/>
    <p:sldId id="289" r:id="rId6"/>
    <p:sldId id="292" r:id="rId7"/>
    <p:sldId id="293" r:id="rId8"/>
    <p:sldId id="294" r:id="rId9"/>
    <p:sldId id="296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CC"/>
    <a:srgbClr val="99FF99"/>
    <a:srgbClr val="FFFF99"/>
    <a:srgbClr val="66FFFF"/>
    <a:srgbClr val="99CCFF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16B732B-0B29-41BA-AB5A-05894775027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A149C-E816-4088-85E2-3C143707870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1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AD85C-1958-4930-8348-C58E39C950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CDC7E-C336-416F-9A0A-19AD28E1D6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04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594F-36EF-43DF-AEE2-E9F05E3E12B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562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86317-A572-4269-BB5F-1F50450098E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48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ECB12-C1FE-42BE-812B-68B1F4A175A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27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DD43A-D486-4526-969D-42A6F014DCF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51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C58C8-F86D-47E6-BA46-54B9BFAB74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81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FCD62-766F-4C27-B77A-641C91CCD37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46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A45E8-D730-4FC2-B689-A353A186F6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9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61461-B702-4510-8B55-00540E9494F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2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35FB056-7DF4-456A-A4B8-9F4D2A3DCBF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ＦＦＴプログラム作成の参考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ja-JP" altLang="en-US" sz="2000" smtClean="0"/>
              <a:t>・</a:t>
            </a:r>
            <a:r>
              <a:rPr lang="en-US" altLang="ja-JP" sz="2000" smtClean="0"/>
              <a:t>FFT</a:t>
            </a:r>
            <a:r>
              <a:rPr lang="ja-JP" altLang="en-US" sz="2000" smtClean="0"/>
              <a:t>プログラムを作成する上での処理の参考等を挙げる．</a:t>
            </a:r>
          </a:p>
          <a:p>
            <a:pPr algn="l" eaLnBrk="1" hangingPunct="1">
              <a:lnSpc>
                <a:spcPct val="80000"/>
              </a:lnSpc>
            </a:pPr>
            <a:r>
              <a:rPr lang="ja-JP" altLang="en-US" sz="2000" smtClean="0"/>
              <a:t>・動作などをなるべく自分で考えながら追ってみてほしい．</a:t>
            </a:r>
          </a:p>
          <a:p>
            <a:pPr algn="l" eaLnBrk="1" hangingPunct="1">
              <a:lnSpc>
                <a:spcPct val="80000"/>
              </a:lnSpc>
            </a:pPr>
            <a:r>
              <a:rPr lang="ja-JP" altLang="en-US" sz="2000" smtClean="0"/>
              <a:t>・あくまで参考であり，人によっては違う方法でプログラミングするかもしれない．</a:t>
            </a:r>
          </a:p>
          <a:p>
            <a:pPr eaLnBrk="1" hangingPunct="1">
              <a:lnSpc>
                <a:spcPct val="80000"/>
              </a:lnSpc>
            </a:pPr>
            <a:endParaRPr lang="en-US" altLang="ja-JP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"/>
          <p:cNvSpPr>
            <a:spLocks noChangeArrowheads="1"/>
          </p:cNvSpPr>
          <p:nvPr/>
        </p:nvSpPr>
        <p:spPr bwMode="auto">
          <a:xfrm>
            <a:off x="3635375" y="1844675"/>
            <a:ext cx="5365750" cy="3276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123" name="AutoShape 18"/>
          <p:cNvSpPr>
            <a:spLocks noChangeArrowheads="1"/>
          </p:cNvSpPr>
          <p:nvPr/>
        </p:nvSpPr>
        <p:spPr bwMode="auto">
          <a:xfrm>
            <a:off x="646113" y="2479662"/>
            <a:ext cx="2413000" cy="2663825"/>
          </a:xfrm>
          <a:prstGeom prst="downArrow">
            <a:avLst>
              <a:gd name="adj1" fmla="val 50000"/>
              <a:gd name="adj2" fmla="val 2759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FFT(IFFT)</a:t>
            </a:r>
            <a:r>
              <a:rPr lang="ja-JP" altLang="en-US" smtClean="0"/>
              <a:t>の流れ</a:t>
            </a: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1150938" y="2587625"/>
            <a:ext cx="143827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①</a:t>
            </a:r>
            <a:r>
              <a:rPr lang="ja-JP" altLang="en-US" sz="1400"/>
              <a:t>回転子の算出</a:t>
            </a: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790575" y="3559175"/>
            <a:ext cx="214312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③</a:t>
            </a:r>
            <a:r>
              <a:rPr lang="ja-JP" altLang="en-US" sz="1400"/>
              <a:t>ビットリバーサルの実行</a:t>
            </a:r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1222375" y="3092450"/>
            <a:ext cx="1284288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②FFT or IFFT</a:t>
            </a: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250825" y="4064000"/>
            <a:ext cx="343852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④</a:t>
            </a:r>
            <a:r>
              <a:rPr lang="ja-JP" altLang="en-US" sz="1400"/>
              <a:t>ビットリバーサルの通りにデータ入れ替え</a:t>
            </a:r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auto">
          <a:xfrm>
            <a:off x="1114425" y="4568825"/>
            <a:ext cx="1474788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⑤</a:t>
            </a:r>
            <a:r>
              <a:rPr lang="ja-JP" altLang="en-US" sz="1400"/>
              <a:t>バタフライ演算</a:t>
            </a:r>
          </a:p>
        </p:txBody>
      </p:sp>
      <p:sp>
        <p:nvSpPr>
          <p:cNvPr id="5132" name="Text Box 19"/>
          <p:cNvSpPr txBox="1">
            <a:spLocks noChangeArrowheads="1"/>
          </p:cNvSpPr>
          <p:nvPr/>
        </p:nvSpPr>
        <p:spPr bwMode="auto">
          <a:xfrm>
            <a:off x="3816350" y="2157413"/>
            <a:ext cx="5094288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latin typeface="+mn-ea"/>
                <a:ea typeface="+mn-ea"/>
              </a:rPr>
              <a:t>データの入出力は</a:t>
            </a:r>
            <a:r>
              <a:rPr lang="en-US" altLang="ja-JP" sz="1600" dirty="0">
                <a:latin typeface="+mn-ea"/>
                <a:ea typeface="+mn-ea"/>
              </a:rPr>
              <a:t>DFT</a:t>
            </a:r>
            <a:r>
              <a:rPr lang="ja-JP" altLang="en-US" sz="1600" dirty="0">
                <a:latin typeface="+mn-ea"/>
                <a:ea typeface="+mn-ea"/>
              </a:rPr>
              <a:t>・</a:t>
            </a:r>
            <a:r>
              <a:rPr lang="en-US" altLang="ja-JP" sz="1600" dirty="0">
                <a:latin typeface="+mn-ea"/>
                <a:ea typeface="+mn-ea"/>
              </a:rPr>
              <a:t>FFT</a:t>
            </a:r>
            <a:r>
              <a:rPr lang="ja-JP" altLang="en-US" sz="1600" dirty="0">
                <a:latin typeface="+mn-ea"/>
                <a:ea typeface="+mn-ea"/>
              </a:rPr>
              <a:t>とも同じ</a:t>
            </a:r>
          </a:p>
          <a:p>
            <a:pPr>
              <a:defRPr/>
            </a:pPr>
            <a:endParaRPr lang="en-US" altLang="ja-JP" sz="16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FFT(DFT)</a:t>
            </a:r>
            <a:r>
              <a:rPr lang="ja-JP" altLang="en-US" sz="1600" dirty="0">
                <a:latin typeface="+mn-ea"/>
                <a:ea typeface="+mn-ea"/>
              </a:rPr>
              <a:t>では入力データは実数</a:t>
            </a:r>
            <a:endParaRPr lang="en-US" altLang="ja-JP" sz="16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600" b="1" dirty="0">
                <a:latin typeface="+mn-ea"/>
                <a:ea typeface="+mn-ea"/>
              </a:rPr>
              <a:t>  </a:t>
            </a:r>
            <a:r>
              <a:rPr lang="ja-JP" altLang="en-US" sz="1600" b="1" dirty="0">
                <a:latin typeface="+mn-ea"/>
                <a:ea typeface="+mn-ea"/>
              </a:rPr>
              <a:t>　ただし</a:t>
            </a:r>
            <a:r>
              <a:rPr lang="ja-JP" altLang="en-US" sz="1600" dirty="0">
                <a:latin typeface="+mn-ea"/>
                <a:ea typeface="+mn-ea"/>
              </a:rPr>
              <a:t>入力データを複素数として（</a:t>
            </a:r>
            <a:r>
              <a:rPr lang="ja-JP" altLang="en-US" sz="1600" b="1" dirty="0">
                <a:latin typeface="+mn-ea"/>
                <a:ea typeface="+mn-ea"/>
              </a:rPr>
              <a:t>虚部を０として</a:t>
            </a:r>
            <a:r>
              <a:rPr lang="ja-JP" altLang="en-US" sz="1600" dirty="0">
                <a:latin typeface="+mn-ea"/>
                <a:ea typeface="+mn-ea"/>
              </a:rPr>
              <a:t>）入力</a:t>
            </a:r>
          </a:p>
          <a:p>
            <a:pPr>
              <a:defRPr/>
            </a:pPr>
            <a:endParaRPr lang="ja-JP" altLang="en-US" sz="16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IFFT(IDFT)</a:t>
            </a:r>
            <a:r>
              <a:rPr lang="ja-JP" altLang="en-US" sz="1600" dirty="0">
                <a:latin typeface="+mn-ea"/>
                <a:ea typeface="+mn-ea"/>
              </a:rPr>
              <a:t>では入力データは複素数</a:t>
            </a: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　　計算結果における</a:t>
            </a:r>
            <a:r>
              <a:rPr lang="ja-JP" altLang="en-US" sz="1600" dirty="0">
                <a:latin typeface="+mn-ea"/>
                <a:ea typeface="+mn-ea"/>
              </a:rPr>
              <a:t>複素数の</a:t>
            </a:r>
            <a:r>
              <a:rPr lang="ja-JP" altLang="en-US" sz="1600" b="1" dirty="0">
                <a:latin typeface="+mn-ea"/>
                <a:ea typeface="+mn-ea"/>
              </a:rPr>
              <a:t>実部を</a:t>
            </a:r>
            <a:r>
              <a:rPr lang="ja-JP" altLang="en-US" sz="1600" dirty="0">
                <a:latin typeface="+mn-ea"/>
                <a:ea typeface="+mn-ea"/>
              </a:rPr>
              <a:t>出力</a:t>
            </a:r>
          </a:p>
          <a:p>
            <a:pPr>
              <a:defRPr/>
            </a:pPr>
            <a:endParaRPr lang="ja-JP" altLang="en-US" sz="16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FFT</a:t>
            </a:r>
            <a:r>
              <a:rPr lang="ja-JP" altLang="en-US" sz="1600" dirty="0">
                <a:latin typeface="+mn-ea"/>
                <a:ea typeface="+mn-ea"/>
              </a:rPr>
              <a:t>も</a:t>
            </a:r>
            <a:r>
              <a:rPr lang="en-US" altLang="ja-JP" sz="1600" b="1" dirty="0">
                <a:latin typeface="+mn-ea"/>
                <a:ea typeface="+mn-ea"/>
              </a:rPr>
              <a:t>IFFT</a:t>
            </a:r>
            <a:r>
              <a:rPr lang="ja-JP" altLang="en-US" sz="1600" dirty="0">
                <a:latin typeface="+mn-ea"/>
                <a:ea typeface="+mn-ea"/>
              </a:rPr>
              <a:t>も同じ関数がそのまま利用できる</a:t>
            </a:r>
          </a:p>
          <a:p>
            <a:pPr>
              <a:defRPr/>
            </a:pPr>
            <a:r>
              <a:rPr lang="ja-JP" altLang="en-US" sz="1600" dirty="0">
                <a:latin typeface="+mn-ea"/>
                <a:ea typeface="+mn-ea"/>
              </a:rPr>
              <a:t>　（ただ今回は，</a:t>
            </a:r>
            <a:r>
              <a:rPr lang="en-US" altLang="ja-JP" sz="1600" dirty="0">
                <a:latin typeface="+mn-ea"/>
                <a:ea typeface="+mn-ea"/>
              </a:rPr>
              <a:t>DFT</a:t>
            </a:r>
            <a:r>
              <a:rPr lang="ja-JP" altLang="en-US" sz="1600" dirty="0">
                <a:latin typeface="+mn-ea"/>
                <a:ea typeface="+mn-ea"/>
              </a:rPr>
              <a:t>の時よりも，もう少し関数を細分化）</a:t>
            </a:r>
          </a:p>
        </p:txBody>
      </p:sp>
      <p:sp>
        <p:nvSpPr>
          <p:cNvPr id="5133" name="Text Box 29"/>
          <p:cNvSpPr txBox="1">
            <a:spLocks noChangeArrowheads="1"/>
          </p:cNvSpPr>
          <p:nvPr/>
        </p:nvSpPr>
        <p:spPr bwMode="auto">
          <a:xfrm>
            <a:off x="811213" y="5838825"/>
            <a:ext cx="7704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なお以降では，構造体は</a:t>
            </a:r>
            <a:r>
              <a:rPr lang="en-US" altLang="ja-JP"/>
              <a:t>comp</a:t>
            </a:r>
            <a:r>
              <a:rPr lang="ja-JP" altLang="en-US"/>
              <a:t>型として，実部を</a:t>
            </a:r>
            <a:r>
              <a:rPr lang="en-US" altLang="ja-JP"/>
              <a:t>.re</a:t>
            </a:r>
            <a:r>
              <a:rPr lang="ja-JP" altLang="en-US"/>
              <a:t>，虚部を</a:t>
            </a:r>
            <a:r>
              <a:rPr lang="en-US" altLang="ja-JP"/>
              <a:t>.im</a:t>
            </a:r>
            <a:r>
              <a:rPr lang="ja-JP" altLang="en-US"/>
              <a:t>で表現している．</a:t>
            </a:r>
          </a:p>
        </p:txBody>
      </p:sp>
      <p:sp>
        <p:nvSpPr>
          <p:cNvPr id="5134" name="テキスト ボックス 14"/>
          <p:cNvSpPr txBox="1">
            <a:spLocks noChangeArrowheads="1"/>
          </p:cNvSpPr>
          <p:nvPr/>
        </p:nvSpPr>
        <p:spPr bwMode="auto">
          <a:xfrm>
            <a:off x="1066800" y="2041525"/>
            <a:ext cx="149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データの入力</a:t>
            </a:r>
          </a:p>
        </p:txBody>
      </p:sp>
      <p:sp>
        <p:nvSpPr>
          <p:cNvPr id="5135" name="テキスト ボックス 15"/>
          <p:cNvSpPr txBox="1">
            <a:spLocks noChangeArrowheads="1"/>
          </p:cNvSpPr>
          <p:nvPr/>
        </p:nvSpPr>
        <p:spPr bwMode="auto">
          <a:xfrm>
            <a:off x="993775" y="52181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計算結果の出力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2232025" y="3392488"/>
            <a:ext cx="1008063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3635375" y="3357563"/>
            <a:ext cx="973138" cy="6111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①</a:t>
            </a:r>
            <a:r>
              <a:rPr lang="ja-JP" altLang="en-US" smtClean="0">
                <a:solidFill>
                  <a:schemeClr val="tx1"/>
                </a:solidFill>
              </a:rPr>
              <a:t>回転子の算出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1619250" y="2673350"/>
          <a:ext cx="36068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数式" r:id="rId3" imgW="2044440" imgH="761760" progId="Equation.3">
                  <p:embed/>
                </p:oleObj>
              </mc:Choice>
              <mc:Fallback>
                <p:oleObj name="数式" r:id="rId3" imgW="2044440" imgH="761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73350"/>
                        <a:ext cx="36068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792163" y="2060575"/>
            <a:ext cx="606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回転子を計算しておく</a:t>
            </a:r>
          </a:p>
          <a:p>
            <a:pPr eaLnBrk="1" hangingPunct="1"/>
            <a:r>
              <a:rPr lang="ja-JP" altLang="en-US"/>
              <a:t>　計算式は以下のように，単位円１周を</a:t>
            </a:r>
            <a:r>
              <a:rPr lang="en-US" altLang="ja-JP"/>
              <a:t>N</a:t>
            </a:r>
            <a:r>
              <a:rPr lang="ja-JP" altLang="en-US"/>
              <a:t>等分すれば良かった</a:t>
            </a:r>
          </a:p>
        </p:txBody>
      </p:sp>
      <p:sp>
        <p:nvSpPr>
          <p:cNvPr id="1031" name="AutoShape 18"/>
          <p:cNvSpPr>
            <a:spLocks noChangeArrowheads="1"/>
          </p:cNvSpPr>
          <p:nvPr/>
        </p:nvSpPr>
        <p:spPr bwMode="auto">
          <a:xfrm>
            <a:off x="3635375" y="4113213"/>
            <a:ext cx="1260475" cy="504825"/>
          </a:xfrm>
          <a:prstGeom prst="wedgeRoundRectCallout">
            <a:avLst>
              <a:gd name="adj1" fmla="val -21032"/>
              <a:gd name="adj2" fmla="val -7704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400"/>
              <a:t>構造体の</a:t>
            </a:r>
          </a:p>
          <a:p>
            <a:pPr algn="ctr" eaLnBrk="1" hangingPunct="1"/>
            <a:r>
              <a:rPr lang="ja-JP" altLang="en-US" sz="1400" b="1"/>
              <a:t>虚部</a:t>
            </a:r>
            <a:r>
              <a:rPr lang="ja-JP" altLang="en-US" sz="1400"/>
              <a:t>の値</a:t>
            </a:r>
          </a:p>
        </p:txBody>
      </p:sp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2160588" y="4113213"/>
            <a:ext cx="1260475" cy="504825"/>
          </a:xfrm>
          <a:prstGeom prst="wedgeRoundRectCallout">
            <a:avLst>
              <a:gd name="adj1" fmla="val 25565"/>
              <a:gd name="adj2" fmla="val -74213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400"/>
              <a:t>構造体の</a:t>
            </a:r>
          </a:p>
          <a:p>
            <a:pPr algn="ctr" eaLnBrk="1" hangingPunct="1"/>
            <a:r>
              <a:rPr lang="ja-JP" altLang="en-US" sz="1400" b="1"/>
              <a:t>実部</a:t>
            </a:r>
            <a:r>
              <a:rPr lang="ja-JP" altLang="en-US" sz="1400"/>
              <a:t>の値</a:t>
            </a:r>
          </a:p>
        </p:txBody>
      </p:sp>
      <p:sp>
        <p:nvSpPr>
          <p:cNvPr id="1033" name="Text Box 20"/>
          <p:cNvSpPr txBox="1">
            <a:spLocks noChangeArrowheads="1"/>
          </p:cNvSpPr>
          <p:nvPr/>
        </p:nvSpPr>
        <p:spPr bwMode="auto">
          <a:xfrm>
            <a:off x="808038" y="4992688"/>
            <a:ext cx="7085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ここで．．．単位円を思い浮かべれば分かると思うが，</a:t>
            </a:r>
            <a:endParaRPr lang="en-US" altLang="ja-JP"/>
          </a:p>
          <a:p>
            <a:pPr eaLnBrk="1" hangingPunct="1"/>
            <a:r>
              <a:rPr lang="ja-JP" altLang="en-US"/>
              <a:t>半分は複素共役なので，</a:t>
            </a:r>
            <a:r>
              <a:rPr lang="en-US" altLang="ja-JP" i="1"/>
              <a:t>N/2</a:t>
            </a:r>
            <a:r>
              <a:rPr lang="ja-JP" altLang="en-US"/>
              <a:t>点までの回転子が分かっていればよい</a:t>
            </a:r>
          </a:p>
          <a:p>
            <a:pPr eaLnBrk="1" hangingPunct="1"/>
            <a:r>
              <a:rPr lang="ja-JP" altLang="en-US" b="1" u="sng">
                <a:solidFill>
                  <a:schemeClr val="folHlink"/>
                </a:solidFill>
              </a:rPr>
              <a:t>すなわち，実際は，</a:t>
            </a:r>
            <a:r>
              <a:rPr lang="en-US" altLang="ja-JP" b="1" i="1" u="sng">
                <a:solidFill>
                  <a:schemeClr val="folHlink"/>
                </a:solidFill>
              </a:rPr>
              <a:t>i=0,</a:t>
            </a:r>
            <a:r>
              <a:rPr lang="en-US" altLang="ja-JP" b="1" i="1" u="sng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ja-JP" b="1" i="1" u="sng">
                <a:solidFill>
                  <a:schemeClr val="folHlink"/>
                </a:solidFill>
              </a:rPr>
              <a:t>,N/2-1</a:t>
            </a:r>
            <a:r>
              <a:rPr lang="ja-JP" altLang="en-US" b="1" u="sng">
                <a:solidFill>
                  <a:schemeClr val="folHlink"/>
                </a:solidFill>
              </a:rPr>
              <a:t>まで計算するだけでもよいことになる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7"/>
          <p:cNvSpPr>
            <a:spLocks noChangeArrowheads="1"/>
          </p:cNvSpPr>
          <p:nvPr/>
        </p:nvSpPr>
        <p:spPr bwMode="auto">
          <a:xfrm>
            <a:off x="519113" y="4760913"/>
            <a:ext cx="8101012" cy="100806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②FFT or IFFT</a:t>
            </a:r>
            <a:r>
              <a:rPr lang="ja-JP" altLang="en-US" smtClean="0">
                <a:solidFill>
                  <a:schemeClr val="tx1"/>
                </a:solidFill>
              </a:rPr>
              <a:t>の違いは</a:t>
            </a:r>
            <a:endParaRPr lang="en-US" altLang="ja-JP" smtClean="0">
              <a:solidFill>
                <a:schemeClr val="tx1"/>
              </a:solidFill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628650" y="2070100"/>
            <a:ext cx="848042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FFT</a:t>
            </a:r>
            <a:r>
              <a:rPr lang="ja-JP" altLang="en-US"/>
              <a:t>と</a:t>
            </a:r>
            <a:r>
              <a:rPr lang="en-US" altLang="ja-JP"/>
              <a:t>IFFT</a:t>
            </a:r>
            <a:r>
              <a:rPr lang="ja-JP" altLang="en-US"/>
              <a:t>の違いは，回転子が「</a:t>
            </a:r>
            <a:r>
              <a:rPr lang="ja-JP" altLang="en-US" b="1">
                <a:solidFill>
                  <a:schemeClr val="folHlink"/>
                </a:solidFill>
              </a:rPr>
              <a:t>時計回り</a:t>
            </a:r>
            <a:r>
              <a:rPr lang="ja-JP" altLang="en-US"/>
              <a:t>」か「</a:t>
            </a:r>
            <a:r>
              <a:rPr lang="ja-JP" altLang="en-US" b="1">
                <a:solidFill>
                  <a:schemeClr val="folHlink"/>
                </a:solidFill>
              </a:rPr>
              <a:t>反時計回り</a:t>
            </a:r>
            <a:r>
              <a:rPr lang="ja-JP" altLang="en-US"/>
              <a:t>」かの違いで，</a:t>
            </a:r>
          </a:p>
          <a:p>
            <a:pPr eaLnBrk="1" hangingPunct="1"/>
            <a:r>
              <a:rPr lang="ja-JP" altLang="en-US" b="1">
                <a:solidFill>
                  <a:schemeClr val="folHlink"/>
                </a:solidFill>
              </a:rPr>
              <a:t>計算過程は全く同じ</a:t>
            </a:r>
            <a:r>
              <a:rPr lang="ja-JP" altLang="en-US"/>
              <a:t>である．</a:t>
            </a:r>
          </a:p>
          <a:p>
            <a:pPr eaLnBrk="1" hangingPunct="1"/>
            <a:endParaRPr lang="ja-JP" altLang="en-US"/>
          </a:p>
          <a:p>
            <a:pPr eaLnBrk="1" hangingPunct="1"/>
            <a:endParaRPr lang="en-US" altLang="ja-JP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ということは．．．</a:t>
            </a:r>
          </a:p>
          <a:p>
            <a:pPr eaLnBrk="1" hangingPunct="1"/>
            <a:r>
              <a:rPr lang="en-US" altLang="ja-JP"/>
              <a:t>FFT</a:t>
            </a:r>
            <a:r>
              <a:rPr lang="ja-JP" altLang="en-US"/>
              <a:t>も</a:t>
            </a:r>
            <a:r>
              <a:rPr lang="en-US" altLang="ja-JP"/>
              <a:t>IFFT</a:t>
            </a:r>
            <a:r>
              <a:rPr lang="ja-JP" altLang="en-US"/>
              <a:t>も「入力された</a:t>
            </a:r>
            <a:r>
              <a:rPr lang="ja-JP" altLang="en-US" b="1">
                <a:solidFill>
                  <a:schemeClr val="folHlink"/>
                </a:solidFill>
              </a:rPr>
              <a:t>複素形式のデータ</a:t>
            </a:r>
            <a:r>
              <a:rPr lang="ja-JP" altLang="en-US"/>
              <a:t>」</a:t>
            </a:r>
            <a:r>
              <a:rPr lang="en-US" altLang="ja-JP"/>
              <a:t>×</a:t>
            </a:r>
            <a:r>
              <a:rPr lang="ja-JP" altLang="en-US"/>
              <a:t>「</a:t>
            </a:r>
            <a:r>
              <a:rPr lang="ja-JP" altLang="en-US" b="1">
                <a:solidFill>
                  <a:schemeClr val="folHlink"/>
                </a:solidFill>
              </a:rPr>
              <a:t>回転子</a:t>
            </a:r>
            <a:r>
              <a:rPr lang="ja-JP" altLang="en-US"/>
              <a:t>」＝「結果」という計算ができる</a:t>
            </a:r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回転子</a:t>
            </a:r>
            <a:r>
              <a:rPr lang="en-US" altLang="ja-JP"/>
              <a:t>W</a:t>
            </a:r>
            <a:r>
              <a:rPr lang="ja-JP" altLang="en-US"/>
              <a:t>に対し，</a:t>
            </a:r>
            <a:r>
              <a:rPr lang="ja-JP" altLang="en-US" b="1">
                <a:solidFill>
                  <a:schemeClr val="folHlink"/>
                </a:solidFill>
              </a:rPr>
              <a:t>複素共役な値</a:t>
            </a:r>
            <a:r>
              <a:rPr lang="ja-JP" altLang="en-US"/>
              <a:t>にするだけで</a:t>
            </a:r>
            <a:r>
              <a:rPr lang="en-US" altLang="ja-JP"/>
              <a:t>FFT←→IFFT</a:t>
            </a:r>
            <a:r>
              <a:rPr lang="ja-JP" altLang="en-US"/>
              <a:t>の変換が可能となる</a:t>
            </a:r>
          </a:p>
          <a:p>
            <a:pPr eaLnBrk="1" hangingPunct="1"/>
            <a:endParaRPr lang="en-US" altLang="ja-JP"/>
          </a:p>
        </p:txBody>
      </p:sp>
      <p:sp>
        <p:nvSpPr>
          <p:cNvPr id="5" name="下矢印 4"/>
          <p:cNvSpPr/>
          <p:nvPr/>
        </p:nvSpPr>
        <p:spPr>
          <a:xfrm>
            <a:off x="3659188" y="4232275"/>
            <a:ext cx="1716087" cy="51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爆発 1 6"/>
          <p:cNvSpPr/>
          <p:nvPr/>
        </p:nvSpPr>
        <p:spPr>
          <a:xfrm>
            <a:off x="1979613" y="4652963"/>
            <a:ext cx="3384550" cy="140493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③-1</a:t>
            </a:r>
            <a:r>
              <a:rPr lang="ja-JP" altLang="en-US" smtClean="0">
                <a:solidFill>
                  <a:schemeClr val="tx1"/>
                </a:solidFill>
              </a:rPr>
              <a:t>ビットリバーサルの例１</a:t>
            </a:r>
            <a:r>
              <a:rPr lang="en-US" altLang="ja-JP" smtClean="0">
                <a:solidFill>
                  <a:schemeClr val="tx1"/>
                </a:solidFill>
              </a:rPr>
              <a:t/>
            </a:r>
            <a:br>
              <a:rPr lang="en-US" altLang="ja-JP" smtClean="0">
                <a:solidFill>
                  <a:schemeClr val="tx1"/>
                </a:solidFill>
              </a:rPr>
            </a:br>
            <a:r>
              <a:rPr lang="ja-JP" altLang="en-US" smtClean="0">
                <a:solidFill>
                  <a:schemeClr val="tx1"/>
                </a:solidFill>
              </a:rPr>
              <a:t>ビット演算で実現</a:t>
            </a: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792163" y="1989138"/>
            <a:ext cx="4359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入力データの順番を入れ替えるための準備</a:t>
            </a:r>
          </a:p>
          <a:p>
            <a:pPr eaLnBrk="1" hangingPunct="1"/>
            <a:r>
              <a:rPr lang="ja-JP" altLang="en-US"/>
              <a:t>例えば，ビットシフトを利用すると．．．．．．．</a:t>
            </a:r>
          </a:p>
        </p:txBody>
      </p:sp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900113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73" name="Rectangle 14"/>
          <p:cNvSpPr>
            <a:spLocks noChangeArrowheads="1"/>
          </p:cNvSpPr>
          <p:nvPr/>
        </p:nvSpPr>
        <p:spPr bwMode="auto">
          <a:xfrm>
            <a:off x="2195513" y="3176588"/>
            <a:ext cx="576262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74" name="Rectangle 15"/>
          <p:cNvSpPr>
            <a:spLocks noChangeArrowheads="1"/>
          </p:cNvSpPr>
          <p:nvPr/>
        </p:nvSpPr>
        <p:spPr bwMode="auto">
          <a:xfrm>
            <a:off x="2916238" y="3176588"/>
            <a:ext cx="576262" cy="36036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3635375" y="3176588"/>
            <a:ext cx="576263" cy="36036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76" name="Text Box 21"/>
          <p:cNvSpPr txBox="1">
            <a:spLocks noChangeArrowheads="1"/>
          </p:cNvSpPr>
          <p:nvPr/>
        </p:nvSpPr>
        <p:spPr bwMode="auto">
          <a:xfrm>
            <a:off x="1560513" y="318135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・・・</a:t>
            </a:r>
          </a:p>
        </p:txBody>
      </p:sp>
      <p:sp>
        <p:nvSpPr>
          <p:cNvPr id="7177" name="AutoShape 22"/>
          <p:cNvSpPr>
            <a:spLocks noChangeArrowheads="1"/>
          </p:cNvSpPr>
          <p:nvPr/>
        </p:nvSpPr>
        <p:spPr bwMode="auto">
          <a:xfrm>
            <a:off x="900113" y="2673350"/>
            <a:ext cx="3240087" cy="431800"/>
          </a:xfrm>
          <a:prstGeom prst="leftRightArrow">
            <a:avLst>
              <a:gd name="adj1" fmla="val 50000"/>
              <a:gd name="adj2" fmla="val 15007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int</a:t>
            </a:r>
            <a:r>
              <a:rPr lang="ja-JP" altLang="en-US"/>
              <a:t>型なら</a:t>
            </a:r>
            <a:r>
              <a:rPr lang="en-US" altLang="ja-JP"/>
              <a:t>32</a:t>
            </a:r>
            <a:r>
              <a:rPr lang="ja-JP" altLang="en-US"/>
              <a:t>ビット</a:t>
            </a:r>
          </a:p>
        </p:txBody>
      </p:sp>
      <p:sp>
        <p:nvSpPr>
          <p:cNvPr id="7178" name="AutoShape 24"/>
          <p:cNvSpPr>
            <a:spLocks noChangeArrowheads="1"/>
          </p:cNvSpPr>
          <p:nvPr/>
        </p:nvSpPr>
        <p:spPr bwMode="auto">
          <a:xfrm>
            <a:off x="2232025" y="3608388"/>
            <a:ext cx="1979613" cy="468312"/>
          </a:xfrm>
          <a:prstGeom prst="leftRightArrow">
            <a:avLst>
              <a:gd name="adj1" fmla="val 50000"/>
              <a:gd name="adj2" fmla="val 84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N=8</a:t>
            </a:r>
            <a:r>
              <a:rPr lang="ja-JP" altLang="en-US"/>
              <a:t>なら</a:t>
            </a:r>
            <a:r>
              <a:rPr lang="en-US" altLang="ja-JP"/>
              <a:t>3</a:t>
            </a:r>
            <a:r>
              <a:rPr lang="ja-JP" altLang="en-US"/>
              <a:t>ビット</a:t>
            </a:r>
          </a:p>
        </p:txBody>
      </p:sp>
      <p:sp>
        <p:nvSpPr>
          <p:cNvPr id="7179" name="Text Box 26"/>
          <p:cNvSpPr txBox="1">
            <a:spLocks noChangeArrowheads="1"/>
          </p:cNvSpPr>
          <p:nvPr/>
        </p:nvSpPr>
        <p:spPr bwMode="auto">
          <a:xfrm>
            <a:off x="2139950" y="4187825"/>
            <a:ext cx="28829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600"/>
              <a:t>全体は</a:t>
            </a:r>
            <a:r>
              <a:rPr lang="en-US" altLang="ja-JP" sz="1600"/>
              <a:t>32</a:t>
            </a:r>
            <a:r>
              <a:rPr lang="ja-JP" altLang="en-US" sz="1600"/>
              <a:t>ビット分あるが，</a:t>
            </a:r>
          </a:p>
          <a:p>
            <a:pPr eaLnBrk="1" hangingPunct="1"/>
            <a:r>
              <a:rPr lang="ja-JP" altLang="en-US" sz="1600"/>
              <a:t>例えば</a:t>
            </a:r>
            <a:r>
              <a:rPr lang="en-US" altLang="ja-JP" sz="1600"/>
              <a:t>N=8</a:t>
            </a:r>
            <a:r>
              <a:rPr lang="ja-JP" altLang="en-US" sz="1600"/>
              <a:t>の時は</a:t>
            </a:r>
          </a:p>
          <a:p>
            <a:pPr eaLnBrk="1" hangingPunct="1"/>
            <a:r>
              <a:rPr lang="en-US" altLang="ja-JP" sz="1600"/>
              <a:t>000</a:t>
            </a:r>
            <a:r>
              <a:rPr lang="ja-JP" altLang="en-US" sz="1600"/>
              <a:t>～</a:t>
            </a:r>
            <a:r>
              <a:rPr lang="en-US" altLang="ja-JP" sz="1600"/>
              <a:t>111</a:t>
            </a:r>
            <a:r>
              <a:rPr lang="ja-JP" altLang="en-US" sz="1600"/>
              <a:t>まで表現されるので，</a:t>
            </a:r>
          </a:p>
          <a:p>
            <a:pPr eaLnBrk="1" hangingPunct="1"/>
            <a:r>
              <a:rPr lang="en-US" altLang="ja-JP" sz="1600"/>
              <a:t>3</a:t>
            </a:r>
            <a:r>
              <a:rPr lang="ja-JP" altLang="en-US" sz="1600"/>
              <a:t>ビット分が有効な範囲</a:t>
            </a:r>
          </a:p>
        </p:txBody>
      </p:sp>
      <p:sp>
        <p:nvSpPr>
          <p:cNvPr id="7180" name="AutoShape 27"/>
          <p:cNvSpPr>
            <a:spLocks noChangeArrowheads="1"/>
          </p:cNvSpPr>
          <p:nvPr/>
        </p:nvSpPr>
        <p:spPr bwMode="auto">
          <a:xfrm>
            <a:off x="935038" y="3643313"/>
            <a:ext cx="1150937" cy="433387"/>
          </a:xfrm>
          <a:prstGeom prst="leftRightArrow">
            <a:avLst>
              <a:gd name="adj1" fmla="val 50000"/>
              <a:gd name="adj2" fmla="val 5311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全て</a:t>
            </a:r>
            <a:r>
              <a:rPr lang="en-US" altLang="ja-JP"/>
              <a:t>0</a:t>
            </a:r>
          </a:p>
        </p:txBody>
      </p:sp>
      <p:sp>
        <p:nvSpPr>
          <p:cNvPr id="7181" name="Rectangle 28"/>
          <p:cNvSpPr>
            <a:spLocks noChangeArrowheads="1"/>
          </p:cNvSpPr>
          <p:nvPr/>
        </p:nvSpPr>
        <p:spPr bwMode="auto">
          <a:xfrm>
            <a:off x="5903913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2" name="Rectangle 29"/>
          <p:cNvSpPr>
            <a:spLocks noChangeArrowheads="1"/>
          </p:cNvSpPr>
          <p:nvPr/>
        </p:nvSpPr>
        <p:spPr bwMode="auto">
          <a:xfrm>
            <a:off x="6624638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83" name="Rectangle 30"/>
          <p:cNvSpPr>
            <a:spLocks noChangeArrowheads="1"/>
          </p:cNvSpPr>
          <p:nvPr/>
        </p:nvSpPr>
        <p:spPr bwMode="auto">
          <a:xfrm>
            <a:off x="7343775" y="317658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84" name="AutoShape 31"/>
          <p:cNvSpPr>
            <a:spLocks noChangeArrowheads="1"/>
          </p:cNvSpPr>
          <p:nvPr/>
        </p:nvSpPr>
        <p:spPr bwMode="auto">
          <a:xfrm>
            <a:off x="4897438" y="2673350"/>
            <a:ext cx="719137" cy="13319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反転</a:t>
            </a:r>
          </a:p>
        </p:txBody>
      </p:sp>
      <p:sp>
        <p:nvSpPr>
          <p:cNvPr id="7185" name="Text Box 33"/>
          <p:cNvSpPr txBox="1">
            <a:spLocks noChangeArrowheads="1"/>
          </p:cNvSpPr>
          <p:nvPr/>
        </p:nvSpPr>
        <p:spPr bwMode="auto">
          <a:xfrm>
            <a:off x="4284663" y="31702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6</a:t>
            </a:r>
          </a:p>
        </p:txBody>
      </p:sp>
      <p:sp>
        <p:nvSpPr>
          <p:cNvPr id="7186" name="Text Box 34"/>
          <p:cNvSpPr txBox="1">
            <a:spLocks noChangeArrowheads="1"/>
          </p:cNvSpPr>
          <p:nvPr/>
        </p:nvSpPr>
        <p:spPr bwMode="auto">
          <a:xfrm>
            <a:off x="8064500" y="31765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3</a:t>
            </a:r>
          </a:p>
        </p:txBody>
      </p:sp>
      <p:sp>
        <p:nvSpPr>
          <p:cNvPr id="7187" name="Rectangle 37"/>
          <p:cNvSpPr>
            <a:spLocks noChangeArrowheads="1"/>
          </p:cNvSpPr>
          <p:nvPr/>
        </p:nvSpPr>
        <p:spPr bwMode="auto">
          <a:xfrm>
            <a:off x="5903913" y="3968750"/>
            <a:ext cx="576262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8" name="Rectangle 38"/>
          <p:cNvSpPr>
            <a:spLocks noChangeArrowheads="1"/>
          </p:cNvSpPr>
          <p:nvPr/>
        </p:nvSpPr>
        <p:spPr bwMode="auto">
          <a:xfrm>
            <a:off x="5903913" y="46164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9" name="Rectangle 39"/>
          <p:cNvSpPr>
            <a:spLocks noChangeArrowheads="1"/>
          </p:cNvSpPr>
          <p:nvPr/>
        </p:nvSpPr>
        <p:spPr bwMode="auto">
          <a:xfrm>
            <a:off x="7343775" y="4616450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0" name="Rectangle 40"/>
          <p:cNvSpPr>
            <a:spLocks noChangeArrowheads="1"/>
          </p:cNvSpPr>
          <p:nvPr/>
        </p:nvSpPr>
        <p:spPr bwMode="auto">
          <a:xfrm>
            <a:off x="6624638" y="4616450"/>
            <a:ext cx="576262" cy="3603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91" name="Rectangle 41"/>
          <p:cNvSpPr>
            <a:spLocks noChangeArrowheads="1"/>
          </p:cNvSpPr>
          <p:nvPr/>
        </p:nvSpPr>
        <p:spPr bwMode="auto">
          <a:xfrm>
            <a:off x="5903913" y="5265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2" name="Rectangle 42"/>
          <p:cNvSpPr>
            <a:spLocks noChangeArrowheads="1"/>
          </p:cNvSpPr>
          <p:nvPr/>
        </p:nvSpPr>
        <p:spPr bwMode="auto">
          <a:xfrm>
            <a:off x="6624638" y="5265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3" name="Rectangle 43"/>
          <p:cNvSpPr>
            <a:spLocks noChangeArrowheads="1"/>
          </p:cNvSpPr>
          <p:nvPr/>
        </p:nvSpPr>
        <p:spPr bwMode="auto">
          <a:xfrm>
            <a:off x="7343775" y="5265738"/>
            <a:ext cx="576263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94" name="Rectangle 44"/>
          <p:cNvSpPr>
            <a:spLocks noChangeArrowheads="1"/>
          </p:cNvSpPr>
          <p:nvPr/>
        </p:nvSpPr>
        <p:spPr bwMode="auto">
          <a:xfrm>
            <a:off x="6624638" y="39687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5" name="Rectangle 45"/>
          <p:cNvSpPr>
            <a:spLocks noChangeArrowheads="1"/>
          </p:cNvSpPr>
          <p:nvPr/>
        </p:nvSpPr>
        <p:spPr bwMode="auto">
          <a:xfrm>
            <a:off x="7345363" y="39687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6" name="Text Box 46"/>
          <p:cNvSpPr txBox="1">
            <a:spLocks noChangeArrowheads="1"/>
          </p:cNvSpPr>
          <p:nvPr/>
        </p:nvSpPr>
        <p:spPr bwMode="auto">
          <a:xfrm>
            <a:off x="8064500" y="3933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0</a:t>
            </a:r>
          </a:p>
        </p:txBody>
      </p:sp>
      <p:sp>
        <p:nvSpPr>
          <p:cNvPr id="7197" name="Text Box 47"/>
          <p:cNvSpPr txBox="1">
            <a:spLocks noChangeArrowheads="1"/>
          </p:cNvSpPr>
          <p:nvPr/>
        </p:nvSpPr>
        <p:spPr bwMode="auto">
          <a:xfrm>
            <a:off x="8064500" y="46164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2</a:t>
            </a:r>
          </a:p>
        </p:txBody>
      </p:sp>
      <p:sp>
        <p:nvSpPr>
          <p:cNvPr id="7198" name="Text Box 48"/>
          <p:cNvSpPr txBox="1">
            <a:spLocks noChangeArrowheads="1"/>
          </p:cNvSpPr>
          <p:nvPr/>
        </p:nvSpPr>
        <p:spPr bwMode="auto">
          <a:xfrm>
            <a:off x="8064500" y="5265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1</a:t>
            </a:r>
          </a:p>
        </p:txBody>
      </p:sp>
      <p:sp>
        <p:nvSpPr>
          <p:cNvPr id="7199" name="Text Box 49"/>
          <p:cNvSpPr txBox="1">
            <a:spLocks noChangeArrowheads="1"/>
          </p:cNvSpPr>
          <p:nvPr/>
        </p:nvSpPr>
        <p:spPr bwMode="auto">
          <a:xfrm rot="5400000">
            <a:off x="6769101" y="35687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=</a:t>
            </a:r>
          </a:p>
        </p:txBody>
      </p:sp>
      <p:sp>
        <p:nvSpPr>
          <p:cNvPr id="7200" name="Text Box 50"/>
          <p:cNvSpPr txBox="1">
            <a:spLocks noChangeArrowheads="1"/>
          </p:cNvSpPr>
          <p:nvPr/>
        </p:nvSpPr>
        <p:spPr bwMode="auto">
          <a:xfrm>
            <a:off x="6732588" y="42926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b="1"/>
              <a:t>+</a:t>
            </a:r>
          </a:p>
        </p:txBody>
      </p:sp>
      <p:sp>
        <p:nvSpPr>
          <p:cNvPr id="7201" name="Text Box 51"/>
          <p:cNvSpPr txBox="1">
            <a:spLocks noChangeArrowheads="1"/>
          </p:cNvSpPr>
          <p:nvPr/>
        </p:nvSpPr>
        <p:spPr bwMode="auto">
          <a:xfrm>
            <a:off x="6732588" y="493395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b="1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右矢印 67"/>
          <p:cNvSpPr/>
          <p:nvPr/>
        </p:nvSpPr>
        <p:spPr>
          <a:xfrm>
            <a:off x="1943100" y="2673350"/>
            <a:ext cx="576263" cy="2508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195" name="AutoShape 363"/>
          <p:cNvSpPr>
            <a:spLocks noChangeArrowheads="1"/>
          </p:cNvSpPr>
          <p:nvPr/>
        </p:nvSpPr>
        <p:spPr bwMode="auto">
          <a:xfrm>
            <a:off x="6119813" y="6488113"/>
            <a:ext cx="684212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6" name="AutoShape 358"/>
          <p:cNvSpPr>
            <a:spLocks noChangeArrowheads="1"/>
          </p:cNvSpPr>
          <p:nvPr/>
        </p:nvSpPr>
        <p:spPr bwMode="auto">
          <a:xfrm>
            <a:off x="4500563" y="184467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7" name="AutoShape 359"/>
          <p:cNvSpPr>
            <a:spLocks noChangeArrowheads="1"/>
          </p:cNvSpPr>
          <p:nvPr/>
        </p:nvSpPr>
        <p:spPr bwMode="auto">
          <a:xfrm>
            <a:off x="2592388" y="184467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8" name="AutoShape 360"/>
          <p:cNvSpPr>
            <a:spLocks noChangeArrowheads="1"/>
          </p:cNvSpPr>
          <p:nvPr/>
        </p:nvSpPr>
        <p:spPr bwMode="auto">
          <a:xfrm>
            <a:off x="3924300" y="2600325"/>
            <a:ext cx="6477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9" name="AutoShape 361"/>
          <p:cNvSpPr>
            <a:spLocks noChangeArrowheads="1"/>
          </p:cNvSpPr>
          <p:nvPr/>
        </p:nvSpPr>
        <p:spPr bwMode="auto">
          <a:xfrm>
            <a:off x="6119813" y="2600325"/>
            <a:ext cx="6477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0" name="AutoShape 362"/>
          <p:cNvSpPr>
            <a:spLocks noChangeArrowheads="1"/>
          </p:cNvSpPr>
          <p:nvPr/>
        </p:nvSpPr>
        <p:spPr bwMode="auto">
          <a:xfrm>
            <a:off x="8172450" y="2600325"/>
            <a:ext cx="684213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142875" y="23495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１バイトの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N=8(n=3)</a:t>
            </a:r>
            <a:r>
              <a:rPr lang="ja-JP" altLang="en-US">
                <a:latin typeface="Arial" panose="020B0604020202020204" pitchFamily="34" charset="0"/>
              </a:rPr>
              <a:t>の場合</a:t>
            </a:r>
          </a:p>
        </p:txBody>
      </p:sp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2159000" y="1844675"/>
            <a:ext cx="354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bit_r[3]</a:t>
            </a:r>
            <a:r>
              <a:rPr lang="ja-JP" altLang="en-US">
                <a:latin typeface="Arial" panose="020B0604020202020204" pitchFamily="34" charset="0"/>
              </a:rPr>
              <a:t>の様子</a:t>
            </a:r>
            <a:r>
              <a:rPr lang="en-US" altLang="ja-JP">
                <a:latin typeface="Arial" panose="020B0604020202020204" pitchFamily="34" charset="0"/>
              </a:rPr>
              <a:t>(</a:t>
            </a:r>
            <a:r>
              <a:rPr lang="ja-JP" altLang="en-US">
                <a:latin typeface="Arial" panose="020B0604020202020204" pitchFamily="34" charset="0"/>
              </a:rPr>
              <a:t>すなわち</a:t>
            </a:r>
            <a:r>
              <a:rPr lang="en-US" altLang="ja-JP">
                <a:latin typeface="Arial" panose="020B0604020202020204" pitchFamily="34" charset="0"/>
              </a:rPr>
              <a:t>i=3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  <a:r>
              <a:rPr lang="en-US" altLang="ja-JP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8203" name="Text Box 5"/>
          <p:cNvSpPr txBox="1">
            <a:spLocks noChangeArrowheads="1"/>
          </p:cNvSpPr>
          <p:nvPr/>
        </p:nvSpPr>
        <p:spPr bwMode="auto">
          <a:xfrm>
            <a:off x="2701925" y="2286000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j=0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204" name="Line 6"/>
          <p:cNvSpPr>
            <a:spLocks noChangeShapeType="1"/>
          </p:cNvSpPr>
          <p:nvPr/>
        </p:nvSpPr>
        <p:spPr bwMode="auto">
          <a:xfrm>
            <a:off x="2854325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5" name="Text Box 7"/>
          <p:cNvSpPr txBox="1">
            <a:spLocks noChangeArrowheads="1"/>
          </p:cNvSpPr>
          <p:nvPr/>
        </p:nvSpPr>
        <p:spPr bwMode="auto">
          <a:xfrm>
            <a:off x="3235325" y="2971800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112" name="Group 8"/>
          <p:cNvGraphicFramePr>
            <a:graphicFrameLocks noGrp="1"/>
          </p:cNvGraphicFramePr>
          <p:nvPr/>
        </p:nvGraphicFramePr>
        <p:xfrm>
          <a:off x="2854325" y="41322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850057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765554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36229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58424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190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5438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04567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13345918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706203"/>
                  </a:ext>
                </a:extLst>
              </a:tr>
            </a:tbl>
          </a:graphicData>
        </a:graphic>
      </p:graphicFrame>
      <p:graphicFrame>
        <p:nvGraphicFramePr>
          <p:cNvPr id="175132" name="Group 28"/>
          <p:cNvGraphicFramePr>
            <a:graphicFrameLocks noGrp="1"/>
          </p:cNvGraphicFramePr>
          <p:nvPr/>
        </p:nvGraphicFramePr>
        <p:xfrm>
          <a:off x="2854325" y="2667000"/>
          <a:ext cx="1670050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475681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14639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778158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41965216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145374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7820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528686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18496651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734776"/>
                  </a:ext>
                </a:extLst>
              </a:tr>
            </a:tbl>
          </a:graphicData>
        </a:graphic>
      </p:graphicFrame>
      <p:graphicFrame>
        <p:nvGraphicFramePr>
          <p:cNvPr id="175152" name="Group 48"/>
          <p:cNvGraphicFramePr>
            <a:graphicFrameLocks noGrp="1"/>
          </p:cNvGraphicFramePr>
          <p:nvPr/>
        </p:nvGraphicFramePr>
        <p:xfrm>
          <a:off x="2854325" y="4818063"/>
          <a:ext cx="1670050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53046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53596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79737604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80991388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35803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2624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7936567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741732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92310"/>
                  </a:ext>
                </a:extLst>
              </a:tr>
            </a:tbl>
          </a:graphicData>
        </a:graphic>
      </p:graphicFrame>
      <p:sp>
        <p:nvSpPr>
          <p:cNvPr id="8266" name="AutoShape 68"/>
          <p:cNvSpPr>
            <a:spLocks noChangeArrowheads="1"/>
          </p:cNvSpPr>
          <p:nvPr/>
        </p:nvSpPr>
        <p:spPr bwMode="auto">
          <a:xfrm>
            <a:off x="3311525" y="335280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67" name="Text Box 69"/>
          <p:cNvSpPr txBox="1">
            <a:spLocks noChangeArrowheads="1"/>
          </p:cNvSpPr>
          <p:nvPr/>
        </p:nvSpPr>
        <p:spPr bwMode="auto">
          <a:xfrm>
            <a:off x="3540125" y="3824288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268" name="AutoShape 70"/>
          <p:cNvSpPr>
            <a:spLocks noChangeArrowheads="1"/>
          </p:cNvSpPr>
          <p:nvPr/>
        </p:nvSpPr>
        <p:spPr bwMode="auto">
          <a:xfrm>
            <a:off x="3311525" y="4513263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69" name="Line 71"/>
          <p:cNvSpPr>
            <a:spLocks noChangeShapeType="1"/>
          </p:cNvSpPr>
          <p:nvPr/>
        </p:nvSpPr>
        <p:spPr bwMode="auto">
          <a:xfrm flipH="1">
            <a:off x="2854325" y="5275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70" name="Text Box 72"/>
          <p:cNvSpPr txBox="1">
            <a:spLocks noChangeArrowheads="1"/>
          </p:cNvSpPr>
          <p:nvPr/>
        </p:nvSpPr>
        <p:spPr bwMode="auto">
          <a:xfrm>
            <a:off x="3235325" y="5122863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177" name="Group 73"/>
          <p:cNvGraphicFramePr>
            <a:graphicFrameLocks noGrp="1"/>
          </p:cNvGraphicFramePr>
          <p:nvPr/>
        </p:nvGraphicFramePr>
        <p:xfrm>
          <a:off x="2854325" y="358140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0654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463872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12501142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3692041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542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723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259398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06314866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80605"/>
                  </a:ext>
                </a:extLst>
              </a:tr>
            </a:tbl>
          </a:graphicData>
        </a:graphic>
      </p:graphicFrame>
      <p:graphicFrame>
        <p:nvGraphicFramePr>
          <p:cNvPr id="175197" name="Group 93"/>
          <p:cNvGraphicFramePr>
            <a:graphicFrameLocks noGrp="1"/>
          </p:cNvGraphicFramePr>
          <p:nvPr/>
        </p:nvGraphicFramePr>
        <p:xfrm>
          <a:off x="2854325" y="5503863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35396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607529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37425832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866018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2056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09555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655847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87438915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2167"/>
                  </a:ext>
                </a:extLst>
              </a:tr>
            </a:tbl>
          </a:graphicData>
        </a:graphic>
      </p:graphicFrame>
      <p:sp>
        <p:nvSpPr>
          <p:cNvPr id="8311" name="Text Box 113"/>
          <p:cNvSpPr txBox="1">
            <a:spLocks noChangeArrowheads="1"/>
          </p:cNvSpPr>
          <p:nvPr/>
        </p:nvSpPr>
        <p:spPr bwMode="auto">
          <a:xfrm>
            <a:off x="4911725" y="230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j=1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312" name="Line 114"/>
          <p:cNvSpPr>
            <a:spLocks noChangeShapeType="1"/>
          </p:cNvSpPr>
          <p:nvPr/>
        </p:nvSpPr>
        <p:spPr bwMode="auto">
          <a:xfrm>
            <a:off x="5064125" y="3138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13" name="Text Box 115"/>
          <p:cNvSpPr txBox="1">
            <a:spLocks noChangeArrowheads="1"/>
          </p:cNvSpPr>
          <p:nvPr/>
        </p:nvSpPr>
        <p:spPr bwMode="auto">
          <a:xfrm>
            <a:off x="5445125" y="29860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220" name="Group 116"/>
          <p:cNvGraphicFramePr>
            <a:graphicFrameLocks noGrp="1"/>
          </p:cNvGraphicFramePr>
          <p:nvPr/>
        </p:nvGraphicFramePr>
        <p:xfrm>
          <a:off x="5064125" y="414655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23607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887067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863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69809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7981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6809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32697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432665385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76089"/>
                  </a:ext>
                </a:extLst>
              </a:tr>
            </a:tbl>
          </a:graphicData>
        </a:graphic>
      </p:graphicFrame>
      <p:graphicFrame>
        <p:nvGraphicFramePr>
          <p:cNvPr id="175260" name="Group 156"/>
          <p:cNvGraphicFramePr>
            <a:graphicFrameLocks noGrp="1"/>
          </p:cNvGraphicFramePr>
          <p:nvPr/>
        </p:nvGraphicFramePr>
        <p:xfrm>
          <a:off x="5064125" y="483235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915856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938716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08939459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424507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267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4456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833439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69517550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029956"/>
                  </a:ext>
                </a:extLst>
              </a:tr>
            </a:tbl>
          </a:graphicData>
        </a:graphic>
      </p:graphicFrame>
      <p:sp>
        <p:nvSpPr>
          <p:cNvPr id="8354" name="AutoShape 176"/>
          <p:cNvSpPr>
            <a:spLocks noChangeArrowheads="1"/>
          </p:cNvSpPr>
          <p:nvPr/>
        </p:nvSpPr>
        <p:spPr bwMode="auto">
          <a:xfrm>
            <a:off x="5521325" y="3367088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355" name="Text Box 177"/>
          <p:cNvSpPr txBox="1">
            <a:spLocks noChangeArrowheads="1"/>
          </p:cNvSpPr>
          <p:nvPr/>
        </p:nvSpPr>
        <p:spPr bwMode="auto">
          <a:xfrm>
            <a:off x="5749925" y="3838575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356" name="AutoShape 178"/>
          <p:cNvSpPr>
            <a:spLocks noChangeArrowheads="1"/>
          </p:cNvSpPr>
          <p:nvPr/>
        </p:nvSpPr>
        <p:spPr bwMode="auto">
          <a:xfrm>
            <a:off x="5521325" y="452755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357" name="Line 179"/>
          <p:cNvSpPr>
            <a:spLocks noChangeShapeType="1"/>
          </p:cNvSpPr>
          <p:nvPr/>
        </p:nvSpPr>
        <p:spPr bwMode="auto">
          <a:xfrm flipH="1">
            <a:off x="5064125" y="5289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58" name="Text Box 180"/>
          <p:cNvSpPr txBox="1">
            <a:spLocks noChangeArrowheads="1"/>
          </p:cNvSpPr>
          <p:nvPr/>
        </p:nvSpPr>
        <p:spPr bwMode="auto">
          <a:xfrm>
            <a:off x="5445125" y="5121275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285" name="Group 181"/>
          <p:cNvGraphicFramePr>
            <a:graphicFrameLocks noGrp="1"/>
          </p:cNvGraphicFramePr>
          <p:nvPr/>
        </p:nvGraphicFramePr>
        <p:xfrm>
          <a:off x="5064125" y="3595688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76666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728038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4390235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3758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18244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4877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4039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60244395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262247"/>
                  </a:ext>
                </a:extLst>
              </a:tr>
            </a:tbl>
          </a:graphicData>
        </a:graphic>
      </p:graphicFrame>
      <p:graphicFrame>
        <p:nvGraphicFramePr>
          <p:cNvPr id="175305" name="Group 201"/>
          <p:cNvGraphicFramePr>
            <a:graphicFrameLocks noGrp="1"/>
          </p:cNvGraphicFramePr>
          <p:nvPr/>
        </p:nvGraphicFramePr>
        <p:xfrm>
          <a:off x="5064125" y="551815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903324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809428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704526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8420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105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474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462238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98128753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334053"/>
                  </a:ext>
                </a:extLst>
              </a:tr>
            </a:tbl>
          </a:graphicData>
        </a:graphic>
      </p:graphicFrame>
      <p:sp>
        <p:nvSpPr>
          <p:cNvPr id="8399" name="Text Box 221"/>
          <p:cNvSpPr txBox="1">
            <a:spLocks noChangeArrowheads="1"/>
          </p:cNvSpPr>
          <p:nvPr/>
        </p:nvSpPr>
        <p:spPr bwMode="auto">
          <a:xfrm>
            <a:off x="6969125" y="2286000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j=2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400" name="Line 222"/>
          <p:cNvSpPr>
            <a:spLocks noChangeShapeType="1"/>
          </p:cNvSpPr>
          <p:nvPr/>
        </p:nvSpPr>
        <p:spPr bwMode="auto">
          <a:xfrm>
            <a:off x="7121525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01" name="Text Box 223"/>
          <p:cNvSpPr txBox="1">
            <a:spLocks noChangeArrowheads="1"/>
          </p:cNvSpPr>
          <p:nvPr/>
        </p:nvSpPr>
        <p:spPr bwMode="auto">
          <a:xfrm>
            <a:off x="7502525" y="2990850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328" name="Group 224"/>
          <p:cNvGraphicFramePr>
            <a:graphicFrameLocks noGrp="1"/>
          </p:cNvGraphicFramePr>
          <p:nvPr/>
        </p:nvGraphicFramePr>
        <p:xfrm>
          <a:off x="7121525" y="41322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9225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447573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379810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777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646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4989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450206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5593620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371610"/>
                  </a:ext>
                </a:extLst>
              </a:tr>
            </a:tbl>
          </a:graphicData>
        </a:graphic>
      </p:graphicFrame>
      <p:graphicFrame>
        <p:nvGraphicFramePr>
          <p:cNvPr id="175368" name="Group 264"/>
          <p:cNvGraphicFramePr>
            <a:graphicFrameLocks noGrp="1"/>
          </p:cNvGraphicFramePr>
          <p:nvPr/>
        </p:nvGraphicFramePr>
        <p:xfrm>
          <a:off x="7121525" y="48180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35779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954531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241624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3259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1617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2678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666137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57813164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191782"/>
                  </a:ext>
                </a:extLst>
              </a:tr>
            </a:tbl>
          </a:graphicData>
        </a:graphic>
      </p:graphicFrame>
      <p:sp>
        <p:nvSpPr>
          <p:cNvPr id="8442" name="AutoShape 284"/>
          <p:cNvSpPr>
            <a:spLocks noChangeArrowheads="1"/>
          </p:cNvSpPr>
          <p:nvPr/>
        </p:nvSpPr>
        <p:spPr bwMode="auto">
          <a:xfrm>
            <a:off x="7578725" y="335280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443" name="Text Box 285"/>
          <p:cNvSpPr txBox="1">
            <a:spLocks noChangeArrowheads="1"/>
          </p:cNvSpPr>
          <p:nvPr/>
        </p:nvSpPr>
        <p:spPr bwMode="auto">
          <a:xfrm>
            <a:off x="7807325" y="3824288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444" name="AutoShape 286"/>
          <p:cNvSpPr>
            <a:spLocks noChangeArrowheads="1"/>
          </p:cNvSpPr>
          <p:nvPr/>
        </p:nvSpPr>
        <p:spPr bwMode="auto">
          <a:xfrm>
            <a:off x="7578725" y="4513263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445" name="Line 287"/>
          <p:cNvSpPr>
            <a:spLocks noChangeShapeType="1"/>
          </p:cNvSpPr>
          <p:nvPr/>
        </p:nvSpPr>
        <p:spPr bwMode="auto">
          <a:xfrm flipH="1">
            <a:off x="7121525" y="5275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46" name="Text Box 288"/>
          <p:cNvSpPr txBox="1">
            <a:spLocks noChangeArrowheads="1"/>
          </p:cNvSpPr>
          <p:nvPr/>
        </p:nvSpPr>
        <p:spPr bwMode="auto">
          <a:xfrm>
            <a:off x="7502525" y="5114925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393" name="Group 289"/>
          <p:cNvGraphicFramePr>
            <a:graphicFrameLocks noGrp="1"/>
          </p:cNvGraphicFramePr>
          <p:nvPr/>
        </p:nvGraphicFramePr>
        <p:xfrm>
          <a:off x="7121525" y="358140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670920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164211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234826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52848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5581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2816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494986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56172633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977448"/>
                  </a:ext>
                </a:extLst>
              </a:tr>
            </a:tbl>
          </a:graphicData>
        </a:graphic>
      </p:graphicFrame>
      <p:graphicFrame>
        <p:nvGraphicFramePr>
          <p:cNvPr id="175413" name="Group 309"/>
          <p:cNvGraphicFramePr>
            <a:graphicFrameLocks noGrp="1"/>
          </p:cNvGraphicFramePr>
          <p:nvPr/>
        </p:nvGraphicFramePr>
        <p:xfrm>
          <a:off x="7121525" y="55038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3325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30932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776155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14983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7766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0210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13449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7789784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15565"/>
                  </a:ext>
                </a:extLst>
              </a:tr>
            </a:tbl>
          </a:graphicData>
        </a:graphic>
      </p:graphicFrame>
      <p:sp>
        <p:nvSpPr>
          <p:cNvPr id="8487" name="Line 350"/>
          <p:cNvSpPr>
            <a:spLocks noChangeShapeType="1"/>
          </p:cNvSpPr>
          <p:nvPr/>
        </p:nvSpPr>
        <p:spPr bwMode="auto">
          <a:xfrm>
            <a:off x="3625850" y="589915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88" name="Line 351"/>
          <p:cNvSpPr>
            <a:spLocks noChangeShapeType="1"/>
          </p:cNvSpPr>
          <p:nvPr/>
        </p:nvSpPr>
        <p:spPr bwMode="auto">
          <a:xfrm>
            <a:off x="5835650" y="5822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89" name="Line 352"/>
          <p:cNvSpPr>
            <a:spLocks noChangeShapeType="1"/>
          </p:cNvSpPr>
          <p:nvPr/>
        </p:nvSpPr>
        <p:spPr bwMode="auto">
          <a:xfrm flipH="1">
            <a:off x="6521450" y="589915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90" name="Text Box 353"/>
          <p:cNvSpPr txBox="1">
            <a:spLocks noChangeArrowheads="1"/>
          </p:cNvSpPr>
          <p:nvPr/>
        </p:nvSpPr>
        <p:spPr bwMode="auto">
          <a:xfrm>
            <a:off x="5530850" y="62182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>
                <a:latin typeface="Arial" panose="020B0604020202020204" pitchFamily="34" charset="0"/>
              </a:rPr>
              <a:t>合計</a:t>
            </a:r>
          </a:p>
        </p:txBody>
      </p:sp>
      <p:sp>
        <p:nvSpPr>
          <p:cNvPr id="8491" name="Text Box 354"/>
          <p:cNvSpPr txBox="1">
            <a:spLocks noChangeArrowheads="1"/>
          </p:cNvSpPr>
          <p:nvPr/>
        </p:nvSpPr>
        <p:spPr bwMode="auto">
          <a:xfrm>
            <a:off x="971550" y="3752850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>
                <a:latin typeface="Arial" panose="020B0604020202020204" pitchFamily="34" charset="0"/>
              </a:rPr>
              <a:t>LSB</a:t>
            </a:r>
            <a:r>
              <a:rPr lang="ja-JP" altLang="en-US" sz="1400">
                <a:latin typeface="Arial" panose="020B0604020202020204" pitchFamily="34" charset="0"/>
              </a:rPr>
              <a:t>を取り出す</a:t>
            </a:r>
            <a:endParaRPr lang="en-US" altLang="ja-JP" sz="1400">
              <a:latin typeface="Arial" panose="020B0604020202020204" pitchFamily="34" charset="0"/>
            </a:endParaRPr>
          </a:p>
          <a:p>
            <a:pPr eaLnBrk="1" hangingPunct="1"/>
            <a:r>
              <a:rPr lang="ja-JP" altLang="en-US" sz="1400">
                <a:latin typeface="Arial" panose="020B0604020202020204" pitchFamily="34" charset="0"/>
              </a:rPr>
              <a:t>（論理積</a:t>
            </a:r>
            <a:r>
              <a:rPr lang="en-US" altLang="ja-JP" sz="1400">
                <a:latin typeface="Arial" panose="020B0604020202020204" pitchFamily="34" charset="0"/>
              </a:rPr>
              <a:t>and</a:t>
            </a:r>
            <a:r>
              <a:rPr lang="ja-JP" altLang="en-US" sz="1400">
                <a:latin typeface="Arial" panose="020B0604020202020204" pitchFamily="34" charset="0"/>
              </a:rPr>
              <a:t>を利用）</a:t>
            </a:r>
          </a:p>
        </p:txBody>
      </p:sp>
      <p:sp>
        <p:nvSpPr>
          <p:cNvPr id="8492" name="Text Box 355"/>
          <p:cNvSpPr txBox="1">
            <a:spLocks noChangeArrowheads="1"/>
          </p:cNvSpPr>
          <p:nvPr/>
        </p:nvSpPr>
        <p:spPr bwMode="auto">
          <a:xfrm>
            <a:off x="958850" y="5105400"/>
            <a:ext cx="1741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Arial" panose="020B0604020202020204" pitchFamily="34" charset="0"/>
              </a:rPr>
              <a:t>取り出した</a:t>
            </a:r>
            <a:r>
              <a:rPr lang="en-US" altLang="ja-JP" sz="1400">
                <a:latin typeface="Arial" panose="020B0604020202020204" pitchFamily="34" charset="0"/>
              </a:rPr>
              <a:t>LSB</a:t>
            </a:r>
            <a:r>
              <a:rPr lang="ja-JP" altLang="en-US" sz="1400">
                <a:latin typeface="Arial" panose="020B0604020202020204" pitchFamily="34" charset="0"/>
              </a:rPr>
              <a:t>を</a:t>
            </a:r>
          </a:p>
          <a:p>
            <a:pPr eaLnBrk="1" hangingPunct="1"/>
            <a:r>
              <a:rPr lang="en-US" altLang="ja-JP" sz="1400">
                <a:latin typeface="Arial" panose="020B0604020202020204" pitchFamily="34" charset="0"/>
              </a:rPr>
              <a:t>MSB</a:t>
            </a:r>
            <a:r>
              <a:rPr lang="ja-JP" altLang="en-US" sz="1400">
                <a:latin typeface="Arial" panose="020B0604020202020204" pitchFamily="34" charset="0"/>
              </a:rPr>
              <a:t>から順に詰める</a:t>
            </a:r>
          </a:p>
        </p:txBody>
      </p:sp>
      <p:sp>
        <p:nvSpPr>
          <p:cNvPr id="8493" name="Rectangle 3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ビットシフトを利用する場合のビットリバーサルの概要</a:t>
            </a:r>
          </a:p>
        </p:txBody>
      </p:sp>
      <p:sp>
        <p:nvSpPr>
          <p:cNvPr id="8494" name="Text Box 365"/>
          <p:cNvSpPr txBox="1">
            <a:spLocks noChangeArrowheads="1"/>
          </p:cNvSpPr>
          <p:nvPr/>
        </p:nvSpPr>
        <p:spPr bwMode="auto">
          <a:xfrm>
            <a:off x="1592263" y="1477963"/>
            <a:ext cx="6364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例えば</a:t>
            </a:r>
            <a:r>
              <a:rPr lang="en-US" altLang="ja-JP">
                <a:latin typeface="Arial" panose="020B0604020202020204" pitchFamily="34" charset="0"/>
              </a:rPr>
              <a:t>bit_r[]</a:t>
            </a:r>
            <a:r>
              <a:rPr lang="ja-JP" altLang="en-US">
                <a:latin typeface="Arial" panose="020B0604020202020204" pitchFamily="34" charset="0"/>
              </a:rPr>
              <a:t>という配列の中にビット逆転した値を入れるとすると </a:t>
            </a:r>
          </a:p>
        </p:txBody>
      </p:sp>
      <p:sp>
        <p:nvSpPr>
          <p:cNvPr id="8495" name="テキスト ボックス 57"/>
          <p:cNvSpPr txBox="1">
            <a:spLocks noChangeArrowheads="1"/>
          </p:cNvSpPr>
          <p:nvPr/>
        </p:nvSpPr>
        <p:spPr bwMode="auto">
          <a:xfrm>
            <a:off x="5292725" y="6021388"/>
            <a:ext cx="1146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それぞれを足し算</a:t>
            </a:r>
          </a:p>
        </p:txBody>
      </p:sp>
      <p:sp>
        <p:nvSpPr>
          <p:cNvPr id="59" name="円/楕円 58"/>
          <p:cNvSpPr/>
          <p:nvPr/>
        </p:nvSpPr>
        <p:spPr>
          <a:xfrm>
            <a:off x="4338638" y="4076700"/>
            <a:ext cx="233362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551613" y="4076700"/>
            <a:ext cx="234950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8604250" y="4076700"/>
            <a:ext cx="234950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3" name="下矢印 62"/>
          <p:cNvSpPr/>
          <p:nvPr/>
        </p:nvSpPr>
        <p:spPr>
          <a:xfrm>
            <a:off x="4392613" y="4545013"/>
            <a:ext cx="142875" cy="1793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500" name="テキスト ボックス 63"/>
          <p:cNvSpPr txBox="1">
            <a:spLocks noChangeArrowheads="1"/>
          </p:cNvSpPr>
          <p:nvPr/>
        </p:nvSpPr>
        <p:spPr bwMode="auto">
          <a:xfrm>
            <a:off x="3948113" y="3290888"/>
            <a:ext cx="660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そのまま</a:t>
            </a:r>
          </a:p>
        </p:txBody>
      </p:sp>
      <p:sp>
        <p:nvSpPr>
          <p:cNvPr id="8501" name="テキスト ボックス 64"/>
          <p:cNvSpPr txBox="1">
            <a:spLocks noChangeArrowheads="1"/>
          </p:cNvSpPr>
          <p:nvPr/>
        </p:nvSpPr>
        <p:spPr bwMode="auto">
          <a:xfrm>
            <a:off x="6156325" y="3305175"/>
            <a:ext cx="6270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１つズレ</a:t>
            </a:r>
          </a:p>
        </p:txBody>
      </p:sp>
      <p:sp>
        <p:nvSpPr>
          <p:cNvPr id="8502" name="テキスト ボックス 65"/>
          <p:cNvSpPr txBox="1">
            <a:spLocks noChangeArrowheads="1"/>
          </p:cNvSpPr>
          <p:nvPr/>
        </p:nvSpPr>
        <p:spPr bwMode="auto">
          <a:xfrm>
            <a:off x="8229600" y="3284538"/>
            <a:ext cx="627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２つズレ</a:t>
            </a:r>
          </a:p>
        </p:txBody>
      </p:sp>
      <p:graphicFrame>
        <p:nvGraphicFramePr>
          <p:cNvPr id="175240" name="Group 136"/>
          <p:cNvGraphicFramePr>
            <a:graphicFrameLocks noGrp="1"/>
          </p:cNvGraphicFramePr>
          <p:nvPr/>
        </p:nvGraphicFramePr>
        <p:xfrm>
          <a:off x="5064125" y="2681288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94739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554099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01986517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0784669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0914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9563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7212759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45032856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350780"/>
                  </a:ext>
                </a:extLst>
              </a:tr>
            </a:tbl>
          </a:graphicData>
        </a:graphic>
      </p:graphicFrame>
      <p:graphicFrame>
        <p:nvGraphicFramePr>
          <p:cNvPr id="175348" name="Group 244"/>
          <p:cNvGraphicFramePr>
            <a:graphicFrameLocks noGrp="1"/>
          </p:cNvGraphicFramePr>
          <p:nvPr/>
        </p:nvGraphicFramePr>
        <p:xfrm>
          <a:off x="7121525" y="266700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397733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621144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50861614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3189868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0086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236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603845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9998199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743048"/>
                  </a:ext>
                </a:extLst>
              </a:tr>
            </a:tbl>
          </a:graphicData>
        </a:graphic>
      </p:graphicFrame>
      <p:sp>
        <p:nvSpPr>
          <p:cNvPr id="8543" name="テキスト ボックス 66"/>
          <p:cNvSpPr txBox="1">
            <a:spLocks noChangeArrowheads="1"/>
          </p:cNvSpPr>
          <p:nvPr/>
        </p:nvSpPr>
        <p:spPr bwMode="auto">
          <a:xfrm>
            <a:off x="1979613" y="2673350"/>
            <a:ext cx="511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>
                <a:solidFill>
                  <a:srgbClr val="009900"/>
                </a:solidFill>
              </a:rPr>
              <a:t>3</a:t>
            </a:r>
            <a:r>
              <a:rPr lang="ja-JP" altLang="en-US" sz="1000">
                <a:solidFill>
                  <a:srgbClr val="009900"/>
                </a:solidFill>
              </a:rPr>
              <a:t>桁分</a:t>
            </a:r>
          </a:p>
        </p:txBody>
      </p:sp>
      <p:graphicFrame>
        <p:nvGraphicFramePr>
          <p:cNvPr id="175433" name="Group 329"/>
          <p:cNvGraphicFramePr>
            <a:graphicFrameLocks noGrp="1"/>
          </p:cNvGraphicFramePr>
          <p:nvPr/>
        </p:nvGraphicFramePr>
        <p:xfrm>
          <a:off x="5073650" y="65706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73205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486172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708026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03999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99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801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080423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99741145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006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4"/>
          <p:cNvSpPr>
            <a:spLocks noChangeArrowheads="1"/>
          </p:cNvSpPr>
          <p:nvPr/>
        </p:nvSpPr>
        <p:spPr bwMode="auto">
          <a:xfrm>
            <a:off x="4572000" y="6129338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19" name="AutoShape 33"/>
          <p:cNvSpPr>
            <a:spLocks noChangeArrowheads="1"/>
          </p:cNvSpPr>
          <p:nvPr/>
        </p:nvSpPr>
        <p:spPr bwMode="auto">
          <a:xfrm>
            <a:off x="4572000" y="501332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0" name="AutoShape 32"/>
          <p:cNvSpPr>
            <a:spLocks noChangeArrowheads="1"/>
          </p:cNvSpPr>
          <p:nvPr/>
        </p:nvSpPr>
        <p:spPr bwMode="auto">
          <a:xfrm>
            <a:off x="3024188" y="4184650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1" name="AutoShape 31"/>
          <p:cNvSpPr>
            <a:spLocks noChangeArrowheads="1"/>
          </p:cNvSpPr>
          <p:nvPr/>
        </p:nvSpPr>
        <p:spPr bwMode="auto">
          <a:xfrm>
            <a:off x="1584325" y="3429000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133475" y="2006600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0</a:t>
            </a:r>
            <a:r>
              <a:rPr lang="ja-JP" altLang="en-US">
                <a:latin typeface="Arial" panose="020B0604020202020204" pitchFamily="34" charset="0"/>
              </a:rPr>
              <a:t>から</a:t>
            </a:r>
            <a:r>
              <a:rPr lang="en-US" altLang="ja-JP">
                <a:latin typeface="Arial" panose="020B0604020202020204" pitchFamily="34" charset="0"/>
              </a:rPr>
              <a:t>N-1</a:t>
            </a:r>
            <a:r>
              <a:rPr lang="ja-JP" altLang="en-US">
                <a:latin typeface="Arial" panose="020B0604020202020204" pitchFamily="34" charset="0"/>
              </a:rPr>
              <a:t>までのビットリバーサルで</a:t>
            </a:r>
          </a:p>
        </p:txBody>
      </p:sp>
      <p:grpSp>
        <p:nvGrpSpPr>
          <p:cNvPr id="9223" name="Group 5"/>
          <p:cNvGrpSpPr>
            <a:grpSpLocks/>
          </p:cNvGrpSpPr>
          <p:nvPr/>
        </p:nvGrpSpPr>
        <p:grpSpPr bwMode="auto">
          <a:xfrm>
            <a:off x="1422400" y="3067050"/>
            <a:ext cx="882650" cy="757238"/>
            <a:chOff x="384" y="1248"/>
            <a:chExt cx="556" cy="477"/>
          </a:xfrm>
        </p:grpSpPr>
        <p:sp>
          <p:nvSpPr>
            <p:cNvPr id="9255" name="Text Box 6"/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256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bit_r[0]</a:t>
              </a:r>
            </a:p>
          </p:txBody>
        </p:sp>
      </p:grp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819275" y="4364038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381250" y="398780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+4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273300" y="42926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(N/2)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879725" y="3822700"/>
            <a:ext cx="882650" cy="757238"/>
            <a:chOff x="384" y="1248"/>
            <a:chExt cx="556" cy="477"/>
          </a:xfrm>
        </p:grpSpPr>
        <p:sp>
          <p:nvSpPr>
            <p:cNvPr id="9253" name="Text Box 12"/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9254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bit_r[1]</a:t>
              </a:r>
            </a:p>
          </p:txBody>
        </p:sp>
      </p:grp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3267075" y="6350000"/>
            <a:ext cx="1219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3952875" y="596900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+2</a:t>
            </a:r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3852863" y="6338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(N/4)</a:t>
            </a:r>
          </a:p>
        </p:txBody>
      </p: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4392613" y="5764213"/>
            <a:ext cx="882650" cy="757237"/>
            <a:chOff x="384" y="1248"/>
            <a:chExt cx="556" cy="477"/>
          </a:xfrm>
        </p:grpSpPr>
        <p:sp>
          <p:nvSpPr>
            <p:cNvPr id="9251" name="Text Box 18"/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252" name="Text Box 19"/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bit_r[3]</a:t>
              </a:r>
            </a:p>
          </p:txBody>
        </p:sp>
      </p:grpSp>
      <p:sp>
        <p:nvSpPr>
          <p:cNvPr id="9232" name="Line 20"/>
          <p:cNvSpPr>
            <a:spLocks noChangeShapeType="1"/>
          </p:cNvSpPr>
          <p:nvPr/>
        </p:nvSpPr>
        <p:spPr bwMode="auto">
          <a:xfrm>
            <a:off x="1800225" y="4365625"/>
            <a:ext cx="0" cy="863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21"/>
          <p:cNvSpPr>
            <a:spLocks noChangeShapeType="1"/>
          </p:cNvSpPr>
          <p:nvPr/>
        </p:nvSpPr>
        <p:spPr bwMode="auto">
          <a:xfrm>
            <a:off x="1800225" y="5229225"/>
            <a:ext cx="26670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3952875" y="485775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+2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3852863" y="5192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(N/4)</a:t>
            </a:r>
          </a:p>
        </p:txBody>
      </p:sp>
      <p:grpSp>
        <p:nvGrpSpPr>
          <p:cNvPr id="9236" name="Group 24"/>
          <p:cNvGrpSpPr>
            <a:grpSpLocks/>
          </p:cNvGrpSpPr>
          <p:nvPr/>
        </p:nvGrpSpPr>
        <p:grpSpPr bwMode="auto">
          <a:xfrm>
            <a:off x="4392613" y="4652963"/>
            <a:ext cx="882650" cy="757237"/>
            <a:chOff x="384" y="1248"/>
            <a:chExt cx="556" cy="477"/>
          </a:xfrm>
        </p:grpSpPr>
        <p:sp>
          <p:nvSpPr>
            <p:cNvPr id="9249" name="Text Box 25"/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250" name="Text Box 26"/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bit_r[2]</a:t>
              </a:r>
            </a:p>
          </p:txBody>
        </p:sp>
      </p:grpSp>
      <p:sp>
        <p:nvSpPr>
          <p:cNvPr id="9237" name="Line 27"/>
          <p:cNvSpPr>
            <a:spLocks noChangeShapeType="1"/>
          </p:cNvSpPr>
          <p:nvPr/>
        </p:nvSpPr>
        <p:spPr bwMode="auto">
          <a:xfrm>
            <a:off x="3267075" y="4597400"/>
            <a:ext cx="0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Text Box 29"/>
          <p:cNvSpPr txBox="1">
            <a:spLocks noChangeArrowheads="1"/>
          </p:cNvSpPr>
          <p:nvPr/>
        </p:nvSpPr>
        <p:spPr bwMode="auto">
          <a:xfrm>
            <a:off x="1189038" y="2420938"/>
            <a:ext cx="4999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N=8</a:t>
            </a:r>
            <a:r>
              <a:rPr lang="ja-JP" altLang="en-US">
                <a:latin typeface="Arial" panose="020B0604020202020204" pitchFamily="34" charset="0"/>
              </a:rPr>
              <a:t>の場合，</a:t>
            </a:r>
            <a:r>
              <a:rPr lang="ja-JP" altLang="en-US" b="1">
                <a:solidFill>
                  <a:schemeClr val="folHlink"/>
                </a:solidFill>
              </a:rPr>
              <a:t>偶数部のビットを算出</a:t>
            </a:r>
            <a:r>
              <a:rPr lang="ja-JP" altLang="en-US"/>
              <a:t>するには．．．．</a:t>
            </a:r>
          </a:p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9239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③-2</a:t>
            </a:r>
            <a:r>
              <a:rPr lang="ja-JP" altLang="en-US" smtClean="0">
                <a:solidFill>
                  <a:schemeClr val="tx1"/>
                </a:solidFill>
              </a:rPr>
              <a:t>ビットリバーサルの例２</a:t>
            </a:r>
            <a:r>
              <a:rPr lang="en-US" altLang="ja-JP" smtClean="0">
                <a:solidFill>
                  <a:schemeClr val="tx1"/>
                </a:solidFill>
              </a:rPr>
              <a:t/>
            </a:r>
            <a:br>
              <a:rPr lang="en-US" altLang="ja-JP" smtClean="0">
                <a:solidFill>
                  <a:schemeClr val="tx1"/>
                </a:solidFill>
              </a:rPr>
            </a:br>
            <a:r>
              <a:rPr lang="ja-JP" altLang="en-US" smtClean="0"/>
              <a:t>１０進法で実現</a:t>
            </a:r>
          </a:p>
        </p:txBody>
      </p:sp>
      <p:sp>
        <p:nvSpPr>
          <p:cNvPr id="9240" name="Line 35"/>
          <p:cNvSpPr>
            <a:spLocks noChangeShapeType="1"/>
          </p:cNvSpPr>
          <p:nvPr/>
        </p:nvSpPr>
        <p:spPr bwMode="auto">
          <a:xfrm>
            <a:off x="1800225" y="3824288"/>
            <a:ext cx="0" cy="54133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1" name="Oval 28"/>
          <p:cNvSpPr>
            <a:spLocks noChangeArrowheads="1"/>
          </p:cNvSpPr>
          <p:nvPr/>
        </p:nvSpPr>
        <p:spPr bwMode="auto">
          <a:xfrm>
            <a:off x="1763713" y="43243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42" name="Text Box 37"/>
          <p:cNvSpPr txBox="1">
            <a:spLocks noChangeArrowheads="1"/>
          </p:cNvSpPr>
          <p:nvPr/>
        </p:nvSpPr>
        <p:spPr bwMode="auto">
          <a:xfrm>
            <a:off x="1592263" y="1477963"/>
            <a:ext cx="6364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例えば</a:t>
            </a:r>
            <a:r>
              <a:rPr lang="en-US" altLang="ja-JP">
                <a:latin typeface="Arial" panose="020B0604020202020204" pitchFamily="34" charset="0"/>
              </a:rPr>
              <a:t>bit_r[]</a:t>
            </a:r>
            <a:r>
              <a:rPr lang="ja-JP" altLang="en-US">
                <a:latin typeface="Arial" panose="020B0604020202020204" pitchFamily="34" charset="0"/>
              </a:rPr>
              <a:t>という配列の中にビット逆転した値を入れるとすると </a:t>
            </a:r>
          </a:p>
        </p:txBody>
      </p:sp>
      <p:sp>
        <p:nvSpPr>
          <p:cNvPr id="9243" name="Text Box 38"/>
          <p:cNvSpPr txBox="1">
            <a:spLocks noChangeArrowheads="1"/>
          </p:cNvSpPr>
          <p:nvPr/>
        </p:nvSpPr>
        <p:spPr bwMode="auto">
          <a:xfrm>
            <a:off x="6588125" y="3681413"/>
            <a:ext cx="1281113" cy="2308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bit_r[0]=0</a:t>
            </a:r>
          </a:p>
          <a:p>
            <a:pPr eaLnBrk="1" hangingPunct="1"/>
            <a:r>
              <a:rPr lang="en-US" altLang="ja-JP"/>
              <a:t>bit_r[1]=4</a:t>
            </a:r>
          </a:p>
          <a:p>
            <a:pPr eaLnBrk="1" hangingPunct="1"/>
            <a:r>
              <a:rPr lang="en-US" altLang="ja-JP"/>
              <a:t>bit_r[2]=2</a:t>
            </a:r>
          </a:p>
          <a:p>
            <a:pPr eaLnBrk="1" hangingPunct="1"/>
            <a:r>
              <a:rPr lang="en-US" altLang="ja-JP"/>
              <a:t>bit_r[3]=6</a:t>
            </a:r>
          </a:p>
          <a:p>
            <a:pPr eaLnBrk="1" hangingPunct="1"/>
            <a:r>
              <a:rPr lang="en-US" altLang="ja-JP"/>
              <a:t>    </a:t>
            </a:r>
            <a:r>
              <a:rPr lang="ja-JP" altLang="en-US"/>
              <a:t>　・</a:t>
            </a:r>
          </a:p>
          <a:p>
            <a:pPr eaLnBrk="1" hangingPunct="1"/>
            <a:r>
              <a:rPr lang="ja-JP" altLang="en-US"/>
              <a:t>　　　・</a:t>
            </a:r>
          </a:p>
          <a:p>
            <a:pPr eaLnBrk="1" hangingPunct="1"/>
            <a:r>
              <a:rPr lang="ja-JP" altLang="en-US"/>
              <a:t>　　　・</a:t>
            </a:r>
          </a:p>
          <a:p>
            <a:pPr eaLnBrk="1" hangingPunct="1"/>
            <a:endParaRPr lang="en-US" altLang="ja-JP"/>
          </a:p>
        </p:txBody>
      </p:sp>
      <p:sp>
        <p:nvSpPr>
          <p:cNvPr id="9244" name="Text Box 39"/>
          <p:cNvSpPr txBox="1">
            <a:spLocks noChangeArrowheads="1"/>
          </p:cNvSpPr>
          <p:nvPr/>
        </p:nvSpPr>
        <p:spPr bwMode="auto">
          <a:xfrm>
            <a:off x="6640513" y="336232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すなわち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 rot="5400000">
            <a:off x="7402512" y="5418138"/>
            <a:ext cx="120491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18225" y="6057900"/>
            <a:ext cx="2713038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/>
              <a:t>ちなみに奇数部は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偶数部の結果に１を足すだけ</a:t>
            </a:r>
          </a:p>
        </p:txBody>
      </p:sp>
      <p:cxnSp>
        <p:nvCxnSpPr>
          <p:cNvPr id="43" name="直線コネクタ 42"/>
          <p:cNvCxnSpPr/>
          <p:nvPr/>
        </p:nvCxnSpPr>
        <p:spPr>
          <a:xfrm rot="5400000">
            <a:off x="2270919" y="5218906"/>
            <a:ext cx="2921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481013" y="4779963"/>
            <a:ext cx="3652837" cy="15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④</a:t>
            </a:r>
            <a:r>
              <a:rPr lang="ja-JP" altLang="en-US" smtClean="0">
                <a:solidFill>
                  <a:schemeClr val="tx1"/>
                </a:solidFill>
              </a:rPr>
              <a:t>ビットリバーサルの通りにデータ入れ替え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176338" y="3282950"/>
            <a:ext cx="6535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/>
              <a:t>入れ替える順番は先ほど求めているので，</a:t>
            </a:r>
            <a:endParaRPr lang="en-US" altLang="ja-JP" sz="2400"/>
          </a:p>
          <a:p>
            <a:pPr eaLnBrk="1" hangingPunct="1"/>
            <a:endParaRPr lang="ja-JP" altLang="en-US" sz="2400"/>
          </a:p>
          <a:p>
            <a:pPr eaLnBrk="1" hangingPunct="1"/>
            <a:r>
              <a:rPr lang="en-US" altLang="ja-JP" sz="2400"/>
              <a:t>N</a:t>
            </a:r>
            <a:r>
              <a:rPr lang="ja-JP" altLang="en-US" sz="2400"/>
              <a:t>個のデータをその順番通りに入れ替えておく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760538" y="4852988"/>
            <a:ext cx="4600575" cy="693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76338" y="3648075"/>
            <a:ext cx="4052887" cy="547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⑤</a:t>
            </a:r>
            <a:r>
              <a:rPr lang="ja-JP" altLang="en-US" smtClean="0">
                <a:solidFill>
                  <a:schemeClr val="tx1"/>
                </a:solidFill>
              </a:rPr>
              <a:t>バタフライ演算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92163" y="2060575"/>
            <a:ext cx="467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バタフライ演算自体は簡単な計算</a:t>
            </a:r>
          </a:p>
          <a:p>
            <a:pPr>
              <a:defRPr/>
            </a:pPr>
            <a:r>
              <a:rPr lang="ja-JP" altLang="en-US" dirty="0"/>
              <a:t>（難しいのは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実際に与える変数</a:t>
            </a:r>
            <a:r>
              <a:rPr lang="ja-JP" altLang="en-US" dirty="0"/>
              <a:t>を考えるところ）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1187450" y="3033713"/>
            <a:ext cx="40909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流れは「２入力２出力の計算」を行うのみ</a:t>
            </a:r>
            <a:endParaRPr lang="en-US" altLang="ja-JP"/>
          </a:p>
          <a:p>
            <a:pPr eaLnBrk="1" hangingPunct="1"/>
            <a:r>
              <a:rPr lang="ja-JP" altLang="en-US"/>
              <a:t>すなわち</a:t>
            </a:r>
          </a:p>
          <a:p>
            <a:pPr eaLnBrk="1" hangingPunct="1"/>
            <a:r>
              <a:rPr lang="ja-JP" altLang="en-US"/>
              <a:t>　上段入力→必要な演算→上段出力</a:t>
            </a:r>
          </a:p>
          <a:p>
            <a:pPr eaLnBrk="1" hangingPunct="1"/>
            <a:r>
              <a:rPr lang="ja-JP" altLang="en-US"/>
              <a:t>　下段入力→必要な演算→下段出力</a:t>
            </a:r>
            <a:endParaRPr lang="en-US" altLang="ja-JP"/>
          </a:p>
          <a:p>
            <a:pPr eaLnBrk="1" hangingPunct="1"/>
            <a:r>
              <a:rPr lang="ja-JP" altLang="en-US"/>
              <a:t>の</a:t>
            </a:r>
            <a:r>
              <a:rPr lang="en-US" altLang="ja-JP"/>
              <a:t>1</a:t>
            </a:r>
            <a:r>
              <a:rPr lang="ja-JP" altLang="en-US"/>
              <a:t>セット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1671638" y="4875213"/>
            <a:ext cx="4678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＊通常はこのバタフライ演算の出力結果を</a:t>
            </a:r>
            <a:endParaRPr lang="en-US" altLang="ja-JP"/>
          </a:p>
          <a:p>
            <a:pPr eaLnBrk="1" hangingPunct="1"/>
            <a:r>
              <a:rPr lang="ja-JP" altLang="en-US"/>
              <a:t>　　　　　　　　　そのまま次段の入力に利用する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3229</TotalTime>
  <Words>796</Words>
  <Application>Microsoft Office PowerPoint</Application>
  <PresentationFormat>画面に合わせる (4:3)</PresentationFormat>
  <Paragraphs>279</Paragraphs>
  <Slides>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Tahoma</vt:lpstr>
      <vt:lpstr>ＭＳ Ｐゴシック</vt:lpstr>
      <vt:lpstr>Arial</vt:lpstr>
      <vt:lpstr>Wingdings</vt:lpstr>
      <vt:lpstr>Calibri</vt:lpstr>
      <vt:lpstr>Blends</vt:lpstr>
      <vt:lpstr>Microsoft 数式 3.0</vt:lpstr>
      <vt:lpstr>ＦＦＴプログラム作成の参考</vt:lpstr>
      <vt:lpstr>FFT(IFFT)の流れ</vt:lpstr>
      <vt:lpstr>①回転子の算出</vt:lpstr>
      <vt:lpstr>②FFT or IFFTの違いは</vt:lpstr>
      <vt:lpstr>③-1ビットリバーサルの例１ ビット演算で実現</vt:lpstr>
      <vt:lpstr>ビットシフトを利用する場合のビットリバーサルの概要</vt:lpstr>
      <vt:lpstr>③-2ビットリバーサルの例２ １０進法で実現</vt:lpstr>
      <vt:lpstr>④ビットリバーサルの通りにデータ入れ替え</vt:lpstr>
      <vt:lpstr>⑤バタフライ演算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TeamET</cp:lastModifiedBy>
  <cp:revision>304</cp:revision>
  <dcterms:created xsi:type="dcterms:W3CDTF">2004-04-14T13:17:48Z</dcterms:created>
  <dcterms:modified xsi:type="dcterms:W3CDTF">2018-11-01T04:17:45Z</dcterms:modified>
</cp:coreProperties>
</file>