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7" r:id="rId7"/>
    <p:sldId id="268" r:id="rId8"/>
    <p:sldId id="264" r:id="rId9"/>
    <p:sldId id="265" r:id="rId10"/>
    <p:sldId id="266" r:id="rId11"/>
    <p:sldId id="269" r:id="rId12"/>
    <p:sldId id="270" r:id="rId13"/>
    <p:sldId id="261" r:id="rId14"/>
    <p:sldId id="26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792"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4140DA0-D70A-D74F-8069-1E09F424A58D}"/>
              </a:ext>
            </a:extLst>
          </p:cNvPr>
          <p:cNvPicPr>
            <a:picLocks noChangeAspect="1"/>
          </p:cNvPicPr>
          <p:nvPr/>
        </p:nvPicPr>
        <p:blipFill>
          <a:blip r:embed="rId2"/>
          <a:stretch>
            <a:fillRect/>
          </a:stretch>
        </p:blipFill>
        <p:spPr>
          <a:xfrm>
            <a:off x="690562" y="0"/>
            <a:ext cx="11501438" cy="6854377"/>
          </a:xfrm>
          <a:prstGeom prst="rect">
            <a:avLst/>
          </a:prstGeom>
        </p:spPr>
      </p:pic>
      <p:sp>
        <p:nvSpPr>
          <p:cNvPr id="8" name="TextBox 7">
            <a:extLst>
              <a:ext uri="{FF2B5EF4-FFF2-40B4-BE49-F238E27FC236}">
                <a16:creationId xmlns:a16="http://schemas.microsoft.com/office/drawing/2014/main" id="{305FE912-41D7-0A42-9F16-3CEBCF1FB5A1}"/>
              </a:ext>
            </a:extLst>
          </p:cNvPr>
          <p:cNvSpPr txBox="1"/>
          <p:nvPr/>
        </p:nvSpPr>
        <p:spPr>
          <a:xfrm>
            <a:off x="3893344" y="285750"/>
            <a:ext cx="6527601" cy="923330"/>
          </a:xfrm>
          <a:prstGeom prst="rect">
            <a:avLst/>
          </a:prstGeom>
          <a:noFill/>
        </p:spPr>
        <p:txBody>
          <a:bodyPr wrap="square" rtlCol="0">
            <a:spAutoFit/>
          </a:bodyPr>
          <a:lstStyle/>
          <a:p>
            <a:pPr algn="l"/>
            <a:r>
              <a:rPr lang="en-GB" sz="5400">
                <a:solidFill>
                  <a:schemeClr val="bg1"/>
                </a:solidFill>
                <a:latin typeface="Lucida Handwriting" panose="03010101010101010101" pitchFamily="66" charset="0"/>
              </a:rPr>
              <a:t>BRAIN GATE </a:t>
            </a:r>
            <a:endParaRPr lang="en-US" sz="5400">
              <a:solidFill>
                <a:schemeClr val="bg1"/>
              </a:solidFill>
              <a:latin typeface="Lucida Handwriting" panose="03010101010101010101" pitchFamily="66" charset="0"/>
            </a:endParaRPr>
          </a:p>
        </p:txBody>
      </p:sp>
      <p:sp>
        <p:nvSpPr>
          <p:cNvPr id="9" name="TextBox 8">
            <a:extLst>
              <a:ext uri="{FF2B5EF4-FFF2-40B4-BE49-F238E27FC236}">
                <a16:creationId xmlns:a16="http://schemas.microsoft.com/office/drawing/2014/main" id="{179201AF-463B-C14F-9006-0886E0FC4A9B}"/>
              </a:ext>
            </a:extLst>
          </p:cNvPr>
          <p:cNvSpPr txBox="1"/>
          <p:nvPr/>
        </p:nvSpPr>
        <p:spPr>
          <a:xfrm>
            <a:off x="871536" y="5469382"/>
            <a:ext cx="3405783" cy="1384995"/>
          </a:xfrm>
          <a:prstGeom prst="rect">
            <a:avLst/>
          </a:prstGeom>
          <a:noFill/>
        </p:spPr>
        <p:txBody>
          <a:bodyPr wrap="square" rtlCol="0">
            <a:spAutoFit/>
          </a:bodyPr>
          <a:lstStyle/>
          <a:p>
            <a:pPr algn="l"/>
            <a:r>
              <a:rPr lang="en-GB" sz="2800">
                <a:solidFill>
                  <a:schemeClr val="bg1"/>
                </a:solidFill>
                <a:latin typeface="Algerian" pitchFamily="82" charset="0"/>
              </a:rPr>
              <a:t>PRESENTATION BY </a:t>
            </a:r>
          </a:p>
          <a:p>
            <a:pPr algn="l"/>
            <a:r>
              <a:rPr lang="en-GB" sz="2800">
                <a:solidFill>
                  <a:schemeClr val="bg1"/>
                </a:solidFill>
                <a:latin typeface="Algerian" pitchFamily="82" charset="0"/>
              </a:rPr>
              <a:t>       M.KOKILA </a:t>
            </a:r>
          </a:p>
          <a:p>
            <a:pPr algn="l"/>
            <a:r>
              <a:rPr lang="en-GB" sz="2800">
                <a:solidFill>
                  <a:schemeClr val="bg1"/>
                </a:solidFill>
                <a:latin typeface="Algerian" pitchFamily="82" charset="0"/>
              </a:rPr>
              <a:t>      GEC ,ERODE</a:t>
            </a:r>
            <a:endParaRPr lang="en-US" sz="2800">
              <a:solidFill>
                <a:schemeClr val="bg1"/>
              </a:solidFill>
              <a:latin typeface="Algerian" pitchFamily="82" charset="0"/>
            </a:endParaRPr>
          </a:p>
        </p:txBody>
      </p:sp>
    </p:spTree>
    <p:extLst>
      <p:ext uri="{BB962C8B-B14F-4D97-AF65-F5344CB8AC3E}">
        <p14:creationId xmlns:p14="http://schemas.microsoft.com/office/powerpoint/2010/main" val="2530493246"/>
      </p:ext>
    </p:extLst>
  </p:cSld>
  <p:clrMapOvr>
    <a:masterClrMapping/>
  </p:clrMapOvr>
  <p:transition spd="slow">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86600" cy="609600"/>
          </a:xfrm>
        </p:spPr>
        <p:txBody>
          <a:bodyPr>
            <a:normAutofit fontScale="90000"/>
          </a:bodyPr>
          <a:lstStyle/>
          <a:p>
            <a:r>
              <a:rPr lang="en-US" sz="5400" dirty="0">
                <a:latin typeface="Lucida Handwriting" pitchFamily="66" charset="0"/>
              </a:rPr>
              <a:t>APPLICATION</a:t>
            </a:r>
          </a:p>
        </p:txBody>
      </p:sp>
      <p:pic>
        <p:nvPicPr>
          <p:cNvPr id="4" name="Picture 3" descr="WhatsApp Image 2022-11-01 at 11.32.54 PM (2).jpeg"/>
          <p:cNvPicPr>
            <a:picLocks noChangeAspect="1"/>
          </p:cNvPicPr>
          <p:nvPr/>
        </p:nvPicPr>
        <p:blipFill>
          <a:blip r:embed="rId2"/>
          <a:stretch>
            <a:fillRect/>
          </a:stretch>
        </p:blipFill>
        <p:spPr>
          <a:xfrm>
            <a:off x="914400" y="1219200"/>
            <a:ext cx="4196915" cy="4953000"/>
          </a:xfrm>
          <a:prstGeom prst="rect">
            <a:avLst/>
          </a:prstGeom>
        </p:spPr>
      </p:pic>
      <p:sp>
        <p:nvSpPr>
          <p:cNvPr id="6" name="TextBox 5"/>
          <p:cNvSpPr txBox="1"/>
          <p:nvPr/>
        </p:nvSpPr>
        <p:spPr>
          <a:xfrm>
            <a:off x="5486400" y="1371600"/>
            <a:ext cx="5638800" cy="3108543"/>
          </a:xfrm>
          <a:prstGeom prst="rect">
            <a:avLst/>
          </a:prstGeom>
          <a:noFill/>
        </p:spPr>
        <p:txBody>
          <a:bodyPr wrap="square" rtlCol="0">
            <a:spAutoFit/>
          </a:bodyPr>
          <a:lstStyle/>
          <a:p>
            <a:r>
              <a:rPr lang="en-US" sz="2800" dirty="0"/>
              <a:t>This technology is well supported by the latest fields of</a:t>
            </a:r>
          </a:p>
          <a:p>
            <a:pPr>
              <a:buFont typeface="Arial" pitchFamily="34" charset="0"/>
              <a:buChar char="•"/>
            </a:pPr>
            <a:r>
              <a:rPr lang="en-US" sz="2800" dirty="0"/>
              <a:t>          Biomedical instrumentation </a:t>
            </a:r>
          </a:p>
          <a:p>
            <a:pPr>
              <a:buFont typeface="Arial" pitchFamily="34" charset="0"/>
              <a:buChar char="•"/>
            </a:pPr>
            <a:r>
              <a:rPr lang="en-US" sz="2800" dirty="0"/>
              <a:t>          Microelectronics </a:t>
            </a:r>
          </a:p>
          <a:p>
            <a:pPr>
              <a:buFont typeface="Arial" pitchFamily="34" charset="0"/>
              <a:buChar char="•"/>
            </a:pPr>
            <a:r>
              <a:rPr lang="en-US" sz="2800" dirty="0"/>
              <a:t>          signal processing </a:t>
            </a:r>
          </a:p>
          <a:p>
            <a:pPr>
              <a:buFont typeface="Arial" pitchFamily="34" charset="0"/>
              <a:buChar char="•"/>
            </a:pPr>
            <a:r>
              <a:rPr lang="en-US" sz="2800" dirty="0"/>
              <a:t>          Artificial neural networks</a:t>
            </a:r>
          </a:p>
          <a:p>
            <a:pPr>
              <a:buFont typeface="Arial" pitchFamily="34" charset="0"/>
              <a:buChar char="•"/>
            </a:pPr>
            <a:r>
              <a:rPr lang="en-US" sz="2800" dirty="0"/>
              <a:t>          Robotics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10744200" cy="923330"/>
          </a:xfrm>
          <a:prstGeom prst="rect">
            <a:avLst/>
          </a:prstGeom>
          <a:noFill/>
        </p:spPr>
        <p:txBody>
          <a:bodyPr wrap="square" rtlCol="0">
            <a:spAutoFit/>
          </a:bodyPr>
          <a:lstStyle/>
          <a:p>
            <a:r>
              <a:rPr lang="en-US" sz="5400" dirty="0">
                <a:latin typeface="Lucida Handwriting" pitchFamily="66" charset="0"/>
              </a:rPr>
              <a:t>CONTROLLING  ROBOTS </a:t>
            </a:r>
          </a:p>
        </p:txBody>
      </p:sp>
      <p:sp>
        <p:nvSpPr>
          <p:cNvPr id="4" name="TextBox 3"/>
          <p:cNvSpPr txBox="1"/>
          <p:nvPr/>
        </p:nvSpPr>
        <p:spPr>
          <a:xfrm>
            <a:off x="1066800" y="1600200"/>
            <a:ext cx="5334000" cy="4401205"/>
          </a:xfrm>
          <a:prstGeom prst="rect">
            <a:avLst/>
          </a:prstGeom>
          <a:noFill/>
        </p:spPr>
        <p:txBody>
          <a:bodyPr wrap="square" rtlCol="0">
            <a:spAutoFit/>
          </a:bodyPr>
          <a:lstStyle/>
          <a:p>
            <a:r>
              <a:rPr lang="en-US" sz="2800" dirty="0"/>
              <a:t>A brain–machine interface (BMI) is a device that translates neuronal information into commands capable of controlling external software or hardware such as a computer or robotic arm. BMIs are often used as assisted living devices for individuals with motor or sensory impairments.</a:t>
            </a:r>
          </a:p>
        </p:txBody>
      </p:sp>
      <p:pic>
        <p:nvPicPr>
          <p:cNvPr id="5" name="Picture 4" descr="WhatsApp Image 2022-11-02 at 1.52.36 AM (1).jpeg"/>
          <p:cNvPicPr>
            <a:picLocks noChangeAspect="1"/>
          </p:cNvPicPr>
          <p:nvPr/>
        </p:nvPicPr>
        <p:blipFill>
          <a:blip r:embed="rId2"/>
          <a:stretch>
            <a:fillRect/>
          </a:stretch>
        </p:blipFill>
        <p:spPr>
          <a:xfrm>
            <a:off x="6477000" y="1981200"/>
            <a:ext cx="5314950" cy="3543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457200"/>
            <a:ext cx="10515600" cy="923330"/>
          </a:xfrm>
          <a:prstGeom prst="rect">
            <a:avLst/>
          </a:prstGeom>
          <a:noFill/>
        </p:spPr>
        <p:txBody>
          <a:bodyPr wrap="square" rtlCol="0">
            <a:spAutoFit/>
          </a:bodyPr>
          <a:lstStyle/>
          <a:p>
            <a:r>
              <a:rPr lang="en-US" sz="5400" dirty="0">
                <a:latin typeface="Lucida Handwriting" pitchFamily="66" charset="0"/>
              </a:rPr>
              <a:t>A BOON TO PARALAYSIS</a:t>
            </a:r>
          </a:p>
        </p:txBody>
      </p:sp>
      <p:sp>
        <p:nvSpPr>
          <p:cNvPr id="4" name="TextBox 3"/>
          <p:cNvSpPr txBox="1"/>
          <p:nvPr/>
        </p:nvSpPr>
        <p:spPr>
          <a:xfrm>
            <a:off x="1219200" y="1828800"/>
            <a:ext cx="4953000" cy="1384995"/>
          </a:xfrm>
          <a:prstGeom prst="rect">
            <a:avLst/>
          </a:prstGeom>
          <a:noFill/>
        </p:spPr>
        <p:txBody>
          <a:bodyPr wrap="square" rtlCol="0">
            <a:spAutoFit/>
          </a:bodyPr>
          <a:lstStyle/>
          <a:p>
            <a:pPr marL="514350" indent="-514350">
              <a:buFont typeface="Wingdings" pitchFamily="2" charset="2"/>
              <a:buChar char="q"/>
            </a:pPr>
            <a:r>
              <a:rPr lang="en-US" sz="2800" dirty="0"/>
              <a:t>Mathew –Nagel the first person to use the brain computer.</a:t>
            </a:r>
          </a:p>
        </p:txBody>
      </p:sp>
      <p:pic>
        <p:nvPicPr>
          <p:cNvPr id="5" name="Picture 4" descr="WhatsApp Image 2022-11-02 at 1.52.36 AM.jpeg"/>
          <p:cNvPicPr>
            <a:picLocks noChangeAspect="1"/>
          </p:cNvPicPr>
          <p:nvPr/>
        </p:nvPicPr>
        <p:blipFill>
          <a:blip r:embed="rId2"/>
          <a:stretch>
            <a:fillRect/>
          </a:stretch>
        </p:blipFill>
        <p:spPr>
          <a:xfrm>
            <a:off x="7916128" y="1295400"/>
            <a:ext cx="4275872" cy="2900362"/>
          </a:xfrm>
          <a:prstGeom prst="rect">
            <a:avLst/>
          </a:prstGeom>
        </p:spPr>
      </p:pic>
      <p:pic>
        <p:nvPicPr>
          <p:cNvPr id="6" name="Picture 5" descr="WhatsApp Image 2022-11-01 at 11.32.54 PM.jpeg"/>
          <p:cNvPicPr>
            <a:picLocks noChangeAspect="1"/>
          </p:cNvPicPr>
          <p:nvPr/>
        </p:nvPicPr>
        <p:blipFill>
          <a:blip r:embed="rId3"/>
          <a:stretch>
            <a:fillRect/>
          </a:stretch>
        </p:blipFill>
        <p:spPr>
          <a:xfrm>
            <a:off x="838200" y="3276600"/>
            <a:ext cx="2847578" cy="3124200"/>
          </a:xfrm>
          <a:prstGeom prst="rect">
            <a:avLst/>
          </a:prstGeom>
        </p:spPr>
      </p:pic>
      <p:sp>
        <p:nvSpPr>
          <p:cNvPr id="11" name="Rectangle 10"/>
          <p:cNvSpPr/>
          <p:nvPr/>
        </p:nvSpPr>
        <p:spPr>
          <a:xfrm>
            <a:off x="4191000" y="4495800"/>
            <a:ext cx="7696200" cy="954107"/>
          </a:xfrm>
          <a:prstGeom prst="rect">
            <a:avLst/>
          </a:prstGeom>
        </p:spPr>
        <p:txBody>
          <a:bodyPr wrap="square">
            <a:spAutoFit/>
          </a:bodyPr>
          <a:lstStyle/>
          <a:p>
            <a:pPr marL="514350" indent="-514350">
              <a:buFont typeface="Wingdings" pitchFamily="2" charset="2"/>
              <a:buChar char="q"/>
            </a:pPr>
            <a:r>
              <a:rPr lang="en-US" sz="2800" dirty="0"/>
              <a:t>Interface to restore functionality lost due to paralysis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533400"/>
            <a:ext cx="8361229" cy="990600"/>
          </a:xfrm>
        </p:spPr>
        <p:txBody>
          <a:bodyPr/>
          <a:lstStyle/>
          <a:p>
            <a:r>
              <a:rPr lang="en-US" sz="5400" dirty="0">
                <a:latin typeface="Lucida Handwriting" pitchFamily="66" charset="0"/>
              </a:rPr>
              <a:t>Advantages </a:t>
            </a:r>
          </a:p>
        </p:txBody>
      </p:sp>
      <p:sp>
        <p:nvSpPr>
          <p:cNvPr id="3" name="Subtitle 2"/>
          <p:cNvSpPr>
            <a:spLocks noGrp="1"/>
          </p:cNvSpPr>
          <p:nvPr>
            <p:ph type="subTitle" idx="1"/>
          </p:nvPr>
        </p:nvSpPr>
        <p:spPr>
          <a:xfrm>
            <a:off x="1828800" y="1600200"/>
            <a:ext cx="9067800" cy="4190999"/>
          </a:xfrm>
        </p:spPr>
        <p:txBody>
          <a:bodyPr>
            <a:normAutofit/>
          </a:bodyPr>
          <a:lstStyle/>
          <a:p>
            <a:pPr algn="l">
              <a:buFont typeface="Wingdings" pitchFamily="2" charset="2"/>
              <a:buChar char="§"/>
            </a:pPr>
            <a:r>
              <a:rPr lang="en-US" sz="2800" dirty="0"/>
              <a:t>Controlling remote devices</a:t>
            </a:r>
          </a:p>
          <a:p>
            <a:pPr algn="just">
              <a:buFont typeface="Wingdings" pitchFamily="2" charset="2"/>
              <a:buChar char="§"/>
            </a:pPr>
            <a:r>
              <a:rPr lang="en-US" sz="2800" dirty="0"/>
              <a:t>Making and receiving telephone calls</a:t>
            </a:r>
          </a:p>
          <a:p>
            <a:pPr algn="just">
              <a:buFont typeface="Wingdings" pitchFamily="2" charset="2"/>
              <a:buChar char="§"/>
            </a:pPr>
            <a:r>
              <a:rPr lang="en-US" sz="2800" dirty="0"/>
              <a:t>Accessing the internet</a:t>
            </a:r>
          </a:p>
          <a:p>
            <a:pPr algn="just">
              <a:buFont typeface="Wingdings" pitchFamily="2" charset="2"/>
              <a:buChar char="§"/>
            </a:pPr>
            <a:r>
              <a:rPr lang="en-US" sz="2800" dirty="0"/>
              <a:t>Turn on or off the lights </a:t>
            </a:r>
          </a:p>
          <a:p>
            <a:pPr algn="just">
              <a:buFont typeface="Wingdings" pitchFamily="2" charset="2"/>
              <a:buChar char="§"/>
            </a:pPr>
            <a:r>
              <a:rPr lang="en-US" sz="2800" dirty="0"/>
              <a:t>Control robotic arm</a:t>
            </a:r>
          </a:p>
          <a:p>
            <a:pPr algn="just">
              <a:buFont typeface="Wingdings" pitchFamily="2" charset="2"/>
              <a:buChar char="§"/>
            </a:pPr>
            <a:r>
              <a:rPr lang="en-US" sz="2800" dirty="0"/>
              <a:t>Watch and control television </a:t>
            </a:r>
          </a:p>
          <a:p>
            <a:pPr algn="just">
              <a:buFont typeface="Wingdings" pitchFamily="2" charset="2"/>
              <a:buChar char="§"/>
            </a:pPr>
            <a:r>
              <a:rPr lang="en-US" sz="2800" dirty="0"/>
              <a:t>Locking or unlocking doors </a:t>
            </a:r>
          </a:p>
          <a:p>
            <a:pPr algn="just">
              <a:buFont typeface="Wingdings" pitchFamily="2" charset="2"/>
              <a:buChar char="§"/>
            </a:pPr>
            <a:r>
              <a:rPr lang="en-US" sz="2800" dirty="0"/>
              <a:t>Motorized wheelchair</a:t>
            </a:r>
          </a:p>
        </p:txBody>
      </p:sp>
      <p:pic>
        <p:nvPicPr>
          <p:cNvPr id="5" name="Picture 4" descr="WhatsApp Image 2022-11-02 at 2.07.08 AM.jpeg"/>
          <p:cNvPicPr>
            <a:picLocks noChangeAspect="1"/>
          </p:cNvPicPr>
          <p:nvPr/>
        </p:nvPicPr>
        <p:blipFill>
          <a:blip r:embed="rId2"/>
          <a:stretch>
            <a:fillRect/>
          </a:stretch>
        </p:blipFill>
        <p:spPr>
          <a:xfrm>
            <a:off x="7620000" y="2514600"/>
            <a:ext cx="3295650" cy="312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776" y="202949"/>
            <a:ext cx="9220199" cy="1295399"/>
          </a:xfrm>
        </p:spPr>
        <p:txBody>
          <a:bodyPr>
            <a:normAutofit/>
          </a:bodyPr>
          <a:lstStyle/>
          <a:p>
            <a:r>
              <a:rPr lang="en-GB" sz="5400">
                <a:latin typeface="Lucida Handwriting" pitchFamily="66" charset="0"/>
              </a:rPr>
              <a:t>Inspiration </a:t>
            </a:r>
            <a:endParaRPr lang="en-US" sz="5400" dirty="0">
              <a:latin typeface="Lucida Handwriting" pitchFamily="66" charset="0"/>
            </a:endParaRPr>
          </a:p>
        </p:txBody>
      </p:sp>
      <p:sp>
        <p:nvSpPr>
          <p:cNvPr id="3" name="Text Placeholder 2"/>
          <p:cNvSpPr>
            <a:spLocks noGrp="1"/>
          </p:cNvSpPr>
          <p:nvPr>
            <p:ph type="body" idx="1"/>
          </p:nvPr>
        </p:nvSpPr>
        <p:spPr>
          <a:xfrm>
            <a:off x="765025" y="1447800"/>
            <a:ext cx="9612971" cy="3911852"/>
          </a:xfrm>
        </p:spPr>
        <p:txBody>
          <a:bodyPr>
            <a:normAutofit/>
          </a:bodyPr>
          <a:lstStyle/>
          <a:p>
            <a:pPr algn="l"/>
            <a:r>
              <a:rPr lang="en-GB" sz="2800"/>
              <a:t>Brain gate as a dream capture</a:t>
            </a:r>
          </a:p>
          <a:p>
            <a:pPr algn="l"/>
            <a:r>
              <a:rPr lang="en-GB" sz="2800"/>
              <a:t>               </a:t>
            </a:r>
            <a:r>
              <a:rPr lang="en-GB" b="1" i="0">
                <a:solidFill>
                  <a:srgbClr val="BDC1C6"/>
                </a:solidFill>
                <a:effectLst/>
                <a:latin typeface="Roboto" panose="02000000000000000000" pitchFamily="2" charset="0"/>
              </a:rPr>
              <a:t>Deep inside the temporal lobe of the brain, the hippocampus has a central role in our ability to remember, imagine and dream</a:t>
            </a:r>
            <a:r>
              <a:rPr lang="en-GB" b="0" i="0">
                <a:solidFill>
                  <a:srgbClr val="BDC1C6"/>
                </a:solidFill>
                <a:effectLst/>
                <a:latin typeface="Roboto" panose="02000000000000000000" pitchFamily="2" charset="0"/>
              </a:rPr>
              <a:t>. Our most vivid dreams are a remarkable replication of reality, combining disparate objects, actions and perceptions into a richly detailed hallucinatory experience. So recording dream is my inspirational idea from brain gate.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0"/>
            <a:ext cx="8361229" cy="1447800"/>
          </a:xfrm>
        </p:spPr>
        <p:txBody>
          <a:bodyPr/>
          <a:lstStyle/>
          <a:p>
            <a:r>
              <a:rPr lang="en-US" sz="5400" dirty="0" err="1">
                <a:latin typeface="Lucida Handwriting" pitchFamily="66" charset="0"/>
              </a:rPr>
              <a:t>conclUsion</a:t>
            </a:r>
            <a:endParaRPr lang="en-US" sz="5400" dirty="0">
              <a:latin typeface="Lucida Handwriting" pitchFamily="66" charset="0"/>
            </a:endParaRPr>
          </a:p>
        </p:txBody>
      </p:sp>
      <p:sp>
        <p:nvSpPr>
          <p:cNvPr id="3" name="Subtitle 2"/>
          <p:cNvSpPr>
            <a:spLocks noGrp="1"/>
          </p:cNvSpPr>
          <p:nvPr>
            <p:ph type="subTitle" idx="1"/>
          </p:nvPr>
        </p:nvSpPr>
        <p:spPr>
          <a:xfrm>
            <a:off x="1295400" y="1371600"/>
            <a:ext cx="6831673" cy="3137516"/>
          </a:xfrm>
        </p:spPr>
        <p:txBody>
          <a:bodyPr>
            <a:normAutofit/>
          </a:bodyPr>
          <a:lstStyle/>
          <a:p>
            <a:pPr algn="l"/>
            <a:r>
              <a:rPr lang="en-US" sz="2800" dirty="0"/>
              <a:t>The invention of brain gate is such a revolution in medical field .The remarkable  breakthrough offers hope that people who are </a:t>
            </a:r>
            <a:r>
              <a:rPr lang="en-US" sz="2800" dirty="0" err="1"/>
              <a:t>paralysed</a:t>
            </a:r>
            <a:r>
              <a:rPr lang="en-US" sz="2800" dirty="0"/>
              <a:t> will one day be able to independently operate artificial limbs computers or wheelchairs.</a:t>
            </a:r>
          </a:p>
        </p:txBody>
      </p:sp>
      <p:sp>
        <p:nvSpPr>
          <p:cNvPr id="6" name="TextBox 5"/>
          <p:cNvSpPr txBox="1"/>
          <p:nvPr/>
        </p:nvSpPr>
        <p:spPr>
          <a:xfrm>
            <a:off x="1371600" y="4572001"/>
            <a:ext cx="9601200" cy="1569660"/>
          </a:xfrm>
          <a:prstGeom prst="rect">
            <a:avLst/>
          </a:prstGeom>
          <a:noFill/>
        </p:spPr>
        <p:txBody>
          <a:bodyPr wrap="square" rtlCol="0">
            <a:spAutoFit/>
          </a:bodyPr>
          <a:lstStyle/>
          <a:p>
            <a:r>
              <a:rPr lang="en-US" sz="3200" dirty="0">
                <a:latin typeface="Segoe Script" pitchFamily="66" charset="0"/>
              </a:rPr>
              <a:t>Brain gate is a powerful gift because it can bring the</a:t>
            </a:r>
          </a:p>
          <a:p>
            <a:r>
              <a:rPr lang="en-US" sz="3200" dirty="0">
                <a:latin typeface="Segoe Script" pitchFamily="66" charset="0"/>
              </a:rPr>
              <a:t>                     GIFT OF HOPE </a:t>
            </a:r>
          </a:p>
        </p:txBody>
      </p:sp>
      <p:pic>
        <p:nvPicPr>
          <p:cNvPr id="8" name="Picture 7" descr="WhatsApp Image 2022-11-02 at 1.52.36 AM (2).jpeg"/>
          <p:cNvPicPr>
            <a:picLocks noChangeAspect="1"/>
          </p:cNvPicPr>
          <p:nvPr/>
        </p:nvPicPr>
        <p:blipFill>
          <a:blip r:embed="rId2"/>
          <a:stretch>
            <a:fillRect/>
          </a:stretch>
        </p:blipFill>
        <p:spPr>
          <a:xfrm>
            <a:off x="8610600" y="1676400"/>
            <a:ext cx="2458344" cy="2817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F8DB7-F866-2B41-B7CC-58BFE715FCDB}"/>
              </a:ext>
            </a:extLst>
          </p:cNvPr>
          <p:cNvSpPr/>
          <p:nvPr/>
        </p:nvSpPr>
        <p:spPr>
          <a:xfrm>
            <a:off x="-196453" y="-1"/>
            <a:ext cx="12388453" cy="68580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8B0E988A-9ADF-2E40-9282-D93156075500}"/>
              </a:ext>
            </a:extLst>
          </p:cNvPr>
          <p:cNvCxnSpPr>
            <a:cxnSpLocks/>
          </p:cNvCxnSpPr>
          <p:nvPr/>
        </p:nvCxnSpPr>
        <p:spPr>
          <a:xfrm rot="16200000" flipH="1">
            <a:off x="-1752006" y="3123605"/>
            <a:ext cx="4591052" cy="2024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1F986FC-C352-0F4F-AAAB-1DA665CD319A}"/>
              </a:ext>
            </a:extLst>
          </p:cNvPr>
          <p:cNvCxnSpPr>
            <a:cxnSpLocks/>
          </p:cNvCxnSpPr>
          <p:nvPr/>
        </p:nvCxnSpPr>
        <p:spPr>
          <a:xfrm flipV="1">
            <a:off x="892969" y="647402"/>
            <a:ext cx="9638108" cy="6697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0E30F88-3C3F-194E-8E50-18B83CD40E5D}"/>
              </a:ext>
            </a:extLst>
          </p:cNvPr>
          <p:cNvCxnSpPr>
            <a:cxnSpLocks/>
          </p:cNvCxnSpPr>
          <p:nvPr/>
        </p:nvCxnSpPr>
        <p:spPr>
          <a:xfrm>
            <a:off x="1053703" y="5857876"/>
            <a:ext cx="8166497" cy="952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58347F-F4EF-CE4F-984E-B02E91ADCDC2}"/>
              </a:ext>
            </a:extLst>
          </p:cNvPr>
          <p:cNvCxnSpPr>
            <a:cxnSpLocks/>
          </p:cNvCxnSpPr>
          <p:nvPr/>
        </p:nvCxnSpPr>
        <p:spPr>
          <a:xfrm>
            <a:off x="10876359" y="928690"/>
            <a:ext cx="0" cy="250030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4" name="Sun 43">
            <a:extLst>
              <a:ext uri="{FF2B5EF4-FFF2-40B4-BE49-F238E27FC236}">
                <a16:creationId xmlns:a16="http://schemas.microsoft.com/office/drawing/2014/main" id="{A22FEFBA-AAD8-8146-A67F-F46504772AED}"/>
              </a:ext>
            </a:extLst>
          </p:cNvPr>
          <p:cNvSpPr/>
          <p:nvPr/>
        </p:nvSpPr>
        <p:spPr>
          <a:xfrm>
            <a:off x="392905" y="5322095"/>
            <a:ext cx="690563" cy="705446"/>
          </a:xfrm>
          <a:prstGeom prst="sun">
            <a:avLst>
              <a:gd name="adj" fmla="val 221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4875726-34F7-A342-89F9-8ECDCBF21C7B}"/>
              </a:ext>
            </a:extLst>
          </p:cNvPr>
          <p:cNvSpPr txBox="1"/>
          <p:nvPr/>
        </p:nvSpPr>
        <p:spPr>
          <a:xfrm>
            <a:off x="5282803" y="3130748"/>
            <a:ext cx="1828800" cy="1828800"/>
          </a:xfrm>
          <a:prstGeom prst="rect">
            <a:avLst/>
          </a:prstGeom>
          <a:noFill/>
        </p:spPr>
        <p:txBody>
          <a:bodyPr wrap="square" rtlCol="0">
            <a:spAutoFit/>
          </a:bodyPr>
          <a:lstStyle/>
          <a:p>
            <a:pPr algn="l"/>
            <a:endParaRPr lang="en-US"/>
          </a:p>
        </p:txBody>
      </p:sp>
      <p:sp>
        <p:nvSpPr>
          <p:cNvPr id="51" name="Sun 50">
            <a:extLst>
              <a:ext uri="{FF2B5EF4-FFF2-40B4-BE49-F238E27FC236}">
                <a16:creationId xmlns:a16="http://schemas.microsoft.com/office/drawing/2014/main" id="{3B299999-6C93-2A4E-8D82-90E6FAF7A8B8}"/>
              </a:ext>
            </a:extLst>
          </p:cNvPr>
          <p:cNvSpPr/>
          <p:nvPr/>
        </p:nvSpPr>
        <p:spPr>
          <a:xfrm>
            <a:off x="10531077" y="377725"/>
            <a:ext cx="690563" cy="705446"/>
          </a:xfrm>
          <a:prstGeom prst="sun">
            <a:avLst>
              <a:gd name="adj" fmla="val 221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947EEB8-A0B1-B54A-BA58-BC6575694D06}"/>
              </a:ext>
            </a:extLst>
          </p:cNvPr>
          <p:cNvSpPr txBox="1"/>
          <p:nvPr/>
        </p:nvSpPr>
        <p:spPr>
          <a:xfrm>
            <a:off x="5086350" y="2514600"/>
            <a:ext cx="1828800" cy="1828800"/>
          </a:xfrm>
          <a:prstGeom prst="rect">
            <a:avLst/>
          </a:prstGeom>
          <a:noFill/>
        </p:spPr>
        <p:txBody>
          <a:bodyPr wrap="square" rtlCol="0">
            <a:spAutoFit/>
          </a:bodyPr>
          <a:lstStyle/>
          <a:p>
            <a:pPr algn="l"/>
            <a:endParaRPr lang="en-US"/>
          </a:p>
        </p:txBody>
      </p:sp>
      <p:pic>
        <p:nvPicPr>
          <p:cNvPr id="12" name="Picture 11" descr="WhatsApp Image 2022-11-01 at 9.37.13 PM.jpeg"/>
          <p:cNvPicPr>
            <a:picLocks noChangeAspect="1"/>
          </p:cNvPicPr>
          <p:nvPr/>
        </p:nvPicPr>
        <p:blipFill>
          <a:blip r:embed="rId2"/>
          <a:stretch>
            <a:fillRect/>
          </a:stretch>
        </p:blipFill>
        <p:spPr>
          <a:xfrm>
            <a:off x="9372600" y="3505200"/>
            <a:ext cx="2438400" cy="3047998"/>
          </a:xfrm>
          <a:prstGeom prst="rect">
            <a:avLst/>
          </a:prstGeom>
        </p:spPr>
      </p:pic>
      <p:sp>
        <p:nvSpPr>
          <p:cNvPr id="19" name="TextBox 18"/>
          <p:cNvSpPr txBox="1"/>
          <p:nvPr/>
        </p:nvSpPr>
        <p:spPr>
          <a:xfrm>
            <a:off x="3352800" y="685800"/>
            <a:ext cx="5334000" cy="769441"/>
          </a:xfrm>
          <a:prstGeom prst="rect">
            <a:avLst/>
          </a:prstGeom>
          <a:noFill/>
        </p:spPr>
        <p:txBody>
          <a:bodyPr wrap="square" rtlCol="0">
            <a:spAutoFit/>
          </a:bodyPr>
          <a:lstStyle/>
          <a:p>
            <a:r>
              <a:rPr lang="en-US" sz="4400" dirty="0">
                <a:solidFill>
                  <a:schemeClr val="bg1"/>
                </a:solidFill>
                <a:latin typeface="Lucida Handwriting" pitchFamily="66" charset="0"/>
              </a:rPr>
              <a:t>CONTENTS</a:t>
            </a:r>
          </a:p>
        </p:txBody>
      </p:sp>
      <p:sp>
        <p:nvSpPr>
          <p:cNvPr id="20" name="TextBox 19"/>
          <p:cNvSpPr txBox="1"/>
          <p:nvPr/>
        </p:nvSpPr>
        <p:spPr>
          <a:xfrm>
            <a:off x="685800" y="1676400"/>
            <a:ext cx="8686800" cy="3539430"/>
          </a:xfrm>
          <a:prstGeom prst="rect">
            <a:avLst/>
          </a:prstGeom>
          <a:noFill/>
        </p:spPr>
        <p:txBody>
          <a:bodyPr wrap="square" rtlCol="0">
            <a:spAutoFit/>
          </a:bodyPr>
          <a:lstStyle/>
          <a:p>
            <a:pPr marL="514350" indent="-514350">
              <a:buFont typeface="+mj-lt"/>
              <a:buAutoNum type="arabicPeriod"/>
            </a:pPr>
            <a:r>
              <a:rPr lang="en-US" sz="2800" dirty="0">
                <a:solidFill>
                  <a:schemeClr val="bg1"/>
                </a:solidFill>
              </a:rPr>
              <a:t>INTRODUCTION                     7.WORKING</a:t>
            </a:r>
          </a:p>
          <a:p>
            <a:pPr marL="514350" indent="-514350">
              <a:buFont typeface="+mj-lt"/>
              <a:buAutoNum type="arabicPeriod"/>
            </a:pPr>
            <a:r>
              <a:rPr lang="en-US" sz="2800" dirty="0">
                <a:solidFill>
                  <a:schemeClr val="bg1"/>
                </a:solidFill>
              </a:rPr>
              <a:t>HISTORY OF BRAIN GATE     8.APPLICATION</a:t>
            </a:r>
          </a:p>
          <a:p>
            <a:pPr marL="514350" indent="-514350">
              <a:buFont typeface="+mj-lt"/>
              <a:buAutoNum type="arabicPeriod"/>
            </a:pPr>
            <a:r>
              <a:rPr lang="en-US" sz="2800" dirty="0">
                <a:solidFill>
                  <a:schemeClr val="bg1"/>
                </a:solidFill>
              </a:rPr>
              <a:t>PRINCIPLE                            9.CONTROLLING ROBOTS </a:t>
            </a:r>
          </a:p>
          <a:p>
            <a:pPr marL="514350" indent="-514350">
              <a:buFont typeface="+mj-lt"/>
              <a:buAutoNum type="arabicPeriod"/>
            </a:pPr>
            <a:r>
              <a:rPr lang="en-US" sz="2800" dirty="0">
                <a:solidFill>
                  <a:schemeClr val="bg1"/>
                </a:solidFill>
              </a:rPr>
              <a:t>NEED OF BRAIN GATE         10.A BOON TO PARALYSIS</a:t>
            </a:r>
          </a:p>
          <a:p>
            <a:pPr marL="514350" indent="-514350">
              <a:buFont typeface="+mj-lt"/>
              <a:buAutoNum type="arabicPeriod"/>
            </a:pPr>
            <a:r>
              <a:rPr lang="en-US" sz="2800" dirty="0">
                <a:solidFill>
                  <a:schemeClr val="bg1"/>
                </a:solidFill>
              </a:rPr>
              <a:t>BRAIN GATE RESEARCH      11.ADVANTAGES</a:t>
            </a:r>
          </a:p>
          <a:p>
            <a:pPr marL="514350" indent="-514350">
              <a:buFont typeface="+mj-lt"/>
              <a:buAutoNum type="arabicPeriod"/>
            </a:pPr>
            <a:r>
              <a:rPr lang="en-US" sz="2800" dirty="0">
                <a:solidFill>
                  <a:schemeClr val="bg1"/>
                </a:solidFill>
              </a:rPr>
              <a:t>HOW IT </a:t>
            </a:r>
            <a:r>
              <a:rPr lang="en-US" sz="2800">
                <a:solidFill>
                  <a:schemeClr val="bg1"/>
                </a:solidFill>
              </a:rPr>
              <a:t>IMPLEMENTS          </a:t>
            </a:r>
            <a:r>
              <a:rPr lang="en-GB" sz="2800">
                <a:solidFill>
                  <a:schemeClr val="bg1"/>
                </a:solidFill>
              </a:rPr>
              <a:t>12.INSPIRATION</a:t>
            </a:r>
            <a:endParaRPr lang="en-US" sz="2800" dirty="0">
              <a:solidFill>
                <a:schemeClr val="bg1"/>
              </a:solidFill>
            </a:endParaRPr>
          </a:p>
          <a:p>
            <a:pPr marL="514350" indent="-514350"/>
            <a:r>
              <a:rPr lang="en-US" sz="2800" dirty="0">
                <a:solidFill>
                  <a:schemeClr val="bg1"/>
                </a:solidFill>
              </a:rPr>
              <a:t>                             13.CONCLUSION</a:t>
            </a:r>
          </a:p>
          <a:p>
            <a:pPr marL="514350" indent="-514350">
              <a:buFont typeface="+mj-lt"/>
              <a:buAutoNum type="arabicPeriod"/>
            </a:pPr>
            <a:endParaRPr lang="en-US" sz="2800" dirty="0">
              <a:solidFill>
                <a:schemeClr val="bg1"/>
              </a:solidFill>
            </a:endParaRPr>
          </a:p>
        </p:txBody>
      </p:sp>
    </p:spTree>
    <p:extLst>
      <p:ext uri="{BB962C8B-B14F-4D97-AF65-F5344CB8AC3E}">
        <p14:creationId xmlns:p14="http://schemas.microsoft.com/office/powerpoint/2010/main" val="389704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533400"/>
            <a:ext cx="8361229" cy="914400"/>
          </a:xfrm>
        </p:spPr>
        <p:txBody>
          <a:bodyPr/>
          <a:lstStyle/>
          <a:p>
            <a:r>
              <a:rPr lang="en-US" sz="5400" dirty="0">
                <a:latin typeface="Lucida Handwriting" pitchFamily="66" charset="0"/>
              </a:rPr>
              <a:t>BRAIN GATE</a:t>
            </a:r>
          </a:p>
        </p:txBody>
      </p:sp>
      <p:sp>
        <p:nvSpPr>
          <p:cNvPr id="3" name="Subtitle 2"/>
          <p:cNvSpPr>
            <a:spLocks noGrp="1"/>
          </p:cNvSpPr>
          <p:nvPr>
            <p:ph type="subTitle" idx="1"/>
          </p:nvPr>
        </p:nvSpPr>
        <p:spPr>
          <a:xfrm>
            <a:off x="1295400" y="1371600"/>
            <a:ext cx="8216179" cy="3276599"/>
          </a:xfrm>
        </p:spPr>
        <p:txBody>
          <a:bodyPr>
            <a:normAutofit/>
          </a:bodyPr>
          <a:lstStyle/>
          <a:p>
            <a:pPr algn="just"/>
            <a:r>
              <a:rPr lang="en-US" sz="2800" dirty="0"/>
              <a:t>Brain gate technology  is a technology that is previously owned by cyber kinetics and is currently under developments. This technology is a brain –nerve interface .we can read minds and transform thinking under brains into live actions. We can implement our imaginations.</a:t>
            </a:r>
          </a:p>
        </p:txBody>
      </p:sp>
      <p:pic>
        <p:nvPicPr>
          <p:cNvPr id="5" name="Picture 7">
            <a:extLst>
              <a:ext uri="{FF2B5EF4-FFF2-40B4-BE49-F238E27FC236}">
                <a16:creationId xmlns:a16="http://schemas.microsoft.com/office/drawing/2014/main" id="{30F819A3-2054-9F4A-87AA-14EAA5FD6D08}"/>
              </a:ext>
            </a:extLst>
          </p:cNvPr>
          <p:cNvPicPr>
            <a:picLocks noChangeAspect="1"/>
          </p:cNvPicPr>
          <p:nvPr/>
        </p:nvPicPr>
        <p:blipFill>
          <a:blip r:embed="rId2"/>
          <a:stretch>
            <a:fillRect/>
          </a:stretch>
        </p:blipFill>
        <p:spPr>
          <a:xfrm>
            <a:off x="6858000" y="3886200"/>
            <a:ext cx="3232337" cy="2424896"/>
          </a:xfrm>
          <a:prstGeom prst="snip2DiagRect">
            <a:avLst>
              <a:gd name="adj1" fmla="val 27581"/>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304800"/>
            <a:ext cx="9752991" cy="923330"/>
          </a:xfrm>
          <a:prstGeom prst="rect">
            <a:avLst/>
          </a:prstGeom>
          <a:noFill/>
        </p:spPr>
        <p:txBody>
          <a:bodyPr wrap="none" rtlCol="0">
            <a:spAutoFit/>
          </a:bodyPr>
          <a:lstStyle/>
          <a:p>
            <a:r>
              <a:rPr lang="en-US" sz="5400" dirty="0">
                <a:latin typeface="Lucida Handwriting" pitchFamily="66" charset="0"/>
              </a:rPr>
              <a:t>HISTORY OF BRAIN GATE</a:t>
            </a:r>
          </a:p>
        </p:txBody>
      </p:sp>
      <p:sp>
        <p:nvSpPr>
          <p:cNvPr id="6" name="TextBox 5"/>
          <p:cNvSpPr txBox="1"/>
          <p:nvPr/>
        </p:nvSpPr>
        <p:spPr>
          <a:xfrm>
            <a:off x="990600" y="1600200"/>
            <a:ext cx="7696200" cy="3970318"/>
          </a:xfrm>
          <a:prstGeom prst="rect">
            <a:avLst/>
          </a:prstGeom>
          <a:noFill/>
        </p:spPr>
        <p:txBody>
          <a:bodyPr wrap="square" rtlCol="0">
            <a:spAutoFit/>
          </a:bodyPr>
          <a:lstStyle/>
          <a:p>
            <a:r>
              <a:rPr lang="en-US" sz="2800" dirty="0"/>
              <a:t>    Brain gate is a brain implant system developed by the biotech company cyber kinetics in 2003 in conjunction with the development of neuroscience at brown university .</a:t>
            </a:r>
          </a:p>
          <a:p>
            <a:r>
              <a:rPr lang="en-US" sz="2800" dirty="0"/>
              <a:t>     The device was designed to help those who have lost control of their limbs ,or other bodily functions ,such as patients with amyotrophic lateral sclerosis (ALS) or spinal cord injury.</a:t>
            </a:r>
          </a:p>
          <a:p>
            <a:r>
              <a:rPr lang="en-US" sz="2800" dirty="0"/>
              <a:t>      </a:t>
            </a:r>
          </a:p>
        </p:txBody>
      </p:sp>
      <p:pic>
        <p:nvPicPr>
          <p:cNvPr id="4" name="Picture 3" descr="WhatsApp Image 2022-11-01 at 11.32.53 PM (1).jpeg"/>
          <p:cNvPicPr>
            <a:picLocks noChangeAspect="1"/>
          </p:cNvPicPr>
          <p:nvPr/>
        </p:nvPicPr>
        <p:blipFill>
          <a:blip r:embed="rId2"/>
          <a:stretch>
            <a:fillRect/>
          </a:stretch>
        </p:blipFill>
        <p:spPr>
          <a:xfrm>
            <a:off x="9296400" y="1219200"/>
            <a:ext cx="1927123" cy="21336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WhatsApp Image 2022-11-01 at 11.32.54 PM (1).jpeg"/>
          <p:cNvPicPr>
            <a:picLocks noChangeAspect="1"/>
          </p:cNvPicPr>
          <p:nvPr/>
        </p:nvPicPr>
        <p:blipFill>
          <a:blip r:embed="rId3"/>
          <a:stretch>
            <a:fillRect/>
          </a:stretch>
        </p:blipFill>
        <p:spPr>
          <a:xfrm>
            <a:off x="8001000" y="3733800"/>
            <a:ext cx="3943762" cy="2813073"/>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050371" cy="984639"/>
          </a:xfrm>
        </p:spPr>
        <p:txBody>
          <a:bodyPr>
            <a:normAutofit/>
          </a:bodyPr>
          <a:lstStyle/>
          <a:p>
            <a:r>
              <a:rPr lang="en-US" sz="4800" dirty="0">
                <a:latin typeface="Lucida Handwriting" pitchFamily="66" charset="0"/>
              </a:rPr>
              <a:t>PRINCIPLE</a:t>
            </a:r>
          </a:p>
        </p:txBody>
      </p:sp>
      <p:sp>
        <p:nvSpPr>
          <p:cNvPr id="3" name="Text Placeholder 2"/>
          <p:cNvSpPr>
            <a:spLocks noGrp="1"/>
          </p:cNvSpPr>
          <p:nvPr>
            <p:ph type="body" idx="1"/>
          </p:nvPr>
        </p:nvSpPr>
        <p:spPr>
          <a:xfrm>
            <a:off x="3581400" y="1371600"/>
            <a:ext cx="7696200" cy="3886200"/>
          </a:xfrm>
        </p:spPr>
        <p:txBody>
          <a:bodyPr>
            <a:normAutofit/>
          </a:bodyPr>
          <a:lstStyle/>
          <a:p>
            <a:pPr algn="l"/>
            <a:r>
              <a:rPr lang="en-US" sz="2800" dirty="0"/>
              <a:t>        The principle of operation of the BRAINGATE NEURAL INTERFACE SYSTEM is that with intact brain function ,neural signals are generated even though they are not sent to the arms ,hands and legs .</a:t>
            </a:r>
          </a:p>
          <a:p>
            <a:pPr algn="l"/>
            <a:r>
              <a:rPr lang="en-US" sz="2800" dirty="0"/>
              <a:t>        Conversion of internal neural signal into output signal under the users control by using an 100 electrode-chip.</a:t>
            </a:r>
          </a:p>
        </p:txBody>
      </p:sp>
      <p:pic>
        <p:nvPicPr>
          <p:cNvPr id="5" name="Picture 4" descr="WhatsApp Image 2022-11-01 at 9.51.01 PM.jpeg"/>
          <p:cNvPicPr>
            <a:picLocks noChangeAspect="1"/>
          </p:cNvPicPr>
          <p:nvPr/>
        </p:nvPicPr>
        <p:blipFill>
          <a:blip r:embed="rId2"/>
          <a:stretch>
            <a:fillRect/>
          </a:stretch>
        </p:blipFill>
        <p:spPr>
          <a:xfrm>
            <a:off x="228600" y="3886200"/>
            <a:ext cx="3429000" cy="2628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609600"/>
            <a:ext cx="6847357" cy="1448280"/>
          </a:xfrm>
        </p:spPr>
        <p:txBody>
          <a:bodyPr/>
          <a:lstStyle/>
          <a:p>
            <a:r>
              <a:rPr lang="en-US" sz="5400" dirty="0">
                <a:latin typeface="Lucida Handwriting" pitchFamily="66" charset="0"/>
              </a:rPr>
              <a:t>Need of brain gate</a:t>
            </a:r>
          </a:p>
        </p:txBody>
      </p:sp>
      <p:sp>
        <p:nvSpPr>
          <p:cNvPr id="3" name="Subtitle 2"/>
          <p:cNvSpPr>
            <a:spLocks noGrp="1"/>
          </p:cNvSpPr>
          <p:nvPr>
            <p:ph type="subTitle" idx="1"/>
          </p:nvPr>
        </p:nvSpPr>
        <p:spPr>
          <a:xfrm>
            <a:off x="1219201" y="2133600"/>
            <a:ext cx="7010400" cy="3505200"/>
          </a:xfrm>
        </p:spPr>
        <p:txBody>
          <a:bodyPr>
            <a:normAutofit fontScale="92500" lnSpcReduction="10000"/>
          </a:bodyPr>
          <a:lstStyle/>
          <a:p>
            <a:pPr algn="l">
              <a:buFont typeface="Wingdings" pitchFamily="2" charset="2"/>
              <a:buChar char="§"/>
            </a:pPr>
            <a:r>
              <a:rPr lang="en-US" sz="2800" dirty="0"/>
              <a:t>300,000 Americans are spinal cord injury.</a:t>
            </a:r>
          </a:p>
          <a:p>
            <a:pPr algn="l">
              <a:buFont typeface="Wingdings" pitchFamily="2" charset="2"/>
              <a:buChar char="§"/>
            </a:pPr>
            <a:r>
              <a:rPr lang="en-US" sz="2800" dirty="0"/>
              <a:t>52% of spinal cord injured individuals are considered partial paralysis and 48% total paralysis .</a:t>
            </a:r>
          </a:p>
          <a:p>
            <a:pPr algn="l">
              <a:buFont typeface="Wingdings" pitchFamily="2" charset="2"/>
              <a:buChar char="§"/>
            </a:pPr>
            <a:r>
              <a:rPr lang="en-US" sz="2800" dirty="0"/>
              <a:t>Approximately 5,000 new injuries occur each year .</a:t>
            </a:r>
          </a:p>
          <a:p>
            <a:pPr algn="l">
              <a:buFont typeface="Wingdings" pitchFamily="2" charset="2"/>
              <a:buChar char="§"/>
            </a:pPr>
            <a:r>
              <a:rPr lang="en-US" sz="2800" dirty="0"/>
              <a:t>86% are male,56% of injuries are age of 16 to 30</a:t>
            </a:r>
          </a:p>
          <a:p>
            <a:pPr algn="l">
              <a:buFont typeface="Wingdings" pitchFamily="2" charset="2"/>
              <a:buChar char="§"/>
            </a:pPr>
            <a:endParaRPr lang="en-US" sz="2800" dirty="0"/>
          </a:p>
        </p:txBody>
      </p:sp>
      <p:pic>
        <p:nvPicPr>
          <p:cNvPr id="4" name="Picture 3" descr="WhatsApp Image 2022-11-02 at 1.52.33 AM.jpeg"/>
          <p:cNvPicPr>
            <a:picLocks noChangeAspect="1"/>
          </p:cNvPicPr>
          <p:nvPr/>
        </p:nvPicPr>
        <p:blipFill>
          <a:blip r:embed="rId2"/>
          <a:stretch>
            <a:fillRect/>
          </a:stretch>
        </p:blipFill>
        <p:spPr>
          <a:xfrm>
            <a:off x="7924800" y="2590800"/>
            <a:ext cx="2966084" cy="25479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89440"/>
          </a:xfrm>
        </p:spPr>
        <p:txBody>
          <a:bodyPr>
            <a:normAutofit fontScale="90000"/>
          </a:bodyPr>
          <a:lstStyle/>
          <a:p>
            <a:r>
              <a:rPr lang="en-US" sz="5400" dirty="0">
                <a:latin typeface="Lucida Handwriting" pitchFamily="66" charset="0"/>
              </a:rPr>
              <a:t>Brain gate research</a:t>
            </a:r>
          </a:p>
        </p:txBody>
      </p:sp>
      <p:sp>
        <p:nvSpPr>
          <p:cNvPr id="3" name="Text Placeholder 2"/>
          <p:cNvSpPr>
            <a:spLocks noGrp="1"/>
          </p:cNvSpPr>
          <p:nvPr>
            <p:ph type="body" idx="1"/>
          </p:nvPr>
        </p:nvSpPr>
        <p:spPr>
          <a:xfrm>
            <a:off x="4876800" y="1371600"/>
            <a:ext cx="5711975" cy="3607052"/>
          </a:xfrm>
        </p:spPr>
        <p:txBody>
          <a:bodyPr>
            <a:normAutofit lnSpcReduction="10000"/>
          </a:bodyPr>
          <a:lstStyle/>
          <a:p>
            <a:pPr algn="l">
              <a:buFont typeface="Wingdings" pitchFamily="2" charset="2"/>
              <a:buChar char="v"/>
            </a:pPr>
            <a:r>
              <a:rPr lang="en-US" sz="2800" dirty="0"/>
              <a:t>1 </a:t>
            </a:r>
            <a:r>
              <a:rPr lang="en-US" sz="2800" dirty="0" err="1"/>
              <a:t>st</a:t>
            </a:r>
            <a:r>
              <a:rPr lang="en-US" sz="2800" dirty="0"/>
              <a:t> on rat ,signals recorded from the cerebral cortex of rat to operate BCI to carryout the movement .</a:t>
            </a:r>
          </a:p>
          <a:p>
            <a:pPr algn="l">
              <a:buFont typeface="Wingdings" pitchFamily="2" charset="2"/>
              <a:buChar char="v"/>
            </a:pPr>
            <a:r>
              <a:rPr lang="en-US" sz="2800" dirty="0"/>
              <a:t>Next on monkeys ,since there were no complication in trials with monkey </a:t>
            </a:r>
          </a:p>
          <a:p>
            <a:pPr algn="l">
              <a:buFont typeface="Wingdings" pitchFamily="2" charset="2"/>
              <a:buChar char="v"/>
            </a:pPr>
            <a:r>
              <a:rPr lang="en-US" sz="2800" dirty="0"/>
              <a:t>SOON TO BE IMPLEMENTED ON HUMANS </a:t>
            </a:r>
          </a:p>
        </p:txBody>
      </p:sp>
      <p:pic>
        <p:nvPicPr>
          <p:cNvPr id="4" name="Picture 3" descr="WhatsApp Image 2022-11-02 at 1.52.33 AM (1).jpeg"/>
          <p:cNvPicPr>
            <a:picLocks noChangeAspect="1"/>
          </p:cNvPicPr>
          <p:nvPr/>
        </p:nvPicPr>
        <p:blipFill>
          <a:blip r:embed="rId2"/>
          <a:stretch>
            <a:fillRect/>
          </a:stretch>
        </p:blipFill>
        <p:spPr>
          <a:xfrm>
            <a:off x="609600" y="1219200"/>
            <a:ext cx="3445933" cy="1852570"/>
          </a:xfrm>
          <a:prstGeom prst="rect">
            <a:avLst/>
          </a:prstGeom>
        </p:spPr>
      </p:pic>
      <p:pic>
        <p:nvPicPr>
          <p:cNvPr id="5" name="Picture 4" descr="WhatsApp Image 2022-11-02 at 1.52.34 AM.jpeg"/>
          <p:cNvPicPr>
            <a:picLocks noChangeAspect="1"/>
          </p:cNvPicPr>
          <p:nvPr/>
        </p:nvPicPr>
        <p:blipFill>
          <a:blip r:embed="rId3"/>
          <a:stretch>
            <a:fillRect/>
          </a:stretch>
        </p:blipFill>
        <p:spPr>
          <a:xfrm>
            <a:off x="304801" y="3733800"/>
            <a:ext cx="4495799" cy="25288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228600"/>
            <a:ext cx="10744200" cy="923330"/>
          </a:xfrm>
          <a:prstGeom prst="rect">
            <a:avLst/>
          </a:prstGeom>
          <a:noFill/>
        </p:spPr>
        <p:txBody>
          <a:bodyPr wrap="square" rtlCol="0">
            <a:spAutoFit/>
          </a:bodyPr>
          <a:lstStyle/>
          <a:p>
            <a:r>
              <a:rPr lang="en-US" sz="5400" dirty="0">
                <a:latin typeface="Lucida Handwriting" pitchFamily="66" charset="0"/>
              </a:rPr>
              <a:t>HOW IT IMPLEMENTS</a:t>
            </a:r>
          </a:p>
        </p:txBody>
      </p:sp>
      <p:pic>
        <p:nvPicPr>
          <p:cNvPr id="7" name="Picture 6" descr="WhatsApp Image 2022-11-01 at 7.09.43 PM.jpeg"/>
          <p:cNvPicPr>
            <a:picLocks noChangeAspect="1"/>
          </p:cNvPicPr>
          <p:nvPr/>
        </p:nvPicPr>
        <p:blipFill>
          <a:blip r:embed="rId2"/>
          <a:stretch>
            <a:fillRect/>
          </a:stretch>
        </p:blipFill>
        <p:spPr>
          <a:xfrm>
            <a:off x="8187495" y="1066800"/>
            <a:ext cx="4004505" cy="2667000"/>
          </a:xfrm>
          <a:prstGeom prst="rect">
            <a:avLst/>
          </a:prstGeom>
        </p:spPr>
      </p:pic>
      <p:sp>
        <p:nvSpPr>
          <p:cNvPr id="8" name="Rectangle 7"/>
          <p:cNvSpPr/>
          <p:nvPr/>
        </p:nvSpPr>
        <p:spPr>
          <a:xfrm>
            <a:off x="1066800" y="1371600"/>
            <a:ext cx="4495800" cy="1066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itchFamily="82" charset="0"/>
              </a:rPr>
              <a:t>SENSE</a:t>
            </a:r>
          </a:p>
        </p:txBody>
      </p:sp>
      <p:sp>
        <p:nvSpPr>
          <p:cNvPr id="10" name="Rectangle 9"/>
          <p:cNvSpPr/>
          <p:nvPr/>
        </p:nvSpPr>
        <p:spPr>
          <a:xfrm>
            <a:off x="3200400" y="3048000"/>
            <a:ext cx="4495800" cy="1066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0" y="4724400"/>
            <a:ext cx="4495800" cy="1066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itchFamily="82" charset="0"/>
              </a:rPr>
              <a:t>APPLY</a:t>
            </a:r>
          </a:p>
        </p:txBody>
      </p:sp>
      <p:cxnSp>
        <p:nvCxnSpPr>
          <p:cNvPr id="13" name="Curved Connector 12"/>
          <p:cNvCxnSpPr/>
          <p:nvPr/>
        </p:nvCxnSpPr>
        <p:spPr>
          <a:xfrm>
            <a:off x="2057400" y="2514600"/>
            <a:ext cx="1066800" cy="838200"/>
          </a:xfrm>
          <a:prstGeom prst="curvedConnector3">
            <a:avLst>
              <a:gd name="adj1" fmla="val 32857"/>
            </a:avLst>
          </a:prstGeom>
          <a:ln>
            <a:tailEnd type="arrow"/>
          </a:ln>
        </p:spPr>
        <p:style>
          <a:lnRef idx="2">
            <a:schemeClr val="dk1"/>
          </a:lnRef>
          <a:fillRef idx="0">
            <a:schemeClr val="dk1"/>
          </a:fillRef>
          <a:effectRef idx="1">
            <a:schemeClr val="dk1"/>
          </a:effectRef>
          <a:fontRef idx="minor">
            <a:schemeClr val="tx1"/>
          </a:fontRef>
        </p:style>
      </p:cxnSp>
      <p:cxnSp>
        <p:nvCxnSpPr>
          <p:cNvPr id="15" name="Curved Connector 14"/>
          <p:cNvCxnSpPr/>
          <p:nvPr/>
        </p:nvCxnSpPr>
        <p:spPr>
          <a:xfrm>
            <a:off x="4953000" y="4267200"/>
            <a:ext cx="1066800" cy="838200"/>
          </a:xfrm>
          <a:prstGeom prst="curvedConnector3">
            <a:avLst>
              <a:gd name="adj1" fmla="val 32857"/>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276600" y="3124200"/>
            <a:ext cx="4343400" cy="1077218"/>
          </a:xfrm>
          <a:prstGeom prst="rect">
            <a:avLst/>
          </a:prstGeom>
          <a:noFill/>
        </p:spPr>
        <p:txBody>
          <a:bodyPr wrap="square" rtlCol="0">
            <a:spAutoFit/>
          </a:bodyPr>
          <a:lstStyle/>
          <a:p>
            <a:pPr algn="ctr"/>
            <a:r>
              <a:rPr lang="en-US" sz="3200" dirty="0">
                <a:latin typeface="Algerian" pitchFamily="82" charset="0"/>
              </a:rPr>
              <a:t>TRANSMIT &amp;     ANALYSE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10744200" cy="769441"/>
          </a:xfrm>
          <a:prstGeom prst="rect">
            <a:avLst/>
          </a:prstGeom>
          <a:noFill/>
        </p:spPr>
        <p:txBody>
          <a:bodyPr wrap="square" rtlCol="0">
            <a:spAutoFit/>
          </a:bodyPr>
          <a:lstStyle/>
          <a:p>
            <a:pPr algn="ctr"/>
            <a:r>
              <a:rPr lang="en-US" sz="4400" dirty="0">
                <a:latin typeface="Lucida Handwriting" pitchFamily="66" charset="0"/>
              </a:rPr>
              <a:t>WORKING</a:t>
            </a:r>
          </a:p>
        </p:txBody>
      </p:sp>
      <p:pic>
        <p:nvPicPr>
          <p:cNvPr id="8" name="Picture 7" descr="WhatsApp Image 2022-11-01 at 11.32.53 PM.jpeg"/>
          <p:cNvPicPr>
            <a:picLocks noChangeAspect="1"/>
          </p:cNvPicPr>
          <p:nvPr/>
        </p:nvPicPr>
        <p:blipFill>
          <a:blip r:embed="rId2"/>
          <a:stretch>
            <a:fillRect/>
          </a:stretch>
        </p:blipFill>
        <p:spPr>
          <a:xfrm>
            <a:off x="5105400" y="1143000"/>
            <a:ext cx="7086600" cy="3992792"/>
          </a:xfrm>
          <a:prstGeom prst="rect">
            <a:avLst/>
          </a:prstGeom>
        </p:spPr>
      </p:pic>
      <p:sp>
        <p:nvSpPr>
          <p:cNvPr id="9" name="TextBox 8"/>
          <p:cNvSpPr txBox="1"/>
          <p:nvPr/>
        </p:nvSpPr>
        <p:spPr>
          <a:xfrm>
            <a:off x="914400" y="914400"/>
            <a:ext cx="3581400" cy="3539430"/>
          </a:xfrm>
          <a:prstGeom prst="rect">
            <a:avLst/>
          </a:prstGeom>
          <a:noFill/>
        </p:spPr>
        <p:txBody>
          <a:bodyPr wrap="square" rtlCol="0">
            <a:spAutoFit/>
          </a:bodyPr>
          <a:lstStyle/>
          <a:p>
            <a:pPr algn="just"/>
            <a:r>
              <a:rPr lang="en-US" sz="2800" dirty="0"/>
              <a:t>The computer chip, which is implanted in the brain, monitors</a:t>
            </a:r>
          </a:p>
          <a:p>
            <a:pPr algn="just"/>
            <a:r>
              <a:rPr lang="en-US" sz="2800" dirty="0"/>
              <a:t>brain activity in the patient and converts the intention of the user into computer commands .</a:t>
            </a:r>
          </a:p>
        </p:txBody>
      </p:sp>
      <p:pic>
        <p:nvPicPr>
          <p:cNvPr id="10" name="Picture 9" descr="WhatsApp Image 2022-11-01 at 11.32.55 PM (1).jpeg"/>
          <p:cNvPicPr>
            <a:picLocks noChangeAspect="1"/>
          </p:cNvPicPr>
          <p:nvPr/>
        </p:nvPicPr>
        <p:blipFill>
          <a:blip r:embed="rId3"/>
          <a:stretch>
            <a:fillRect/>
          </a:stretch>
        </p:blipFill>
        <p:spPr>
          <a:xfrm>
            <a:off x="990600" y="4648200"/>
            <a:ext cx="3048000" cy="1714500"/>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TotalTime>390</TotalTime>
  <Words>537</Words>
  <Application>Microsoft Office PowerPoint</Application>
  <PresentationFormat>Widescreen</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TF10001025</vt:lpstr>
      <vt:lpstr>PowerPoint Presentation</vt:lpstr>
      <vt:lpstr>PowerPoint Presentation</vt:lpstr>
      <vt:lpstr>BRAIN GATE</vt:lpstr>
      <vt:lpstr>PowerPoint Presentation</vt:lpstr>
      <vt:lpstr>PRINCIPLE</vt:lpstr>
      <vt:lpstr>Need of brain gate</vt:lpstr>
      <vt:lpstr>Brain gate research</vt:lpstr>
      <vt:lpstr>PowerPoint Presentation</vt:lpstr>
      <vt:lpstr>PowerPoint Presentation</vt:lpstr>
      <vt:lpstr>APPLICATION</vt:lpstr>
      <vt:lpstr>PowerPoint Presentation</vt:lpstr>
      <vt:lpstr>PowerPoint Presentation</vt:lpstr>
      <vt:lpstr>Advantages </vt:lpstr>
      <vt:lpstr>Inspiration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917540081409</dc:creator>
  <cp:lastModifiedBy>917540081409</cp:lastModifiedBy>
  <cp:revision>46</cp:revision>
  <dcterms:created xsi:type="dcterms:W3CDTF">2022-10-31T12:43:05Z</dcterms:created>
  <dcterms:modified xsi:type="dcterms:W3CDTF">2022-11-02T16:43:19Z</dcterms:modified>
</cp:coreProperties>
</file>