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 id="2147483792" r:id="rId2"/>
  </p:sldMasterIdLst>
  <p:notesMasterIdLst>
    <p:notesMasterId r:id="rId22"/>
  </p:notesMasterIdLst>
  <p:handoutMasterIdLst>
    <p:handoutMasterId r:id="rId23"/>
  </p:handoutMasterIdLst>
  <p:sldIdLst>
    <p:sldId id="567" r:id="rId3"/>
    <p:sldId id="696" r:id="rId4"/>
    <p:sldId id="703" r:id="rId5"/>
    <p:sldId id="704" r:id="rId6"/>
    <p:sldId id="701" r:id="rId7"/>
    <p:sldId id="706" r:id="rId8"/>
    <p:sldId id="700" r:id="rId9"/>
    <p:sldId id="702" r:id="rId10"/>
    <p:sldId id="675" r:id="rId11"/>
    <p:sldId id="693" r:id="rId12"/>
    <p:sldId id="678" r:id="rId13"/>
    <p:sldId id="680" r:id="rId14"/>
    <p:sldId id="676" r:id="rId15"/>
    <p:sldId id="692" r:id="rId16"/>
    <p:sldId id="689" r:id="rId17"/>
    <p:sldId id="688" r:id="rId18"/>
    <p:sldId id="690" r:id="rId19"/>
    <p:sldId id="698" r:id="rId20"/>
    <p:sldId id="697" r:id="rId21"/>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C7C6"/>
    <a:srgbClr val="602320"/>
    <a:srgbClr val="990000"/>
    <a:srgbClr val="AD8F67"/>
    <a:srgbClr val="D2D7D4"/>
    <a:srgbClr val="93A299"/>
    <a:srgbClr val="4C5A6A"/>
    <a:srgbClr val="536D61"/>
    <a:srgbClr val="F3F2DC"/>
    <a:srgbClr val="4E72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11" autoAdjust="0"/>
    <p:restoredTop sz="94757" autoAdjust="0"/>
  </p:normalViewPr>
  <p:slideViewPr>
    <p:cSldViewPr>
      <p:cViewPr>
        <p:scale>
          <a:sx n="51" d="100"/>
          <a:sy n="51" d="100"/>
        </p:scale>
        <p:origin x="446"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bwMode="auto">
          <a:xfrm>
            <a:off x="0" y="0"/>
            <a:ext cx="3036218" cy="463550"/>
          </a:xfrm>
          <a:prstGeom prst="rect">
            <a:avLst/>
          </a:prstGeom>
          <a:noFill/>
          <a:ln w="9525">
            <a:noFill/>
            <a:miter lim="800000"/>
            <a:headEnd/>
            <a:tailEnd/>
          </a:ln>
          <a:effectLst/>
        </p:spPr>
        <p:txBody>
          <a:bodyPr vert="horz" wrap="square" lIns="93171" tIns="46586" rIns="93171" bIns="46586" numCol="1" anchor="t" anchorCtr="0" compatLnSpc="1">
            <a:prstTxWarp prst="textNoShape">
              <a:avLst/>
            </a:prstTxWarp>
          </a:bodyPr>
          <a:lstStyle>
            <a:lvl1pPr defTabSz="931863">
              <a:defRPr sz="1200"/>
            </a:lvl1pPr>
          </a:lstStyle>
          <a:p>
            <a:endParaRPr lang="en-US"/>
          </a:p>
        </p:txBody>
      </p:sp>
      <p:sp>
        <p:nvSpPr>
          <p:cNvPr id="156675" name="Rectangle 3"/>
          <p:cNvSpPr>
            <a:spLocks noGrp="1" noChangeArrowheads="1"/>
          </p:cNvSpPr>
          <p:nvPr>
            <p:ph type="dt" sz="quarter" idx="1"/>
          </p:nvPr>
        </p:nvSpPr>
        <p:spPr bwMode="auto">
          <a:xfrm>
            <a:off x="3972560" y="0"/>
            <a:ext cx="3036218" cy="463550"/>
          </a:xfrm>
          <a:prstGeom prst="rect">
            <a:avLst/>
          </a:prstGeom>
          <a:noFill/>
          <a:ln w="9525">
            <a:noFill/>
            <a:miter lim="800000"/>
            <a:headEnd/>
            <a:tailEnd/>
          </a:ln>
          <a:effectLst/>
        </p:spPr>
        <p:txBody>
          <a:bodyPr vert="horz" wrap="square" lIns="93171" tIns="46586" rIns="93171" bIns="46586" numCol="1" anchor="t" anchorCtr="0" compatLnSpc="1">
            <a:prstTxWarp prst="textNoShape">
              <a:avLst/>
            </a:prstTxWarp>
          </a:bodyPr>
          <a:lstStyle>
            <a:lvl1pPr algn="r" defTabSz="931863">
              <a:defRPr sz="1200"/>
            </a:lvl1pPr>
          </a:lstStyle>
          <a:p>
            <a:endParaRPr lang="en-US"/>
          </a:p>
        </p:txBody>
      </p:sp>
      <p:sp>
        <p:nvSpPr>
          <p:cNvPr id="156676" name="Rectangle 4"/>
          <p:cNvSpPr>
            <a:spLocks noGrp="1" noChangeArrowheads="1"/>
          </p:cNvSpPr>
          <p:nvPr>
            <p:ph type="ftr" sz="quarter" idx="2"/>
          </p:nvPr>
        </p:nvSpPr>
        <p:spPr bwMode="auto">
          <a:xfrm>
            <a:off x="0" y="8831263"/>
            <a:ext cx="3036218" cy="463550"/>
          </a:xfrm>
          <a:prstGeom prst="rect">
            <a:avLst/>
          </a:prstGeom>
          <a:noFill/>
          <a:ln w="9525">
            <a:noFill/>
            <a:miter lim="800000"/>
            <a:headEnd/>
            <a:tailEnd/>
          </a:ln>
          <a:effectLst/>
        </p:spPr>
        <p:txBody>
          <a:bodyPr vert="horz" wrap="square" lIns="93171" tIns="46586" rIns="93171" bIns="46586" numCol="1" anchor="b" anchorCtr="0" compatLnSpc="1">
            <a:prstTxWarp prst="textNoShape">
              <a:avLst/>
            </a:prstTxWarp>
          </a:bodyPr>
          <a:lstStyle>
            <a:lvl1pPr defTabSz="931863">
              <a:defRPr sz="1200"/>
            </a:lvl1pPr>
          </a:lstStyle>
          <a:p>
            <a:endParaRPr lang="en-US"/>
          </a:p>
        </p:txBody>
      </p:sp>
      <p:sp>
        <p:nvSpPr>
          <p:cNvPr id="156677" name="Rectangle 5"/>
          <p:cNvSpPr>
            <a:spLocks noGrp="1" noChangeArrowheads="1"/>
          </p:cNvSpPr>
          <p:nvPr>
            <p:ph type="sldNum" sz="quarter" idx="3"/>
          </p:nvPr>
        </p:nvSpPr>
        <p:spPr bwMode="auto">
          <a:xfrm>
            <a:off x="3972560" y="8831263"/>
            <a:ext cx="3036218" cy="463550"/>
          </a:xfrm>
          <a:prstGeom prst="rect">
            <a:avLst/>
          </a:prstGeom>
          <a:noFill/>
          <a:ln w="9525">
            <a:noFill/>
            <a:miter lim="800000"/>
            <a:headEnd/>
            <a:tailEnd/>
          </a:ln>
          <a:effectLst/>
        </p:spPr>
        <p:txBody>
          <a:bodyPr vert="horz" wrap="square" lIns="93171" tIns="46586" rIns="93171" bIns="46586" numCol="1" anchor="b" anchorCtr="0" compatLnSpc="1">
            <a:prstTxWarp prst="textNoShape">
              <a:avLst/>
            </a:prstTxWarp>
          </a:bodyPr>
          <a:lstStyle>
            <a:lvl1pPr algn="r" defTabSz="931863">
              <a:defRPr sz="1200"/>
            </a:lvl1pPr>
          </a:lstStyle>
          <a:p>
            <a:fld id="{C3A339A9-7BF6-4440-AF85-91C0C1023A00}" type="slidenum">
              <a:rPr lang="en-US"/>
              <a:pPr/>
              <a:t>‹#›</a:t>
            </a:fld>
            <a:endParaRPr lang="en-US"/>
          </a:p>
        </p:txBody>
      </p:sp>
    </p:spTree>
    <p:extLst>
      <p:ext uri="{BB962C8B-B14F-4D97-AF65-F5344CB8AC3E}">
        <p14:creationId xmlns:p14="http://schemas.microsoft.com/office/powerpoint/2010/main" val="27339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6218" cy="463550"/>
          </a:xfrm>
          <a:prstGeom prst="rect">
            <a:avLst/>
          </a:prstGeom>
          <a:noFill/>
          <a:ln w="9525">
            <a:noFill/>
            <a:miter lim="800000"/>
            <a:headEnd/>
            <a:tailEnd/>
          </a:ln>
          <a:effectLst/>
        </p:spPr>
        <p:txBody>
          <a:bodyPr vert="horz" wrap="square" lIns="93171" tIns="46586" rIns="93171" bIns="46586" numCol="1" anchor="t" anchorCtr="0" compatLnSpc="1">
            <a:prstTxWarp prst="textNoShape">
              <a:avLst/>
            </a:prstTxWarp>
          </a:bodyPr>
          <a:lstStyle>
            <a:lvl1pPr defTabSz="931863">
              <a:defRPr sz="1200"/>
            </a:lvl1pPr>
          </a:lstStyle>
          <a:p>
            <a:endParaRPr lang="en-US"/>
          </a:p>
        </p:txBody>
      </p:sp>
      <p:sp>
        <p:nvSpPr>
          <p:cNvPr id="5123" name="Rectangle 3"/>
          <p:cNvSpPr>
            <a:spLocks noGrp="1" noChangeArrowheads="1"/>
          </p:cNvSpPr>
          <p:nvPr>
            <p:ph type="dt" idx="1"/>
          </p:nvPr>
        </p:nvSpPr>
        <p:spPr bwMode="auto">
          <a:xfrm>
            <a:off x="3972560" y="0"/>
            <a:ext cx="3036218" cy="463550"/>
          </a:xfrm>
          <a:prstGeom prst="rect">
            <a:avLst/>
          </a:prstGeom>
          <a:noFill/>
          <a:ln w="9525">
            <a:noFill/>
            <a:miter lim="800000"/>
            <a:headEnd/>
            <a:tailEnd/>
          </a:ln>
          <a:effectLst/>
        </p:spPr>
        <p:txBody>
          <a:bodyPr vert="horz" wrap="square" lIns="93171" tIns="46586" rIns="93171" bIns="46586" numCol="1" anchor="t" anchorCtr="0" compatLnSpc="1">
            <a:prstTxWarp prst="textNoShape">
              <a:avLst/>
            </a:prstTxWarp>
          </a:bodyPr>
          <a:lstStyle>
            <a:lvl1pPr algn="r" defTabSz="931863">
              <a:defRPr sz="1200"/>
            </a:lvl1pPr>
          </a:lstStyle>
          <a:p>
            <a:endParaRPr lang="en-US"/>
          </a:p>
        </p:txBody>
      </p:sp>
      <p:sp>
        <p:nvSpPr>
          <p:cNvPr id="21508"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01040" y="4416426"/>
            <a:ext cx="5608320" cy="4181475"/>
          </a:xfrm>
          <a:prstGeom prst="rect">
            <a:avLst/>
          </a:prstGeom>
          <a:noFill/>
          <a:ln w="9525">
            <a:noFill/>
            <a:miter lim="800000"/>
            <a:headEnd/>
            <a:tailEnd/>
          </a:ln>
          <a:effectLst/>
        </p:spPr>
        <p:txBody>
          <a:bodyPr vert="horz" wrap="square" lIns="93171" tIns="46586" rIns="93171"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831263"/>
            <a:ext cx="3036218" cy="463550"/>
          </a:xfrm>
          <a:prstGeom prst="rect">
            <a:avLst/>
          </a:prstGeom>
          <a:noFill/>
          <a:ln w="9525">
            <a:noFill/>
            <a:miter lim="800000"/>
            <a:headEnd/>
            <a:tailEnd/>
          </a:ln>
          <a:effectLst/>
        </p:spPr>
        <p:txBody>
          <a:bodyPr vert="horz" wrap="square" lIns="93171" tIns="46586" rIns="93171" bIns="46586" numCol="1" anchor="b" anchorCtr="0" compatLnSpc="1">
            <a:prstTxWarp prst="textNoShape">
              <a:avLst/>
            </a:prstTxWarp>
          </a:bodyPr>
          <a:lstStyle>
            <a:lvl1pPr defTabSz="931863">
              <a:defRPr sz="1200"/>
            </a:lvl1pPr>
          </a:lstStyle>
          <a:p>
            <a:endParaRPr lang="en-US"/>
          </a:p>
        </p:txBody>
      </p:sp>
      <p:sp>
        <p:nvSpPr>
          <p:cNvPr id="5127" name="Rectangle 7"/>
          <p:cNvSpPr>
            <a:spLocks noGrp="1" noChangeArrowheads="1"/>
          </p:cNvSpPr>
          <p:nvPr>
            <p:ph type="sldNum" sz="quarter" idx="5"/>
          </p:nvPr>
        </p:nvSpPr>
        <p:spPr bwMode="auto">
          <a:xfrm>
            <a:off x="3972560" y="8831263"/>
            <a:ext cx="3036218" cy="463550"/>
          </a:xfrm>
          <a:prstGeom prst="rect">
            <a:avLst/>
          </a:prstGeom>
          <a:noFill/>
          <a:ln w="9525">
            <a:noFill/>
            <a:miter lim="800000"/>
            <a:headEnd/>
            <a:tailEnd/>
          </a:ln>
          <a:effectLst/>
        </p:spPr>
        <p:txBody>
          <a:bodyPr vert="horz" wrap="square" lIns="93171" tIns="46586" rIns="93171" bIns="46586" numCol="1" anchor="b" anchorCtr="0" compatLnSpc="1">
            <a:prstTxWarp prst="textNoShape">
              <a:avLst/>
            </a:prstTxWarp>
          </a:bodyPr>
          <a:lstStyle>
            <a:lvl1pPr algn="r" defTabSz="931863">
              <a:defRPr sz="1200"/>
            </a:lvl1pPr>
          </a:lstStyle>
          <a:p>
            <a:fld id="{0EF06375-1DE0-44E6-B38E-CE5BAE3CD781}" type="slidenum">
              <a:rPr lang="en-US"/>
              <a:pPr/>
              <a:t>‹#›</a:t>
            </a:fld>
            <a:endParaRPr lang="en-US"/>
          </a:p>
        </p:txBody>
      </p:sp>
    </p:spTree>
    <p:extLst>
      <p:ext uri="{BB962C8B-B14F-4D97-AF65-F5344CB8AC3E}">
        <p14:creationId xmlns:p14="http://schemas.microsoft.com/office/powerpoint/2010/main" val="25224977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C6C21C9-4D6C-4C8E-B2CB-949C88D1B1E7}" type="slidenum">
              <a:rPr lang="en-US"/>
              <a:pPr/>
              <a:t>1</a:t>
            </a:fld>
            <a:endParaRPr lang="en-US"/>
          </a:p>
        </p:txBody>
      </p:sp>
      <p:sp>
        <p:nvSpPr>
          <p:cNvPr id="22531" name="Rectangle 2"/>
          <p:cNvSpPr>
            <a:spLocks noGrp="1" noRot="1" noChangeAspect="1" noChangeArrowheads="1" noTextEdit="1"/>
          </p:cNvSpPr>
          <p:nvPr>
            <p:ph type="sldImg"/>
          </p:nvPr>
        </p:nvSpPr>
        <p:spPr>
          <a:xfrm>
            <a:off x="1181100" y="696913"/>
            <a:ext cx="4649788" cy="3486150"/>
          </a:xfrm>
          <a:solidFill>
            <a:srgbClr val="FFFFFF"/>
          </a:solidFill>
          <a:ln/>
        </p:spPr>
      </p:sp>
      <p:sp>
        <p:nvSpPr>
          <p:cNvPr id="225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baseline="0" dirty="0"/>
          </a:p>
        </p:txBody>
      </p:sp>
    </p:spTree>
    <p:extLst>
      <p:ext uri="{BB962C8B-B14F-4D97-AF65-F5344CB8AC3E}">
        <p14:creationId xmlns:p14="http://schemas.microsoft.com/office/powerpoint/2010/main" val="1146829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dirty="0"/>
          </a:p>
        </p:txBody>
      </p:sp>
      <p:sp>
        <p:nvSpPr>
          <p:cNvPr id="23556" name="Slide Number Placeholder 3"/>
          <p:cNvSpPr>
            <a:spLocks noGrp="1"/>
          </p:cNvSpPr>
          <p:nvPr>
            <p:ph type="sldNum" sz="quarter" idx="5"/>
          </p:nvPr>
        </p:nvSpPr>
        <p:spPr>
          <a:noFill/>
        </p:spPr>
        <p:txBody>
          <a:bodyPr/>
          <a:lstStyle/>
          <a:p>
            <a:fld id="{8238EC4D-1710-4814-AEF7-14D44EB61217}" type="slidenum">
              <a:rPr lang="en-US"/>
              <a:pPr/>
              <a:t>17</a:t>
            </a:fld>
            <a:endParaRPr lang="en-US"/>
          </a:p>
        </p:txBody>
      </p:sp>
    </p:spTree>
    <p:extLst>
      <p:ext uri="{BB962C8B-B14F-4D97-AF65-F5344CB8AC3E}">
        <p14:creationId xmlns:p14="http://schemas.microsoft.com/office/powerpoint/2010/main" val="4097119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dirty="0"/>
          </a:p>
        </p:txBody>
      </p:sp>
      <p:sp>
        <p:nvSpPr>
          <p:cNvPr id="23556" name="Slide Number Placeholder 3"/>
          <p:cNvSpPr>
            <a:spLocks noGrp="1"/>
          </p:cNvSpPr>
          <p:nvPr>
            <p:ph type="sldNum" sz="quarter" idx="5"/>
          </p:nvPr>
        </p:nvSpPr>
        <p:spPr>
          <a:noFill/>
        </p:spPr>
        <p:txBody>
          <a:bodyPr/>
          <a:lstStyle/>
          <a:p>
            <a:fld id="{8238EC4D-1710-4814-AEF7-14D44EB61217}" type="slidenum">
              <a:rPr lang="en-US"/>
              <a:pPr/>
              <a:t>18</a:t>
            </a:fld>
            <a:endParaRPr lang="en-US"/>
          </a:p>
        </p:txBody>
      </p:sp>
    </p:spTree>
    <p:extLst>
      <p:ext uri="{BB962C8B-B14F-4D97-AF65-F5344CB8AC3E}">
        <p14:creationId xmlns:p14="http://schemas.microsoft.com/office/powerpoint/2010/main" val="3558557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dirty="0"/>
          </a:p>
        </p:txBody>
      </p:sp>
      <p:sp>
        <p:nvSpPr>
          <p:cNvPr id="23556" name="Slide Number Placeholder 3"/>
          <p:cNvSpPr>
            <a:spLocks noGrp="1"/>
          </p:cNvSpPr>
          <p:nvPr>
            <p:ph type="sldNum" sz="quarter" idx="5"/>
          </p:nvPr>
        </p:nvSpPr>
        <p:spPr>
          <a:noFill/>
        </p:spPr>
        <p:txBody>
          <a:bodyPr/>
          <a:lstStyle/>
          <a:p>
            <a:fld id="{8238EC4D-1710-4814-AEF7-14D44EB61217}" type="slidenum">
              <a:rPr lang="en-US"/>
              <a:pPr/>
              <a:t>19</a:t>
            </a:fld>
            <a:endParaRPr lang="en-US"/>
          </a:p>
        </p:txBody>
      </p:sp>
    </p:spTree>
    <p:extLst>
      <p:ext uri="{BB962C8B-B14F-4D97-AF65-F5344CB8AC3E}">
        <p14:creationId xmlns:p14="http://schemas.microsoft.com/office/powerpoint/2010/main" val="3124986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F06375-1DE0-44E6-B38E-CE5BAE3CD781}" type="slidenum">
              <a:rPr lang="en-US" smtClean="0"/>
              <a:pPr/>
              <a:t>5</a:t>
            </a:fld>
            <a:endParaRPr lang="en-US"/>
          </a:p>
        </p:txBody>
      </p:sp>
    </p:spTree>
    <p:extLst>
      <p:ext uri="{BB962C8B-B14F-4D97-AF65-F5344CB8AC3E}">
        <p14:creationId xmlns:p14="http://schemas.microsoft.com/office/powerpoint/2010/main" val="1329329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dirty="0"/>
          </a:p>
        </p:txBody>
      </p:sp>
      <p:sp>
        <p:nvSpPr>
          <p:cNvPr id="23556" name="Slide Number Placeholder 3"/>
          <p:cNvSpPr>
            <a:spLocks noGrp="1"/>
          </p:cNvSpPr>
          <p:nvPr>
            <p:ph type="sldNum" sz="quarter" idx="5"/>
          </p:nvPr>
        </p:nvSpPr>
        <p:spPr>
          <a:noFill/>
        </p:spPr>
        <p:txBody>
          <a:bodyPr/>
          <a:lstStyle/>
          <a:p>
            <a:fld id="{8238EC4D-1710-4814-AEF7-14D44EB61217}" type="slidenum">
              <a:rPr lang="en-US"/>
              <a:pPr/>
              <a:t>9</a:t>
            </a:fld>
            <a:endParaRPr lang="en-US"/>
          </a:p>
        </p:txBody>
      </p:sp>
    </p:spTree>
    <p:extLst>
      <p:ext uri="{BB962C8B-B14F-4D97-AF65-F5344CB8AC3E}">
        <p14:creationId xmlns:p14="http://schemas.microsoft.com/office/powerpoint/2010/main" val="2685402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dirty="0"/>
          </a:p>
        </p:txBody>
      </p:sp>
      <p:sp>
        <p:nvSpPr>
          <p:cNvPr id="23556" name="Slide Number Placeholder 3"/>
          <p:cNvSpPr>
            <a:spLocks noGrp="1"/>
          </p:cNvSpPr>
          <p:nvPr>
            <p:ph type="sldNum" sz="quarter" idx="5"/>
          </p:nvPr>
        </p:nvSpPr>
        <p:spPr>
          <a:noFill/>
        </p:spPr>
        <p:txBody>
          <a:bodyPr/>
          <a:lstStyle/>
          <a:p>
            <a:fld id="{8238EC4D-1710-4814-AEF7-14D44EB61217}" type="slidenum">
              <a:rPr lang="en-US"/>
              <a:pPr/>
              <a:t>10</a:t>
            </a:fld>
            <a:endParaRPr lang="en-US"/>
          </a:p>
        </p:txBody>
      </p:sp>
    </p:spTree>
    <p:extLst>
      <p:ext uri="{BB962C8B-B14F-4D97-AF65-F5344CB8AC3E}">
        <p14:creationId xmlns:p14="http://schemas.microsoft.com/office/powerpoint/2010/main" val="1966875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dirty="0"/>
          </a:p>
        </p:txBody>
      </p:sp>
      <p:sp>
        <p:nvSpPr>
          <p:cNvPr id="23556" name="Slide Number Placeholder 3"/>
          <p:cNvSpPr>
            <a:spLocks noGrp="1"/>
          </p:cNvSpPr>
          <p:nvPr>
            <p:ph type="sldNum" sz="quarter" idx="5"/>
          </p:nvPr>
        </p:nvSpPr>
        <p:spPr>
          <a:noFill/>
        </p:spPr>
        <p:txBody>
          <a:bodyPr/>
          <a:lstStyle/>
          <a:p>
            <a:fld id="{8238EC4D-1710-4814-AEF7-14D44EB61217}" type="slidenum">
              <a:rPr lang="en-US"/>
              <a:pPr/>
              <a:t>11</a:t>
            </a:fld>
            <a:endParaRPr lang="en-US"/>
          </a:p>
        </p:txBody>
      </p:sp>
    </p:spTree>
    <p:extLst>
      <p:ext uri="{BB962C8B-B14F-4D97-AF65-F5344CB8AC3E}">
        <p14:creationId xmlns:p14="http://schemas.microsoft.com/office/powerpoint/2010/main" val="3303331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dirty="0"/>
          </a:p>
        </p:txBody>
      </p:sp>
      <p:sp>
        <p:nvSpPr>
          <p:cNvPr id="23556" name="Slide Number Placeholder 3"/>
          <p:cNvSpPr>
            <a:spLocks noGrp="1"/>
          </p:cNvSpPr>
          <p:nvPr>
            <p:ph type="sldNum" sz="quarter" idx="5"/>
          </p:nvPr>
        </p:nvSpPr>
        <p:spPr>
          <a:noFill/>
        </p:spPr>
        <p:txBody>
          <a:bodyPr/>
          <a:lstStyle/>
          <a:p>
            <a:fld id="{8238EC4D-1710-4814-AEF7-14D44EB61217}" type="slidenum">
              <a:rPr lang="en-US"/>
              <a:pPr/>
              <a:t>12</a:t>
            </a:fld>
            <a:endParaRPr lang="en-US"/>
          </a:p>
        </p:txBody>
      </p:sp>
    </p:spTree>
    <p:extLst>
      <p:ext uri="{BB962C8B-B14F-4D97-AF65-F5344CB8AC3E}">
        <p14:creationId xmlns:p14="http://schemas.microsoft.com/office/powerpoint/2010/main" val="175609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dirty="0"/>
          </a:p>
        </p:txBody>
      </p:sp>
      <p:sp>
        <p:nvSpPr>
          <p:cNvPr id="23556" name="Slide Number Placeholder 3"/>
          <p:cNvSpPr>
            <a:spLocks noGrp="1"/>
          </p:cNvSpPr>
          <p:nvPr>
            <p:ph type="sldNum" sz="quarter" idx="5"/>
          </p:nvPr>
        </p:nvSpPr>
        <p:spPr>
          <a:noFill/>
        </p:spPr>
        <p:txBody>
          <a:bodyPr/>
          <a:lstStyle/>
          <a:p>
            <a:fld id="{8238EC4D-1710-4814-AEF7-14D44EB61217}" type="slidenum">
              <a:rPr lang="en-US"/>
              <a:pPr/>
              <a:t>13</a:t>
            </a:fld>
            <a:endParaRPr lang="en-US"/>
          </a:p>
        </p:txBody>
      </p:sp>
    </p:spTree>
    <p:extLst>
      <p:ext uri="{BB962C8B-B14F-4D97-AF65-F5344CB8AC3E}">
        <p14:creationId xmlns:p14="http://schemas.microsoft.com/office/powerpoint/2010/main" val="576375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dirty="0"/>
          </a:p>
        </p:txBody>
      </p:sp>
      <p:sp>
        <p:nvSpPr>
          <p:cNvPr id="23556" name="Slide Number Placeholder 3"/>
          <p:cNvSpPr>
            <a:spLocks noGrp="1"/>
          </p:cNvSpPr>
          <p:nvPr>
            <p:ph type="sldNum" sz="quarter" idx="5"/>
          </p:nvPr>
        </p:nvSpPr>
        <p:spPr>
          <a:noFill/>
        </p:spPr>
        <p:txBody>
          <a:bodyPr/>
          <a:lstStyle/>
          <a:p>
            <a:fld id="{8238EC4D-1710-4814-AEF7-14D44EB61217}" type="slidenum">
              <a:rPr lang="en-US"/>
              <a:pPr/>
              <a:t>15</a:t>
            </a:fld>
            <a:endParaRPr lang="en-US"/>
          </a:p>
        </p:txBody>
      </p:sp>
    </p:spTree>
    <p:extLst>
      <p:ext uri="{BB962C8B-B14F-4D97-AF65-F5344CB8AC3E}">
        <p14:creationId xmlns:p14="http://schemas.microsoft.com/office/powerpoint/2010/main" val="3878799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r>
              <a:rPr lang="en-US" dirty="0"/>
              <a:t>19</a:t>
            </a:r>
          </a:p>
        </p:txBody>
      </p:sp>
      <p:sp>
        <p:nvSpPr>
          <p:cNvPr id="23556" name="Slide Number Placeholder 3"/>
          <p:cNvSpPr>
            <a:spLocks noGrp="1"/>
          </p:cNvSpPr>
          <p:nvPr>
            <p:ph type="sldNum" sz="quarter" idx="5"/>
          </p:nvPr>
        </p:nvSpPr>
        <p:spPr>
          <a:noFill/>
        </p:spPr>
        <p:txBody>
          <a:bodyPr/>
          <a:lstStyle/>
          <a:p>
            <a:fld id="{8238EC4D-1710-4814-AEF7-14D44EB61217}" type="slidenum">
              <a:rPr lang="en-US"/>
              <a:pPr/>
              <a:t>16</a:t>
            </a:fld>
            <a:endParaRPr lang="en-US"/>
          </a:p>
        </p:txBody>
      </p:sp>
    </p:spTree>
    <p:extLst>
      <p:ext uri="{BB962C8B-B14F-4D97-AF65-F5344CB8AC3E}">
        <p14:creationId xmlns:p14="http://schemas.microsoft.com/office/powerpoint/2010/main" val="1900912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r>
              <a:rPr lang="en-US"/>
              <a:t>Prof. Rahman - Social Welfare Policy and Programs (Summer 2016)</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r>
              <a:rPr lang="en-US"/>
              <a:t>Prof. Rahman - Social Welfare Policy and Programs (Summer 2016)</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r>
              <a:rPr lang="en-US"/>
              <a:t>Prof. Rahman - Social Welfare Policy and Programs (Summer 2016)</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8EED8D-8069-4233-9C25-4E7772B58F8C}" type="datetime1">
              <a:rPr lang="en-US" smtClean="0"/>
              <a:t>10/30/2020</a:t>
            </a:fld>
            <a:endParaRPr lang="en-US"/>
          </a:p>
        </p:txBody>
      </p:sp>
      <p:sp>
        <p:nvSpPr>
          <p:cNvPr id="5" name="Footer Placeholder 4"/>
          <p:cNvSpPr>
            <a:spLocks noGrp="1"/>
          </p:cNvSpPr>
          <p:nvPr>
            <p:ph type="ftr" sz="quarter" idx="11"/>
          </p:nvPr>
        </p:nvSpPr>
        <p:spPr/>
        <p:txBody>
          <a:bodyPr/>
          <a:lstStyle/>
          <a:p>
            <a:r>
              <a:rPr lang="en-US"/>
              <a:t>Prof. Rahman - Social Welfare Policy and Programs (Summer 2016)</a:t>
            </a:r>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B3434-B1CD-4880-A9C4-F34397DA11BA}" type="datetime1">
              <a:rPr lang="en-US" smtClean="0"/>
              <a:t>10/30/2020</a:t>
            </a:fld>
            <a:endParaRPr lang="en-US"/>
          </a:p>
        </p:txBody>
      </p:sp>
      <p:sp>
        <p:nvSpPr>
          <p:cNvPr id="5" name="Footer Placeholder 4"/>
          <p:cNvSpPr>
            <a:spLocks noGrp="1"/>
          </p:cNvSpPr>
          <p:nvPr>
            <p:ph type="ftr" sz="quarter" idx="11"/>
          </p:nvPr>
        </p:nvSpPr>
        <p:spPr/>
        <p:txBody>
          <a:bodyPr/>
          <a:lstStyle/>
          <a:p>
            <a:r>
              <a:rPr lang="en-US"/>
              <a:t>Prof. Rahman - Social Welfare Policy and Programs (Summer 2016)</a:t>
            </a:r>
          </a:p>
        </p:txBody>
      </p:sp>
      <p:sp>
        <p:nvSpPr>
          <p:cNvPr id="6" name="Slide Number Placeholder 5"/>
          <p:cNvSpPr>
            <a:spLocks noGrp="1"/>
          </p:cNvSpPr>
          <p:nvPr>
            <p:ph type="sldNum" sz="quarter" idx="12"/>
          </p:nvPr>
        </p:nvSpPr>
        <p:spPr/>
        <p:txBody>
          <a:bodyPr/>
          <a:lstStyle/>
          <a:p>
            <a:fld id="{4A4F4E97-E9BC-FB4E-AF79-2D97F6EEC15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CEAA42-8A9A-40DE-B705-0531AA353FC0}" type="datetime1">
              <a:rPr lang="en-US" smtClean="0"/>
              <a:t>10/30/2020</a:t>
            </a:fld>
            <a:endParaRPr lang="en-US"/>
          </a:p>
        </p:txBody>
      </p:sp>
      <p:sp>
        <p:nvSpPr>
          <p:cNvPr id="5" name="Footer Placeholder 4"/>
          <p:cNvSpPr>
            <a:spLocks noGrp="1"/>
          </p:cNvSpPr>
          <p:nvPr>
            <p:ph type="ftr" sz="quarter" idx="11"/>
          </p:nvPr>
        </p:nvSpPr>
        <p:spPr/>
        <p:txBody>
          <a:bodyPr/>
          <a:lstStyle/>
          <a:p>
            <a:r>
              <a:rPr lang="en-US"/>
              <a:t>Prof. Rahman - Social Welfare Policy and Programs (Summer 2016)</a:t>
            </a:r>
          </a:p>
        </p:txBody>
      </p:sp>
      <p:sp>
        <p:nvSpPr>
          <p:cNvPr id="6" name="Slide Number Placeholder 5"/>
          <p:cNvSpPr>
            <a:spLocks noGrp="1"/>
          </p:cNvSpPr>
          <p:nvPr>
            <p:ph type="sldNum" sz="quarter" idx="12"/>
          </p:nvPr>
        </p:nvSpPr>
        <p:spPr/>
        <p:txBody>
          <a:bodyPr/>
          <a:lstStyle/>
          <a:p>
            <a:fld id="{4A4F4E97-E9BC-FB4E-AF79-2D97F6EEC15B}"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25498E-DDBC-4329-88E0-F83EEECABEC5}" type="datetime1">
              <a:rPr lang="en-US" smtClean="0"/>
              <a:t>10/30/2020</a:t>
            </a:fld>
            <a:endParaRPr lang="en-US"/>
          </a:p>
        </p:txBody>
      </p:sp>
      <p:sp>
        <p:nvSpPr>
          <p:cNvPr id="6" name="Footer Placeholder 5"/>
          <p:cNvSpPr>
            <a:spLocks noGrp="1"/>
          </p:cNvSpPr>
          <p:nvPr>
            <p:ph type="ftr" sz="quarter" idx="11"/>
          </p:nvPr>
        </p:nvSpPr>
        <p:spPr/>
        <p:txBody>
          <a:bodyPr/>
          <a:lstStyle/>
          <a:p>
            <a:r>
              <a:rPr lang="en-US"/>
              <a:t>Prof. Rahman - Social Welfare Policy and Programs (Summer 2016)</a:t>
            </a:r>
          </a:p>
        </p:txBody>
      </p:sp>
      <p:sp>
        <p:nvSpPr>
          <p:cNvPr id="7" name="Slide Number Placeholder 6"/>
          <p:cNvSpPr>
            <a:spLocks noGrp="1"/>
          </p:cNvSpPr>
          <p:nvPr>
            <p:ph type="sldNum" sz="quarter" idx="12"/>
          </p:nvPr>
        </p:nvSpPr>
        <p:spPr/>
        <p:txBody>
          <a:bodyPr/>
          <a:lstStyle/>
          <a:p>
            <a:fld id="{4A4F4E97-E9BC-FB4E-AF79-2D97F6EEC15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BC577C-607B-4C7B-B6F7-120857F3019F}" type="datetime1">
              <a:rPr lang="en-US" smtClean="0"/>
              <a:t>10/30/2020</a:t>
            </a:fld>
            <a:endParaRPr lang="en-US"/>
          </a:p>
        </p:txBody>
      </p:sp>
      <p:sp>
        <p:nvSpPr>
          <p:cNvPr id="8" name="Footer Placeholder 7"/>
          <p:cNvSpPr>
            <a:spLocks noGrp="1"/>
          </p:cNvSpPr>
          <p:nvPr>
            <p:ph type="ftr" sz="quarter" idx="11"/>
          </p:nvPr>
        </p:nvSpPr>
        <p:spPr/>
        <p:txBody>
          <a:bodyPr/>
          <a:lstStyle/>
          <a:p>
            <a:r>
              <a:rPr lang="en-US"/>
              <a:t>Prof. Rahman - Social Welfare Policy and Programs (Summer 2016)</a:t>
            </a:r>
          </a:p>
        </p:txBody>
      </p:sp>
      <p:sp>
        <p:nvSpPr>
          <p:cNvPr id="9" name="Slide Number Placeholder 8"/>
          <p:cNvSpPr>
            <a:spLocks noGrp="1"/>
          </p:cNvSpPr>
          <p:nvPr>
            <p:ph type="sldNum" sz="quarter" idx="12"/>
          </p:nvPr>
        </p:nvSpPr>
        <p:spPr/>
        <p:txBody>
          <a:bodyPr/>
          <a:lstStyle/>
          <a:p>
            <a:fld id="{4A4F4E97-E9BC-FB4E-AF79-2D97F6EEC15B}"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4934B5-E66D-42E4-8F06-77C900E3CF10}" type="datetime1">
              <a:rPr lang="en-US" smtClean="0"/>
              <a:t>10/30/2020</a:t>
            </a:fld>
            <a:endParaRPr lang="en-US"/>
          </a:p>
        </p:txBody>
      </p:sp>
      <p:sp>
        <p:nvSpPr>
          <p:cNvPr id="4" name="Footer Placeholder 3"/>
          <p:cNvSpPr>
            <a:spLocks noGrp="1"/>
          </p:cNvSpPr>
          <p:nvPr>
            <p:ph type="ftr" sz="quarter" idx="11"/>
          </p:nvPr>
        </p:nvSpPr>
        <p:spPr/>
        <p:txBody>
          <a:bodyPr/>
          <a:lstStyle/>
          <a:p>
            <a:r>
              <a:rPr lang="en-US"/>
              <a:t>Prof. Rahman - Social Welfare Policy and Programs (Summer 2016)</a:t>
            </a:r>
          </a:p>
        </p:txBody>
      </p:sp>
      <p:sp>
        <p:nvSpPr>
          <p:cNvPr id="5" name="Slide Number Placeholder 4"/>
          <p:cNvSpPr>
            <a:spLocks noGrp="1"/>
          </p:cNvSpPr>
          <p:nvPr>
            <p:ph type="sldNum" sz="quarter" idx="12"/>
          </p:nvPr>
        </p:nvSpPr>
        <p:spPr/>
        <p:txBody>
          <a:bodyPr/>
          <a:lstStyle/>
          <a:p>
            <a:fld id="{4A4F4E97-E9BC-FB4E-AF79-2D97F6EEC15B}"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1C340-FA2C-4147-84C2-5648D96B3C6F}" type="datetime1">
              <a:rPr lang="en-US" smtClean="0"/>
              <a:t>10/30/2020</a:t>
            </a:fld>
            <a:endParaRPr lang="en-US"/>
          </a:p>
        </p:txBody>
      </p:sp>
      <p:sp>
        <p:nvSpPr>
          <p:cNvPr id="3" name="Footer Placeholder 2"/>
          <p:cNvSpPr>
            <a:spLocks noGrp="1"/>
          </p:cNvSpPr>
          <p:nvPr>
            <p:ph type="ftr" sz="quarter" idx="11"/>
          </p:nvPr>
        </p:nvSpPr>
        <p:spPr/>
        <p:txBody>
          <a:bodyPr/>
          <a:lstStyle/>
          <a:p>
            <a:r>
              <a:rPr lang="en-US"/>
              <a:t>Prof. Rahman - Social Welfare Policy and Programs (Summer 2016)</a:t>
            </a:r>
          </a:p>
        </p:txBody>
      </p:sp>
      <p:sp>
        <p:nvSpPr>
          <p:cNvPr id="4" name="Slide Number Placeholder 3"/>
          <p:cNvSpPr>
            <a:spLocks noGrp="1"/>
          </p:cNvSpPr>
          <p:nvPr>
            <p:ph type="sldNum" sz="quarter" idx="12"/>
          </p:nvPr>
        </p:nvSpPr>
        <p:spPr/>
        <p:txBody>
          <a:bodyPr/>
          <a:lstStyle/>
          <a:p>
            <a:fld id="{4A4F4E97-E9BC-FB4E-AF79-2D97F6EEC15B}"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1C5073-D357-4538-9FA0-7DB2A811F8E1}" type="datetime1">
              <a:rPr lang="en-US" smtClean="0"/>
              <a:t>10/30/2020</a:t>
            </a:fld>
            <a:endParaRPr lang="en-US"/>
          </a:p>
        </p:txBody>
      </p:sp>
      <p:sp>
        <p:nvSpPr>
          <p:cNvPr id="6" name="Footer Placeholder 5"/>
          <p:cNvSpPr>
            <a:spLocks noGrp="1"/>
          </p:cNvSpPr>
          <p:nvPr>
            <p:ph type="ftr" sz="quarter" idx="11"/>
          </p:nvPr>
        </p:nvSpPr>
        <p:spPr/>
        <p:txBody>
          <a:bodyPr/>
          <a:lstStyle/>
          <a:p>
            <a:r>
              <a:rPr lang="en-US"/>
              <a:t>Prof. Rahman - Social Welfare Policy and Programs (Summer 2016)</a:t>
            </a:r>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r>
              <a:rPr lang="en-US"/>
              <a:t>Prof. Rahman - Social Welfare Policy and Programs (Summer 2016)</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B4E4D-79FF-4CDD-9698-CE3FFE2D37C5}" type="datetime1">
              <a:rPr lang="en-US" smtClean="0"/>
              <a:t>10/30/2020</a:t>
            </a:fld>
            <a:endParaRPr lang="en-US"/>
          </a:p>
        </p:txBody>
      </p:sp>
      <p:sp>
        <p:nvSpPr>
          <p:cNvPr id="6" name="Footer Placeholder 5"/>
          <p:cNvSpPr>
            <a:spLocks noGrp="1"/>
          </p:cNvSpPr>
          <p:nvPr>
            <p:ph type="ftr" sz="quarter" idx="11"/>
          </p:nvPr>
        </p:nvSpPr>
        <p:spPr/>
        <p:txBody>
          <a:bodyPr/>
          <a:lstStyle/>
          <a:p>
            <a:r>
              <a:rPr lang="en-US"/>
              <a:t>Prof. Rahman - Social Welfare Policy and Programs (Summer 2016)</a:t>
            </a:r>
          </a:p>
        </p:txBody>
      </p:sp>
      <p:sp>
        <p:nvSpPr>
          <p:cNvPr id="7" name="Slide Number Placeholder 6"/>
          <p:cNvSpPr>
            <a:spLocks noGrp="1"/>
          </p:cNvSpPr>
          <p:nvPr>
            <p:ph type="sldNum" sz="quarter" idx="12"/>
          </p:nvPr>
        </p:nvSpPr>
        <p:spPr/>
        <p:txBody>
          <a:bodyPr/>
          <a:lstStyle/>
          <a:p>
            <a:fld id="{4A4F4E97-E9BC-FB4E-AF79-2D97F6EEC15B}"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11E81A-490E-49B0-B785-D57A4B2A0821}" type="datetime1">
              <a:rPr lang="en-US" smtClean="0"/>
              <a:t>10/30/2020</a:t>
            </a:fld>
            <a:endParaRPr lang="en-US"/>
          </a:p>
        </p:txBody>
      </p:sp>
      <p:sp>
        <p:nvSpPr>
          <p:cNvPr id="5" name="Footer Placeholder 4"/>
          <p:cNvSpPr>
            <a:spLocks noGrp="1"/>
          </p:cNvSpPr>
          <p:nvPr>
            <p:ph type="ftr" sz="quarter" idx="11"/>
          </p:nvPr>
        </p:nvSpPr>
        <p:spPr/>
        <p:txBody>
          <a:bodyPr/>
          <a:lstStyle/>
          <a:p>
            <a:r>
              <a:rPr lang="en-US"/>
              <a:t>Prof. Rahman - Social Welfare Policy and Programs (Summer 2016)</a:t>
            </a:r>
          </a:p>
        </p:txBody>
      </p:sp>
      <p:sp>
        <p:nvSpPr>
          <p:cNvPr id="6" name="Slide Number Placeholder 5"/>
          <p:cNvSpPr>
            <a:spLocks noGrp="1"/>
          </p:cNvSpPr>
          <p:nvPr>
            <p:ph type="sldNum" sz="quarter" idx="12"/>
          </p:nvPr>
        </p:nvSpPr>
        <p:spPr/>
        <p:txBody>
          <a:bodyPr/>
          <a:lstStyle/>
          <a:p>
            <a:fld id="{4A4F4E97-E9BC-FB4E-AF79-2D97F6EEC15B}"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EF5D92-B2DD-4721-B4E8-C57B2029C774}" type="datetime1">
              <a:rPr lang="en-US" smtClean="0"/>
              <a:t>10/30/2020</a:t>
            </a:fld>
            <a:endParaRPr lang="en-US"/>
          </a:p>
        </p:txBody>
      </p:sp>
      <p:sp>
        <p:nvSpPr>
          <p:cNvPr id="5" name="Footer Placeholder 4"/>
          <p:cNvSpPr>
            <a:spLocks noGrp="1"/>
          </p:cNvSpPr>
          <p:nvPr>
            <p:ph type="ftr" sz="quarter" idx="11"/>
          </p:nvPr>
        </p:nvSpPr>
        <p:spPr/>
        <p:txBody>
          <a:bodyPr/>
          <a:lstStyle/>
          <a:p>
            <a:r>
              <a:rPr lang="en-US"/>
              <a:t>Prof. Rahman - Social Welfare Policy and Programs (Summer 2016)</a:t>
            </a:r>
          </a:p>
        </p:txBody>
      </p:sp>
      <p:sp>
        <p:nvSpPr>
          <p:cNvPr id="6" name="Slide Number Placeholder 5"/>
          <p:cNvSpPr>
            <a:spLocks noGrp="1"/>
          </p:cNvSpPr>
          <p:nvPr>
            <p:ph type="sldNum" sz="quarter" idx="12"/>
          </p:nvPr>
        </p:nvSpPr>
        <p:spPr/>
        <p:txBody>
          <a:bodyPr/>
          <a:lstStyle/>
          <a:p>
            <a:fld id="{4A4F4E97-E9BC-FB4E-AF79-2D97F6EEC15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r>
              <a:rPr lang="en-US"/>
              <a:t>Prof. Rahman - Social Welfare Policy and Programs (Summer 2016)</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Prof. Rahman - Social Welfare Policy and Programs (Summer 2016)</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r>
              <a:rPr lang="en-US"/>
              <a:t>Prof. Rahman - Social Welfare Policy and Programs (Summer 2016)</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r>
              <a:rPr lang="en-US"/>
              <a:t>Prof. Rahman - Social Welfare Policy and Programs (Summer 2016)</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r>
              <a:rPr lang="en-US"/>
              <a:t>Prof. Rahman - Social Welfare Policy and Programs (Summer 2016)</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r>
              <a:rPr lang="en-US"/>
              <a:t>Prof. Rahman - Social Welfare Policy and Programs (Summer 2016)</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r>
              <a:rPr lang="en-US"/>
              <a:t>Prof. Rahman - Social Welfare Policy and Programs (Summer 2016)</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0">
          <a:gsLst>
            <a:gs pos="0">
              <a:srgbClr val="E6DCAC"/>
            </a:gs>
            <a:gs pos="12000">
              <a:srgbClr val="E6D78A"/>
            </a:gs>
            <a:gs pos="30000">
              <a:srgbClr val="C7AC4C"/>
            </a:gs>
            <a:gs pos="45000">
              <a:srgbClr val="E6D78A"/>
            </a:gs>
            <a:gs pos="77000">
              <a:srgbClr val="C7AC4C"/>
            </a:gs>
            <a:gs pos="100000">
              <a:srgbClr val="E6DCAC"/>
            </a:gs>
          </a:gsLst>
          <a:lin ang="5400000" scaled="0"/>
          <a:tileRect/>
        </a:gradFill>
        <a:effectLst/>
      </p:bgPr>
    </p:bg>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9558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endParaRPr lang="en-US"/>
          </a:p>
        </p:txBody>
      </p:sp>
      <p:sp>
        <p:nvSpPr>
          <p:cNvPr id="195589" name="Rectangle 5"/>
          <p:cNvSpPr>
            <a:spLocks noGrp="1" noChangeArrowheads="1"/>
          </p:cNvSpPr>
          <p:nvPr>
            <p:ph type="ftr" sz="quarter" idx="3"/>
          </p:nvPr>
        </p:nvSpPr>
        <p:spPr bwMode="auto">
          <a:xfrm>
            <a:off x="457200" y="6245225"/>
            <a:ext cx="8229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t>Prof. Rahman - Social Welfare Policy and Programs (Summer 2016)</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lvl1pPr algn="ctr" rtl="0" eaLnBrk="0" fontAlgn="base" hangingPunct="0">
        <a:spcBef>
          <a:spcPct val="0"/>
        </a:spcBef>
        <a:spcAft>
          <a:spcPct val="0"/>
        </a:spcAft>
        <a:defRPr sz="4000" b="1">
          <a:solidFill>
            <a:srgbClr val="FFFF47"/>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000" b="1">
          <a:solidFill>
            <a:srgbClr val="FFFF47"/>
          </a:solidFill>
          <a:effectLst>
            <a:outerShdw blurRad="38100" dist="38100" dir="2700000" algn="tl">
              <a:srgbClr val="000000"/>
            </a:outerShdw>
          </a:effectLst>
          <a:latin typeface="Verdana" pitchFamily="34" charset="0"/>
          <a:cs typeface="Arial" charset="0"/>
        </a:defRPr>
      </a:lvl2pPr>
      <a:lvl3pPr algn="ctr" rtl="0" eaLnBrk="0" fontAlgn="base" hangingPunct="0">
        <a:spcBef>
          <a:spcPct val="0"/>
        </a:spcBef>
        <a:spcAft>
          <a:spcPct val="0"/>
        </a:spcAft>
        <a:defRPr sz="4000" b="1">
          <a:solidFill>
            <a:srgbClr val="FFFF47"/>
          </a:solidFill>
          <a:effectLst>
            <a:outerShdw blurRad="38100" dist="38100" dir="2700000" algn="tl">
              <a:srgbClr val="000000"/>
            </a:outerShdw>
          </a:effectLst>
          <a:latin typeface="Verdana" pitchFamily="34" charset="0"/>
          <a:cs typeface="Arial" charset="0"/>
        </a:defRPr>
      </a:lvl3pPr>
      <a:lvl4pPr algn="ctr" rtl="0" eaLnBrk="0" fontAlgn="base" hangingPunct="0">
        <a:spcBef>
          <a:spcPct val="0"/>
        </a:spcBef>
        <a:spcAft>
          <a:spcPct val="0"/>
        </a:spcAft>
        <a:defRPr sz="4000" b="1">
          <a:solidFill>
            <a:srgbClr val="FFFF47"/>
          </a:solidFill>
          <a:effectLst>
            <a:outerShdw blurRad="38100" dist="38100" dir="2700000" algn="tl">
              <a:srgbClr val="000000"/>
            </a:outerShdw>
          </a:effectLst>
          <a:latin typeface="Verdana" pitchFamily="34" charset="0"/>
          <a:cs typeface="Arial" charset="0"/>
        </a:defRPr>
      </a:lvl4pPr>
      <a:lvl5pPr algn="ctr" rtl="0" eaLnBrk="0" fontAlgn="base" hangingPunct="0">
        <a:spcBef>
          <a:spcPct val="0"/>
        </a:spcBef>
        <a:spcAft>
          <a:spcPct val="0"/>
        </a:spcAft>
        <a:defRPr sz="4000" b="1">
          <a:solidFill>
            <a:srgbClr val="FFFF47"/>
          </a:solidFill>
          <a:effectLst>
            <a:outerShdw blurRad="38100" dist="38100" dir="2700000" algn="tl">
              <a:srgbClr val="000000"/>
            </a:outerShdw>
          </a:effectLst>
          <a:latin typeface="Verdana" pitchFamily="34" charset="0"/>
          <a:cs typeface="Arial" charset="0"/>
        </a:defRPr>
      </a:lvl5pPr>
      <a:lvl6pPr marL="457200" algn="ctr" rtl="0" fontAlgn="base">
        <a:spcBef>
          <a:spcPct val="0"/>
        </a:spcBef>
        <a:spcAft>
          <a:spcPct val="0"/>
        </a:spcAft>
        <a:defRPr sz="4000" b="1">
          <a:solidFill>
            <a:srgbClr val="FFFF47"/>
          </a:solidFill>
          <a:effectLst>
            <a:outerShdw blurRad="38100" dist="38100" dir="2700000" algn="tl">
              <a:srgbClr val="000000"/>
            </a:outerShdw>
          </a:effectLst>
          <a:latin typeface="Verdana" pitchFamily="34" charset="0"/>
          <a:cs typeface="Arial" charset="0"/>
        </a:defRPr>
      </a:lvl6pPr>
      <a:lvl7pPr marL="914400" algn="ctr" rtl="0" fontAlgn="base">
        <a:spcBef>
          <a:spcPct val="0"/>
        </a:spcBef>
        <a:spcAft>
          <a:spcPct val="0"/>
        </a:spcAft>
        <a:defRPr sz="4000" b="1">
          <a:solidFill>
            <a:srgbClr val="FFFF47"/>
          </a:solidFill>
          <a:effectLst>
            <a:outerShdw blurRad="38100" dist="38100" dir="2700000" algn="tl">
              <a:srgbClr val="000000"/>
            </a:outerShdw>
          </a:effectLst>
          <a:latin typeface="Verdana" pitchFamily="34" charset="0"/>
          <a:cs typeface="Arial" charset="0"/>
        </a:defRPr>
      </a:lvl7pPr>
      <a:lvl8pPr marL="1371600" algn="ctr" rtl="0" fontAlgn="base">
        <a:spcBef>
          <a:spcPct val="0"/>
        </a:spcBef>
        <a:spcAft>
          <a:spcPct val="0"/>
        </a:spcAft>
        <a:defRPr sz="4000" b="1">
          <a:solidFill>
            <a:srgbClr val="FFFF47"/>
          </a:solidFill>
          <a:effectLst>
            <a:outerShdw blurRad="38100" dist="38100" dir="2700000" algn="tl">
              <a:srgbClr val="000000"/>
            </a:outerShdw>
          </a:effectLst>
          <a:latin typeface="Verdana" pitchFamily="34" charset="0"/>
          <a:cs typeface="Arial" charset="0"/>
        </a:defRPr>
      </a:lvl8pPr>
      <a:lvl9pPr marL="1828800" algn="ctr" rtl="0" fontAlgn="base">
        <a:spcBef>
          <a:spcPct val="0"/>
        </a:spcBef>
        <a:spcAft>
          <a:spcPct val="0"/>
        </a:spcAft>
        <a:defRPr sz="4000" b="1">
          <a:solidFill>
            <a:srgbClr val="FFFF47"/>
          </a:solidFill>
          <a:effectLst>
            <a:outerShdw blurRad="38100" dist="38100" dir="2700000" algn="tl">
              <a:srgbClr val="000000"/>
            </a:outerShdw>
          </a:effectLst>
          <a:latin typeface="Verdana" pitchFamily="34" charset="0"/>
          <a:cs typeface="Arial" charset="0"/>
        </a:defRPr>
      </a:lvl9pPr>
    </p:titleStyle>
    <p:bodyStyle>
      <a:lvl1pPr marL="342900" indent="-342900" algn="l" rtl="0" eaLnBrk="0" fontAlgn="base" hangingPunct="0">
        <a:spcBef>
          <a:spcPct val="20000"/>
        </a:spcBef>
        <a:spcAft>
          <a:spcPct val="0"/>
        </a:spcAft>
        <a:buChar char="•"/>
        <a:defRPr sz="2400">
          <a:solidFill>
            <a:schemeClr val="bg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000">
          <a:solidFill>
            <a:schemeClr val="bg1"/>
          </a:solidFill>
          <a:effectLst>
            <a:outerShdw blurRad="38100" dist="38100" dir="2700000" algn="tl">
              <a:srgbClr val="000000"/>
            </a:outerShdw>
          </a:effectLst>
          <a:latin typeface="+mn-lt"/>
          <a:cs typeface="+mn-cs"/>
        </a:defRPr>
      </a:lvl2pPr>
      <a:lvl3pPr marL="1143000" indent="-228600" algn="l" rtl="0" eaLnBrk="0" fontAlgn="base" hangingPunct="0">
        <a:spcBef>
          <a:spcPct val="20000"/>
        </a:spcBef>
        <a:spcAft>
          <a:spcPct val="0"/>
        </a:spcAft>
        <a:buChar char="•"/>
        <a:defRPr sz="2400">
          <a:solidFill>
            <a:schemeClr val="bg1"/>
          </a:solidFill>
          <a:effectLst>
            <a:outerShdw blurRad="38100" dist="38100" dir="2700000" algn="tl">
              <a:srgbClr val="000000"/>
            </a:outerShdw>
          </a:effectLst>
          <a:latin typeface="+mn-lt"/>
          <a:cs typeface="+mn-cs"/>
        </a:defRPr>
      </a:lvl3pPr>
      <a:lvl4pPr marL="1600200" indent="-228600" algn="l" rtl="0" eaLnBrk="0" fontAlgn="base" hangingPunct="0">
        <a:spcBef>
          <a:spcPct val="20000"/>
        </a:spcBef>
        <a:spcAft>
          <a:spcPct val="0"/>
        </a:spcAft>
        <a:buChar char="–"/>
        <a:defRPr sz="2000">
          <a:solidFill>
            <a:schemeClr val="bg1"/>
          </a:solidFill>
          <a:effectLst>
            <a:outerShdw blurRad="38100" dist="38100" dir="2700000" algn="tl">
              <a:srgbClr val="000000"/>
            </a:outerShdw>
          </a:effectLst>
          <a:latin typeface="+mn-lt"/>
          <a:cs typeface="+mn-cs"/>
        </a:defRPr>
      </a:lvl4pPr>
      <a:lvl5pPr marL="2057400" indent="-228600" algn="l" rtl="0" eaLnBrk="0" fontAlgn="base" hangingPunct="0">
        <a:spcBef>
          <a:spcPct val="20000"/>
        </a:spcBef>
        <a:spcAft>
          <a:spcPct val="0"/>
        </a:spcAft>
        <a:buChar char="»"/>
        <a:defRPr sz="2000">
          <a:solidFill>
            <a:schemeClr val="bg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har char="»"/>
        <a:defRPr sz="2000">
          <a:solidFill>
            <a:schemeClr val="bg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har char="»"/>
        <a:defRPr sz="2000">
          <a:solidFill>
            <a:schemeClr val="bg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har char="»"/>
        <a:defRPr sz="2000">
          <a:solidFill>
            <a:schemeClr val="bg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har char="»"/>
        <a:defRPr sz="2000">
          <a:solidFill>
            <a:schemeClr val="bg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C5B99242-E641-4B5B-812E-DCC89F9BEB39}" type="datetime1">
              <a:rPr lang="en-US" smtClean="0"/>
              <a:t>10/30/2020</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t>Prof. Rahman - Social Welfare Policy and Programs (Summer 2016)</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ocialwork.buffalo.edu/faculty-research/faculty-research-interest/by-research-area.html"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457200" y="2438400"/>
            <a:ext cx="8229600" cy="2590800"/>
          </a:xfrm>
          <a:prstGeom prst="rect">
            <a:avLst/>
          </a:prstGeom>
          <a:noFill/>
          <a:ln w="9525">
            <a:noFill/>
            <a:miter lim="800000"/>
            <a:headEnd/>
            <a:tailEnd/>
          </a:ln>
        </p:spPr>
        <p:txBody>
          <a:bodyPr/>
          <a:lstStyle/>
          <a:p>
            <a:pPr algn="ctr">
              <a:spcBef>
                <a:spcPts val="0"/>
              </a:spcBef>
            </a:pPr>
            <a:endParaRPr lang="en-US" sz="2400" dirty="0">
              <a:latin typeface="+mj-lt"/>
              <a:cs typeface="Times New Roman" panose="02020603050405020304" pitchFamily="18" charset="0"/>
            </a:endParaRPr>
          </a:p>
          <a:p>
            <a:pPr algn="ctr">
              <a:spcBef>
                <a:spcPts val="0"/>
              </a:spcBef>
            </a:pPr>
            <a:endParaRPr lang="en-US" sz="2400" dirty="0">
              <a:latin typeface="+mj-lt"/>
              <a:cs typeface="Times New Roman" panose="02020603050405020304" pitchFamily="18" charset="0"/>
            </a:endParaRPr>
          </a:p>
          <a:p>
            <a:pPr algn="ctr">
              <a:spcBef>
                <a:spcPts val="0"/>
              </a:spcBef>
            </a:pPr>
            <a:endParaRPr lang="en-US" sz="2400" dirty="0">
              <a:latin typeface="+mj-lt"/>
              <a:cs typeface="Times New Roman" panose="02020603050405020304" pitchFamily="18" charset="0"/>
            </a:endParaRPr>
          </a:p>
          <a:p>
            <a:pPr algn="ctr">
              <a:spcBef>
                <a:spcPts val="0"/>
              </a:spcBef>
            </a:pPr>
            <a:endParaRPr lang="en-US" sz="2400" dirty="0">
              <a:latin typeface="+mj-lt"/>
              <a:cs typeface="Times New Roman" panose="02020603050405020304" pitchFamily="18" charset="0"/>
            </a:endParaRPr>
          </a:p>
          <a:p>
            <a:pPr algn="ctr">
              <a:spcBef>
                <a:spcPts val="0"/>
              </a:spcBef>
            </a:pPr>
            <a:r>
              <a:rPr lang="en-US" sz="2200" dirty="0" err="1">
                <a:latin typeface="+mj-lt"/>
                <a:cs typeface="Times New Roman" panose="02020603050405020304" pitchFamily="18" charset="0"/>
              </a:rPr>
              <a:t>Rahbel</a:t>
            </a:r>
            <a:r>
              <a:rPr lang="en-US" sz="2200" dirty="0">
                <a:latin typeface="+mj-lt"/>
                <a:cs typeface="Times New Roman" panose="02020603050405020304" pitchFamily="18" charset="0"/>
              </a:rPr>
              <a:t> Rahman</a:t>
            </a:r>
          </a:p>
          <a:p>
            <a:pPr algn="ctr">
              <a:spcBef>
                <a:spcPts val="0"/>
              </a:spcBef>
            </a:pPr>
            <a:r>
              <a:rPr lang="en-US" sz="2200" dirty="0">
                <a:latin typeface="+mj-lt"/>
                <a:cs typeface="Times New Roman" panose="02020603050405020304" pitchFamily="18" charset="0"/>
              </a:rPr>
              <a:t>&amp;</a:t>
            </a:r>
          </a:p>
          <a:p>
            <a:pPr algn="ctr">
              <a:spcBef>
                <a:spcPts val="0"/>
              </a:spcBef>
            </a:pPr>
            <a:r>
              <a:rPr lang="en-US" sz="2200" dirty="0">
                <a:latin typeface="+mj-lt"/>
                <a:cs typeface="Times New Roman" panose="02020603050405020304" pitchFamily="18" charset="0"/>
              </a:rPr>
              <a:t>Kimberly Hudson</a:t>
            </a:r>
            <a:endParaRPr lang="en-US" sz="3600" dirty="0">
              <a:latin typeface="+mj-lt"/>
            </a:endParaRPr>
          </a:p>
        </p:txBody>
      </p:sp>
      <p:sp>
        <p:nvSpPr>
          <p:cNvPr id="2051" name="Rectangle 3"/>
          <p:cNvSpPr>
            <a:spLocks noGrp="1" noChangeArrowheads="1"/>
          </p:cNvSpPr>
          <p:nvPr>
            <p:ph type="title"/>
          </p:nvPr>
        </p:nvSpPr>
        <p:spPr>
          <a:xfrm>
            <a:off x="457200" y="685800"/>
            <a:ext cx="8229600" cy="1447800"/>
          </a:xfrm>
        </p:spPr>
        <p:txBody>
          <a:bodyPr>
            <a:noAutofit/>
          </a:bodyPr>
          <a:lstStyle/>
          <a:p>
            <a:pPr algn="ctr" defTabSz="1018824">
              <a:defRPr/>
            </a:pPr>
            <a:r>
              <a:rPr lang="en-US" b="1" dirty="0">
                <a:solidFill>
                  <a:srgbClr val="602320"/>
                </a:solidFill>
              </a:rPr>
              <a:t>CARS Faculty Survey Results</a:t>
            </a:r>
            <a:br>
              <a:rPr lang="en-US" sz="3200" b="1" dirty="0">
                <a:solidFill>
                  <a:srgbClr val="602320"/>
                </a:solidFill>
              </a:rPr>
            </a:br>
            <a:r>
              <a:rPr lang="en-US" sz="2000" b="1" dirty="0">
                <a:solidFill>
                  <a:srgbClr val="602320"/>
                </a:solidFill>
              </a:rPr>
              <a:t>(Summer 2020)</a:t>
            </a:r>
          </a:p>
        </p:txBody>
      </p:sp>
      <p:sp>
        <p:nvSpPr>
          <p:cNvPr id="2" name="TextBox 1">
            <a:extLst>
              <a:ext uri="{FF2B5EF4-FFF2-40B4-BE49-F238E27FC236}">
                <a16:creationId xmlns:a16="http://schemas.microsoft.com/office/drawing/2014/main" id="{07DA5907-816A-4ABA-AA5F-C24566A6767F}"/>
              </a:ext>
            </a:extLst>
          </p:cNvPr>
          <p:cNvSpPr txBox="1"/>
          <p:nvPr/>
        </p:nvSpPr>
        <p:spPr>
          <a:xfrm>
            <a:off x="1257300" y="6172200"/>
            <a:ext cx="6629400" cy="369332"/>
          </a:xfrm>
          <a:prstGeom prst="rect">
            <a:avLst/>
          </a:prstGeom>
          <a:noFill/>
        </p:spPr>
        <p:txBody>
          <a:bodyPr wrap="square" rtlCol="0">
            <a:spAutoFit/>
          </a:bodyPr>
          <a:lstStyle/>
          <a:p>
            <a:pPr algn="ctr"/>
            <a:r>
              <a:rPr lang="en-US" b="1" dirty="0"/>
              <a:t>DRAFT – DO NOT DISTRIBUTE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026"/>
          <p:cNvSpPr txBox="1">
            <a:spLocks noChangeArrowheads="1"/>
          </p:cNvSpPr>
          <p:nvPr/>
        </p:nvSpPr>
        <p:spPr>
          <a:xfrm>
            <a:off x="304800" y="381000"/>
            <a:ext cx="88392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defRPr/>
            </a:pPr>
            <a:r>
              <a:rPr lang="en-US" sz="2400" b="1" dirty="0">
                <a:solidFill>
                  <a:srgbClr val="602320"/>
                </a:solidFill>
              </a:rPr>
              <a:t>Scholarly Activity – </a:t>
            </a:r>
            <a:r>
              <a:rPr lang="en-US" sz="2400" b="1" i="1" dirty="0">
                <a:solidFill>
                  <a:srgbClr val="602320"/>
                </a:solidFill>
              </a:rPr>
              <a:t>Which of the following types of activities do you engage in?</a:t>
            </a:r>
            <a:endParaRPr lang="en-US" sz="2400" b="1" dirty="0">
              <a:solidFill>
                <a:srgbClr val="602320"/>
              </a:solidFill>
            </a:endParaRPr>
          </a:p>
        </p:txBody>
      </p:sp>
      <p:pic>
        <p:nvPicPr>
          <p:cNvPr id="2" name="Picture 1">
            <a:extLst>
              <a:ext uri="{FF2B5EF4-FFF2-40B4-BE49-F238E27FC236}">
                <a16:creationId xmlns:a16="http://schemas.microsoft.com/office/drawing/2014/main" id="{2C1AD8A6-EB6B-4E88-93C9-EB7BB689EEFD}"/>
              </a:ext>
            </a:extLst>
          </p:cNvPr>
          <p:cNvPicPr>
            <a:picLocks noChangeAspect="1"/>
          </p:cNvPicPr>
          <p:nvPr/>
        </p:nvPicPr>
        <p:blipFill>
          <a:blip r:embed="rId3"/>
          <a:stretch>
            <a:fillRect/>
          </a:stretch>
        </p:blipFill>
        <p:spPr>
          <a:xfrm>
            <a:off x="1164179" y="1409221"/>
            <a:ext cx="6303421" cy="5091633"/>
          </a:xfrm>
          <a:prstGeom prst="rect">
            <a:avLst/>
          </a:prstGeom>
        </p:spPr>
      </p:pic>
    </p:spTree>
    <p:extLst>
      <p:ext uri="{BB962C8B-B14F-4D97-AF65-F5344CB8AC3E}">
        <p14:creationId xmlns:p14="http://schemas.microsoft.com/office/powerpoint/2010/main" val="2505445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026"/>
          <p:cNvSpPr txBox="1">
            <a:spLocks noChangeArrowheads="1"/>
          </p:cNvSpPr>
          <p:nvPr/>
        </p:nvSpPr>
        <p:spPr>
          <a:xfrm>
            <a:off x="304800" y="381000"/>
            <a:ext cx="8839200" cy="609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defRPr/>
            </a:pPr>
            <a:r>
              <a:rPr lang="en-US" sz="3200" b="1" dirty="0">
                <a:solidFill>
                  <a:srgbClr val="602320"/>
                </a:solidFill>
              </a:rPr>
              <a:t>Research Focus Areas</a:t>
            </a:r>
          </a:p>
        </p:txBody>
      </p:sp>
      <p:pic>
        <p:nvPicPr>
          <p:cNvPr id="4" name="Picture 3">
            <a:extLst>
              <a:ext uri="{FF2B5EF4-FFF2-40B4-BE49-F238E27FC236}">
                <a16:creationId xmlns:a16="http://schemas.microsoft.com/office/drawing/2014/main" id="{870F05E1-1B33-4E07-B248-0B9116EB614B}"/>
              </a:ext>
            </a:extLst>
          </p:cNvPr>
          <p:cNvPicPr>
            <a:picLocks noChangeAspect="1"/>
          </p:cNvPicPr>
          <p:nvPr/>
        </p:nvPicPr>
        <p:blipFill>
          <a:blip r:embed="rId3"/>
          <a:stretch>
            <a:fillRect/>
          </a:stretch>
        </p:blipFill>
        <p:spPr>
          <a:xfrm>
            <a:off x="51424" y="1807323"/>
            <a:ext cx="9041152" cy="3243353"/>
          </a:xfrm>
          <a:prstGeom prst="rect">
            <a:avLst/>
          </a:prstGeom>
        </p:spPr>
      </p:pic>
      <p:sp>
        <p:nvSpPr>
          <p:cNvPr id="2" name="TextBox 1">
            <a:extLst>
              <a:ext uri="{FF2B5EF4-FFF2-40B4-BE49-F238E27FC236}">
                <a16:creationId xmlns:a16="http://schemas.microsoft.com/office/drawing/2014/main" id="{95F89154-069E-4818-8A41-70BDF89951A1}"/>
              </a:ext>
            </a:extLst>
          </p:cNvPr>
          <p:cNvSpPr txBox="1"/>
          <p:nvPr/>
        </p:nvSpPr>
        <p:spPr>
          <a:xfrm>
            <a:off x="990600" y="5486400"/>
            <a:ext cx="6934200" cy="1200329"/>
          </a:xfrm>
          <a:prstGeom prst="rect">
            <a:avLst/>
          </a:prstGeom>
          <a:noFill/>
        </p:spPr>
        <p:txBody>
          <a:bodyPr wrap="square" rtlCol="0">
            <a:spAutoFit/>
          </a:bodyPr>
          <a:lstStyle/>
          <a:p>
            <a:r>
              <a:rPr lang="en-US" dirty="0">
                <a:solidFill>
                  <a:srgbClr val="FF0000"/>
                </a:solidFill>
              </a:rPr>
              <a:t>Top 5 areas: Health, mental health, race/ethnicity, SW practice, gender, gender id/sexuality, international social work, social work education</a:t>
            </a:r>
          </a:p>
          <a:p>
            <a:r>
              <a:rPr lang="en-US" dirty="0"/>
              <a:t> </a:t>
            </a:r>
          </a:p>
        </p:txBody>
      </p:sp>
    </p:spTree>
    <p:extLst>
      <p:ext uri="{BB962C8B-B14F-4D97-AF65-F5344CB8AC3E}">
        <p14:creationId xmlns:p14="http://schemas.microsoft.com/office/powerpoint/2010/main" val="2431018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026"/>
          <p:cNvSpPr txBox="1">
            <a:spLocks noChangeArrowheads="1"/>
          </p:cNvSpPr>
          <p:nvPr/>
        </p:nvSpPr>
        <p:spPr>
          <a:xfrm>
            <a:off x="304800" y="381000"/>
            <a:ext cx="8839200" cy="609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defRPr/>
            </a:pPr>
            <a:r>
              <a:rPr lang="en-US" sz="3200" b="1" dirty="0">
                <a:solidFill>
                  <a:srgbClr val="602320"/>
                </a:solidFill>
              </a:rPr>
              <a:t>Research Methods / Approach</a:t>
            </a:r>
          </a:p>
        </p:txBody>
      </p:sp>
      <p:pic>
        <p:nvPicPr>
          <p:cNvPr id="2" name="Picture 1">
            <a:extLst>
              <a:ext uri="{FF2B5EF4-FFF2-40B4-BE49-F238E27FC236}">
                <a16:creationId xmlns:a16="http://schemas.microsoft.com/office/drawing/2014/main" id="{AD2AB415-26B1-48CF-BE8F-65461A9E8B3F}"/>
              </a:ext>
            </a:extLst>
          </p:cNvPr>
          <p:cNvPicPr>
            <a:picLocks noChangeAspect="1"/>
          </p:cNvPicPr>
          <p:nvPr/>
        </p:nvPicPr>
        <p:blipFill>
          <a:blip r:embed="rId3"/>
          <a:stretch>
            <a:fillRect/>
          </a:stretch>
        </p:blipFill>
        <p:spPr>
          <a:xfrm>
            <a:off x="48376" y="1981200"/>
            <a:ext cx="9047248" cy="3243353"/>
          </a:xfrm>
          <a:prstGeom prst="rect">
            <a:avLst/>
          </a:prstGeom>
        </p:spPr>
      </p:pic>
      <p:sp>
        <p:nvSpPr>
          <p:cNvPr id="3" name="TextBox 2">
            <a:extLst>
              <a:ext uri="{FF2B5EF4-FFF2-40B4-BE49-F238E27FC236}">
                <a16:creationId xmlns:a16="http://schemas.microsoft.com/office/drawing/2014/main" id="{7F0BEB9E-FF5C-49E5-8ACC-07F21ACD76F7}"/>
              </a:ext>
            </a:extLst>
          </p:cNvPr>
          <p:cNvSpPr txBox="1"/>
          <p:nvPr/>
        </p:nvSpPr>
        <p:spPr>
          <a:xfrm>
            <a:off x="990600" y="5486400"/>
            <a:ext cx="6934200" cy="646331"/>
          </a:xfrm>
          <a:prstGeom prst="rect">
            <a:avLst/>
          </a:prstGeom>
          <a:noFill/>
        </p:spPr>
        <p:txBody>
          <a:bodyPr wrap="square" rtlCol="0">
            <a:spAutoFit/>
          </a:bodyPr>
          <a:lstStyle/>
          <a:p>
            <a:r>
              <a:rPr lang="en-US" dirty="0">
                <a:solidFill>
                  <a:srgbClr val="FF0000"/>
                </a:solidFill>
              </a:rPr>
              <a:t>Top 5 areas: Survey, mixed methods, SEM, intervention research, grounded theory, linear models</a:t>
            </a:r>
          </a:p>
        </p:txBody>
      </p:sp>
    </p:spTree>
    <p:extLst>
      <p:ext uri="{BB962C8B-B14F-4D97-AF65-F5344CB8AC3E}">
        <p14:creationId xmlns:p14="http://schemas.microsoft.com/office/powerpoint/2010/main" val="990292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026"/>
          <p:cNvSpPr txBox="1">
            <a:spLocks noChangeArrowheads="1"/>
          </p:cNvSpPr>
          <p:nvPr/>
        </p:nvSpPr>
        <p:spPr>
          <a:xfrm>
            <a:off x="304800" y="381000"/>
            <a:ext cx="8839200" cy="609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defRPr/>
            </a:pPr>
            <a:r>
              <a:rPr lang="en-US" sz="3200" b="1" dirty="0">
                <a:solidFill>
                  <a:srgbClr val="602320"/>
                </a:solidFill>
              </a:rPr>
              <a:t>Practice Areas that Inform Scholarship</a:t>
            </a:r>
          </a:p>
        </p:txBody>
      </p:sp>
      <p:sp>
        <p:nvSpPr>
          <p:cNvPr id="11" name="Content Placeholder 57">
            <a:extLst>
              <a:ext uri="{FF2B5EF4-FFF2-40B4-BE49-F238E27FC236}">
                <a16:creationId xmlns:a16="http://schemas.microsoft.com/office/drawing/2014/main" id="{0BC37225-E005-4754-85BE-B38A90D456A3}"/>
              </a:ext>
            </a:extLst>
          </p:cNvPr>
          <p:cNvSpPr txBox="1">
            <a:spLocks/>
          </p:cNvSpPr>
          <p:nvPr/>
        </p:nvSpPr>
        <p:spPr bwMode="gray">
          <a:xfrm>
            <a:off x="457199" y="2438400"/>
            <a:ext cx="1332275" cy="3962400"/>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Abby Ross </a:t>
            </a:r>
          </a:p>
          <a:p>
            <a:pPr marL="0" lvl="1" indent="0" fontAlgn="auto">
              <a:spcAft>
                <a:spcPts val="0"/>
              </a:spcAft>
              <a:buNone/>
            </a:pPr>
            <a:r>
              <a:rPr lang="en-GB" sz="1200" dirty="0"/>
              <a:t>Amy Horowitz</a:t>
            </a:r>
          </a:p>
          <a:p>
            <a:pPr marL="0" lvl="1" indent="0" fontAlgn="auto">
              <a:spcAft>
                <a:spcPts val="0"/>
              </a:spcAft>
              <a:buNone/>
            </a:pPr>
            <a:r>
              <a:rPr lang="en-GB" sz="1200" dirty="0"/>
              <a:t>Cathy Berkman</a:t>
            </a:r>
          </a:p>
          <a:p>
            <a:pPr marL="0" lvl="1" indent="0" fontAlgn="auto">
              <a:spcAft>
                <a:spcPts val="0"/>
              </a:spcAft>
              <a:buNone/>
            </a:pPr>
            <a:r>
              <a:rPr lang="en-GB" sz="1200" dirty="0"/>
              <a:t>Dan Coleman</a:t>
            </a:r>
          </a:p>
          <a:p>
            <a:pPr marL="0" lvl="1" indent="0" fontAlgn="auto">
              <a:spcAft>
                <a:spcPts val="0"/>
              </a:spcAft>
              <a:buNone/>
            </a:pPr>
            <a:r>
              <a:rPr lang="en-GB" sz="1200" dirty="0"/>
              <a:t>Derek Tice-Brown</a:t>
            </a:r>
          </a:p>
          <a:p>
            <a:pPr marL="0" lvl="1" indent="0" fontAlgn="auto">
              <a:spcAft>
                <a:spcPts val="0"/>
              </a:spcAft>
              <a:buNone/>
            </a:pPr>
            <a:r>
              <a:rPr lang="en-GB" sz="1200" dirty="0"/>
              <a:t>Howard Robinson</a:t>
            </a:r>
          </a:p>
          <a:p>
            <a:pPr marL="0" lvl="1" indent="0" fontAlgn="auto">
              <a:spcAft>
                <a:spcPts val="0"/>
              </a:spcAft>
              <a:buNone/>
            </a:pPr>
            <a:r>
              <a:rPr lang="en-GB" sz="1200" dirty="0"/>
              <a:t>Janna Heyman</a:t>
            </a:r>
          </a:p>
          <a:p>
            <a:pPr marL="0" lvl="1" indent="0" fontAlgn="auto">
              <a:spcAft>
                <a:spcPts val="0"/>
              </a:spcAft>
              <a:buNone/>
            </a:pPr>
            <a:r>
              <a:rPr lang="en-GB" sz="1200" dirty="0"/>
              <a:t>Jordan </a:t>
            </a:r>
            <a:r>
              <a:rPr lang="en-GB" sz="1200" dirty="0" err="1"/>
              <a:t>DeVylder</a:t>
            </a:r>
            <a:endParaRPr lang="en-GB" sz="1200" dirty="0"/>
          </a:p>
          <a:p>
            <a:pPr marL="0" lvl="1" indent="0" fontAlgn="auto">
              <a:spcAft>
                <a:spcPts val="0"/>
              </a:spcAft>
              <a:buNone/>
            </a:pPr>
            <a:r>
              <a:rPr lang="en-GB" sz="1200" dirty="0"/>
              <a:t>Judith R. Smith</a:t>
            </a:r>
          </a:p>
          <a:p>
            <a:pPr marL="0" lvl="1" indent="0" fontAlgn="auto">
              <a:spcAft>
                <a:spcPts val="0"/>
              </a:spcAft>
              <a:buNone/>
            </a:pPr>
            <a:r>
              <a:rPr lang="en-GB" sz="1200" dirty="0"/>
              <a:t>Lauri </a:t>
            </a:r>
            <a:r>
              <a:rPr lang="en-GB" sz="1200" dirty="0" err="1"/>
              <a:t>Goldkind</a:t>
            </a:r>
            <a:endParaRPr lang="en-GB" sz="1200" dirty="0"/>
          </a:p>
          <a:p>
            <a:pPr marL="0" lvl="1" indent="0" fontAlgn="auto">
              <a:spcAft>
                <a:spcPts val="0"/>
              </a:spcAft>
              <a:buNone/>
            </a:pPr>
            <a:r>
              <a:rPr lang="en-GB" sz="1200" dirty="0"/>
              <a:t>Liz Matthews</a:t>
            </a:r>
          </a:p>
          <a:p>
            <a:pPr marL="0" lvl="1" indent="0" fontAlgn="auto">
              <a:spcAft>
                <a:spcPts val="0"/>
              </a:spcAft>
              <a:buNone/>
            </a:pPr>
            <a:r>
              <a:rPr lang="en-GB" sz="1200" dirty="0"/>
              <a:t>Mary Ann </a:t>
            </a:r>
            <a:r>
              <a:rPr lang="en-GB" sz="1200" dirty="0" err="1"/>
              <a:t>Forgey</a:t>
            </a:r>
            <a:endParaRPr lang="en-GB" sz="1200" dirty="0"/>
          </a:p>
          <a:p>
            <a:pPr marL="0" lvl="1" indent="0" fontAlgn="auto">
              <a:spcAft>
                <a:spcPts val="0"/>
              </a:spcAft>
              <a:buNone/>
            </a:pPr>
            <a:r>
              <a:rPr lang="en-GB" sz="1200" dirty="0" err="1"/>
              <a:t>Sameena</a:t>
            </a:r>
            <a:r>
              <a:rPr lang="en-GB" sz="1200" dirty="0"/>
              <a:t> </a:t>
            </a:r>
            <a:r>
              <a:rPr lang="en-GB" sz="1200" dirty="0" err="1"/>
              <a:t>Azhar</a:t>
            </a:r>
            <a:endParaRPr lang="en-GB" sz="1200" dirty="0"/>
          </a:p>
          <a:p>
            <a:pPr marL="0" lvl="1" indent="0" fontAlgn="auto">
              <a:spcAft>
                <a:spcPts val="0"/>
              </a:spcAft>
              <a:buNone/>
            </a:pPr>
            <a:r>
              <a:rPr lang="en-GB" sz="1200" dirty="0"/>
              <a:t>Tina </a:t>
            </a:r>
            <a:r>
              <a:rPr lang="en-GB" sz="1200" dirty="0" err="1"/>
              <a:t>Maschi</a:t>
            </a:r>
            <a:r>
              <a:rPr lang="en-GB" sz="1200" dirty="0"/>
              <a:t> </a:t>
            </a:r>
          </a:p>
        </p:txBody>
      </p:sp>
      <p:sp>
        <p:nvSpPr>
          <p:cNvPr id="14" name="Rectangle 6">
            <a:extLst>
              <a:ext uri="{FF2B5EF4-FFF2-40B4-BE49-F238E27FC236}">
                <a16:creationId xmlns:a16="http://schemas.microsoft.com/office/drawing/2014/main" id="{11C6E17E-7B06-4D34-93B6-793D1BE67839}"/>
              </a:ext>
            </a:extLst>
          </p:cNvPr>
          <p:cNvSpPr>
            <a:spLocks noChangeArrowheads="1"/>
          </p:cNvSpPr>
          <p:nvPr/>
        </p:nvSpPr>
        <p:spPr bwMode="gray">
          <a:xfrm>
            <a:off x="5995331" y="1584426"/>
            <a:ext cx="1288447" cy="733663"/>
          </a:xfrm>
          <a:prstGeom prst="rect">
            <a:avLst/>
          </a:prstGeom>
          <a:solidFill>
            <a:srgbClr val="602320"/>
          </a:solidFill>
          <a:ln w="6350">
            <a:noFill/>
            <a:miter lim="800000"/>
            <a:headEnd/>
            <a:tailEnd/>
          </a:ln>
          <a:effectLst/>
        </p:spPr>
        <p:txBody>
          <a:bodyPr wrap="none" lIns="40341" rIns="40341" anchor="ctr" anchorCtr="0"/>
          <a:lstStyle/>
          <a:p>
            <a:pPr algn="ctr"/>
            <a:r>
              <a:rPr lang="en-GB" sz="1600" b="1" dirty="0">
                <a:solidFill>
                  <a:schemeClr val="bg1"/>
                </a:solidFill>
                <a:latin typeface="+mj-lt"/>
              </a:rPr>
              <a:t>Policy</a:t>
            </a:r>
          </a:p>
          <a:p>
            <a:pPr algn="ctr"/>
            <a:r>
              <a:rPr lang="en-GB" sz="1600" b="1">
                <a:solidFill>
                  <a:schemeClr val="bg1"/>
                </a:solidFill>
                <a:latin typeface="+mj-lt"/>
              </a:rPr>
              <a:t>Practice</a:t>
            </a:r>
            <a:endParaRPr lang="en-GB" sz="1600" b="1" dirty="0">
              <a:solidFill>
                <a:schemeClr val="bg1"/>
              </a:solidFill>
              <a:latin typeface="+mj-lt"/>
            </a:endParaRPr>
          </a:p>
        </p:txBody>
      </p:sp>
      <p:sp>
        <p:nvSpPr>
          <p:cNvPr id="15" name="Rectangle 6">
            <a:extLst>
              <a:ext uri="{FF2B5EF4-FFF2-40B4-BE49-F238E27FC236}">
                <a16:creationId xmlns:a16="http://schemas.microsoft.com/office/drawing/2014/main" id="{894A17CC-0BA6-4553-9496-94E1175BA12A}"/>
              </a:ext>
            </a:extLst>
          </p:cNvPr>
          <p:cNvSpPr>
            <a:spLocks noChangeArrowheads="1"/>
          </p:cNvSpPr>
          <p:nvPr/>
        </p:nvSpPr>
        <p:spPr bwMode="gray">
          <a:xfrm>
            <a:off x="7339658" y="1588506"/>
            <a:ext cx="1431786" cy="725504"/>
          </a:xfrm>
          <a:prstGeom prst="rect">
            <a:avLst/>
          </a:prstGeom>
          <a:solidFill>
            <a:srgbClr val="602320"/>
          </a:solidFill>
          <a:ln w="6350">
            <a:noFill/>
            <a:miter lim="800000"/>
            <a:headEnd/>
            <a:tailEnd/>
          </a:ln>
          <a:effectLst/>
        </p:spPr>
        <p:txBody>
          <a:bodyPr wrap="none" lIns="40341" rIns="40341" anchor="ctr" anchorCtr="0"/>
          <a:lstStyle/>
          <a:p>
            <a:pPr algn="ctr"/>
            <a:r>
              <a:rPr lang="en-GB" sz="1600" b="1" dirty="0">
                <a:solidFill>
                  <a:schemeClr val="bg1"/>
                </a:solidFill>
                <a:latin typeface="+mj-lt"/>
              </a:rPr>
              <a:t>Program</a:t>
            </a:r>
          </a:p>
          <a:p>
            <a:pPr algn="ctr"/>
            <a:r>
              <a:rPr lang="en-GB" sz="1600" b="1" dirty="0">
                <a:solidFill>
                  <a:schemeClr val="bg1"/>
                </a:solidFill>
                <a:latin typeface="+mj-lt"/>
              </a:rPr>
              <a:t>Development </a:t>
            </a:r>
          </a:p>
          <a:p>
            <a:pPr algn="ctr"/>
            <a:r>
              <a:rPr lang="en-GB" sz="1600" b="1" dirty="0">
                <a:solidFill>
                  <a:schemeClr val="bg1"/>
                </a:solidFill>
                <a:latin typeface="+mj-lt"/>
              </a:rPr>
              <a:t>&amp; Evaluation</a:t>
            </a:r>
          </a:p>
        </p:txBody>
      </p:sp>
      <p:sp>
        <p:nvSpPr>
          <p:cNvPr id="16" name="Rectangle 6">
            <a:extLst>
              <a:ext uri="{FF2B5EF4-FFF2-40B4-BE49-F238E27FC236}">
                <a16:creationId xmlns:a16="http://schemas.microsoft.com/office/drawing/2014/main" id="{84E69637-74C2-49F5-9C2B-31A52798691C}"/>
              </a:ext>
            </a:extLst>
          </p:cNvPr>
          <p:cNvSpPr>
            <a:spLocks noChangeArrowheads="1"/>
          </p:cNvSpPr>
          <p:nvPr/>
        </p:nvSpPr>
        <p:spPr bwMode="gray">
          <a:xfrm>
            <a:off x="4619224" y="1579589"/>
            <a:ext cx="1280160" cy="733662"/>
          </a:xfrm>
          <a:prstGeom prst="rect">
            <a:avLst/>
          </a:prstGeom>
          <a:solidFill>
            <a:srgbClr val="602320"/>
          </a:solidFill>
          <a:ln w="6350">
            <a:noFill/>
            <a:miter lim="800000"/>
            <a:headEnd/>
            <a:tailEnd/>
          </a:ln>
          <a:effectLst/>
        </p:spPr>
        <p:txBody>
          <a:bodyPr wrap="none" lIns="40341" rIns="40341" anchor="ctr" anchorCtr="0"/>
          <a:lstStyle/>
          <a:p>
            <a:pPr algn="ctr"/>
            <a:r>
              <a:rPr lang="en-GB" sz="1600" b="1" dirty="0">
                <a:solidFill>
                  <a:schemeClr val="bg1"/>
                </a:solidFill>
                <a:latin typeface="+mj-lt"/>
              </a:rPr>
              <a:t>Admin</a:t>
            </a:r>
          </a:p>
        </p:txBody>
      </p:sp>
      <p:sp>
        <p:nvSpPr>
          <p:cNvPr id="17" name="Rectangle 6">
            <a:extLst>
              <a:ext uri="{FF2B5EF4-FFF2-40B4-BE49-F238E27FC236}">
                <a16:creationId xmlns:a16="http://schemas.microsoft.com/office/drawing/2014/main" id="{63476AFE-D279-4D0C-8490-005896598314}"/>
              </a:ext>
            </a:extLst>
          </p:cNvPr>
          <p:cNvSpPr>
            <a:spLocks noChangeArrowheads="1"/>
          </p:cNvSpPr>
          <p:nvPr/>
        </p:nvSpPr>
        <p:spPr bwMode="gray">
          <a:xfrm>
            <a:off x="3240568" y="1586387"/>
            <a:ext cx="1280160" cy="734425"/>
          </a:xfrm>
          <a:prstGeom prst="rect">
            <a:avLst/>
          </a:prstGeom>
          <a:solidFill>
            <a:srgbClr val="602320"/>
          </a:solidFill>
          <a:ln w="6350">
            <a:noFill/>
            <a:miter lim="800000"/>
            <a:headEnd/>
            <a:tailEnd/>
          </a:ln>
          <a:effectLst/>
        </p:spPr>
        <p:txBody>
          <a:bodyPr wrap="none" lIns="40341" rIns="40341" anchor="ctr" anchorCtr="0"/>
          <a:lstStyle/>
          <a:p>
            <a:pPr algn="ctr"/>
            <a:r>
              <a:rPr lang="en-GB" sz="1600" b="1" dirty="0">
                <a:solidFill>
                  <a:schemeClr val="bg1"/>
                </a:solidFill>
                <a:latin typeface="+mj-lt"/>
              </a:rPr>
              <a:t>Community</a:t>
            </a:r>
          </a:p>
          <a:p>
            <a:pPr algn="ctr"/>
            <a:r>
              <a:rPr lang="en-GB" sz="1600" b="1" dirty="0">
                <a:solidFill>
                  <a:schemeClr val="bg1"/>
                </a:solidFill>
                <a:latin typeface="+mj-lt"/>
              </a:rPr>
              <a:t>Organizing</a:t>
            </a:r>
          </a:p>
        </p:txBody>
      </p:sp>
      <p:sp>
        <p:nvSpPr>
          <p:cNvPr id="18" name="Rectangle 6">
            <a:extLst>
              <a:ext uri="{FF2B5EF4-FFF2-40B4-BE49-F238E27FC236}">
                <a16:creationId xmlns:a16="http://schemas.microsoft.com/office/drawing/2014/main" id="{FA82AD58-B6EE-4DFE-A776-5A9091ABA945}"/>
              </a:ext>
            </a:extLst>
          </p:cNvPr>
          <p:cNvSpPr>
            <a:spLocks noChangeArrowheads="1"/>
          </p:cNvSpPr>
          <p:nvPr/>
        </p:nvSpPr>
        <p:spPr bwMode="gray">
          <a:xfrm>
            <a:off x="1860681" y="1589269"/>
            <a:ext cx="1280160" cy="723982"/>
          </a:xfrm>
          <a:prstGeom prst="rect">
            <a:avLst/>
          </a:prstGeom>
          <a:solidFill>
            <a:srgbClr val="602320"/>
          </a:solidFill>
          <a:ln w="6350">
            <a:noFill/>
            <a:miter lim="800000"/>
            <a:headEnd/>
            <a:tailEnd/>
          </a:ln>
          <a:effectLst/>
        </p:spPr>
        <p:txBody>
          <a:bodyPr wrap="none" lIns="40341" rIns="40341" anchor="ctr" anchorCtr="0"/>
          <a:lstStyle/>
          <a:p>
            <a:pPr algn="ctr"/>
            <a:r>
              <a:rPr lang="en-GB" sz="1600" b="1" dirty="0">
                <a:solidFill>
                  <a:schemeClr val="bg1"/>
                </a:solidFill>
              </a:rPr>
              <a:t>Group</a:t>
            </a:r>
          </a:p>
          <a:p>
            <a:pPr algn="ctr"/>
            <a:r>
              <a:rPr lang="en-GB" sz="1600" b="1" dirty="0">
                <a:solidFill>
                  <a:schemeClr val="bg1"/>
                </a:solidFill>
              </a:rPr>
              <a:t>Practice</a:t>
            </a:r>
          </a:p>
        </p:txBody>
      </p:sp>
      <p:sp>
        <p:nvSpPr>
          <p:cNvPr id="19" name="Rectangle 6">
            <a:extLst>
              <a:ext uri="{FF2B5EF4-FFF2-40B4-BE49-F238E27FC236}">
                <a16:creationId xmlns:a16="http://schemas.microsoft.com/office/drawing/2014/main" id="{3976AC70-EBCC-4302-BA8B-AA78CB0F0EEC}"/>
              </a:ext>
            </a:extLst>
          </p:cNvPr>
          <p:cNvSpPr>
            <a:spLocks noChangeArrowheads="1"/>
          </p:cNvSpPr>
          <p:nvPr/>
        </p:nvSpPr>
        <p:spPr bwMode="gray">
          <a:xfrm>
            <a:off x="484574" y="1586387"/>
            <a:ext cx="1280160" cy="732140"/>
          </a:xfrm>
          <a:prstGeom prst="rect">
            <a:avLst/>
          </a:prstGeom>
          <a:solidFill>
            <a:srgbClr val="602320"/>
          </a:solidFill>
          <a:ln w="6350">
            <a:noFill/>
            <a:miter lim="800000"/>
            <a:headEnd/>
            <a:tailEnd/>
          </a:ln>
          <a:effectLst/>
        </p:spPr>
        <p:txBody>
          <a:bodyPr wrap="none" lIns="40341" rIns="40341" anchor="ctr" anchorCtr="0"/>
          <a:lstStyle/>
          <a:p>
            <a:pPr algn="ctr"/>
            <a:r>
              <a:rPr lang="en-GB" sz="1600" b="1" dirty="0">
                <a:solidFill>
                  <a:schemeClr val="bg1"/>
                </a:solidFill>
              </a:rPr>
              <a:t>Clinical</a:t>
            </a:r>
          </a:p>
          <a:p>
            <a:pPr algn="ctr"/>
            <a:r>
              <a:rPr lang="en-GB" sz="1600" b="1" dirty="0">
                <a:solidFill>
                  <a:schemeClr val="bg1"/>
                </a:solidFill>
              </a:rPr>
              <a:t>Practice</a:t>
            </a:r>
          </a:p>
        </p:txBody>
      </p:sp>
      <p:sp>
        <p:nvSpPr>
          <p:cNvPr id="23" name="Content Placeholder 57">
            <a:extLst>
              <a:ext uri="{FF2B5EF4-FFF2-40B4-BE49-F238E27FC236}">
                <a16:creationId xmlns:a16="http://schemas.microsoft.com/office/drawing/2014/main" id="{5C427AA8-09F2-42FB-83DB-9D52910DAFEA}"/>
              </a:ext>
            </a:extLst>
          </p:cNvPr>
          <p:cNvSpPr txBox="1">
            <a:spLocks/>
          </p:cNvSpPr>
          <p:nvPr/>
        </p:nvSpPr>
        <p:spPr bwMode="gray">
          <a:xfrm>
            <a:off x="1835855" y="2438400"/>
            <a:ext cx="1332275" cy="3962400"/>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Howard Robinson</a:t>
            </a:r>
          </a:p>
          <a:p>
            <a:pPr marL="0" lvl="1" indent="0" fontAlgn="auto">
              <a:spcAft>
                <a:spcPts val="0"/>
              </a:spcAft>
              <a:buNone/>
            </a:pPr>
            <a:r>
              <a:rPr lang="en-GB" sz="1200" dirty="0"/>
              <a:t>Laura J </a:t>
            </a:r>
            <a:r>
              <a:rPr lang="en-GB" sz="1200" dirty="0" err="1"/>
              <a:t>Wernick</a:t>
            </a:r>
            <a:endParaRPr lang="en-GB" sz="1200" dirty="0"/>
          </a:p>
          <a:p>
            <a:pPr marL="0" lvl="1" indent="0" fontAlgn="auto">
              <a:spcAft>
                <a:spcPts val="0"/>
              </a:spcAft>
              <a:buNone/>
            </a:pPr>
            <a:r>
              <a:rPr lang="en-GB" sz="1200" dirty="0"/>
              <a:t>Tina </a:t>
            </a:r>
            <a:r>
              <a:rPr lang="en-GB" sz="1200" dirty="0" err="1"/>
              <a:t>Maschi</a:t>
            </a:r>
            <a:endParaRPr lang="en-GB" sz="1200" dirty="0"/>
          </a:p>
        </p:txBody>
      </p:sp>
      <p:sp>
        <p:nvSpPr>
          <p:cNvPr id="24" name="Content Placeholder 57">
            <a:extLst>
              <a:ext uri="{FF2B5EF4-FFF2-40B4-BE49-F238E27FC236}">
                <a16:creationId xmlns:a16="http://schemas.microsoft.com/office/drawing/2014/main" id="{633E6B06-C4D9-4D54-A36A-B92BA1440B72}"/>
              </a:ext>
            </a:extLst>
          </p:cNvPr>
          <p:cNvSpPr txBox="1">
            <a:spLocks/>
          </p:cNvSpPr>
          <p:nvPr/>
        </p:nvSpPr>
        <p:spPr bwMode="gray">
          <a:xfrm>
            <a:off x="3214511" y="2438400"/>
            <a:ext cx="1332275" cy="3962400"/>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Howard Robinson </a:t>
            </a:r>
          </a:p>
          <a:p>
            <a:pPr marL="0" lvl="1" indent="0" fontAlgn="auto">
              <a:spcAft>
                <a:spcPts val="0"/>
              </a:spcAft>
              <a:buNone/>
            </a:pPr>
            <a:r>
              <a:rPr lang="en-GB" sz="1200" dirty="0"/>
              <a:t>Kimberly Hudson</a:t>
            </a:r>
          </a:p>
          <a:p>
            <a:pPr marL="0" lvl="1" indent="0" fontAlgn="auto">
              <a:spcAft>
                <a:spcPts val="0"/>
              </a:spcAft>
              <a:buNone/>
            </a:pPr>
            <a:r>
              <a:rPr lang="en-GB" sz="1200" dirty="0"/>
              <a:t>Laura J </a:t>
            </a:r>
            <a:r>
              <a:rPr lang="en-GB" sz="1200" dirty="0" err="1"/>
              <a:t>Wernick</a:t>
            </a:r>
            <a:endParaRPr lang="en-GB" sz="1200" dirty="0"/>
          </a:p>
          <a:p>
            <a:pPr marL="0" lvl="1" indent="0" fontAlgn="auto">
              <a:spcAft>
                <a:spcPts val="0"/>
              </a:spcAft>
              <a:buNone/>
            </a:pPr>
            <a:r>
              <a:rPr lang="en-GB" sz="1200" dirty="0" err="1"/>
              <a:t>Marciana</a:t>
            </a:r>
            <a:r>
              <a:rPr lang="en-GB" sz="1200" dirty="0"/>
              <a:t> </a:t>
            </a:r>
            <a:r>
              <a:rPr lang="en-GB" sz="1200" dirty="0" err="1"/>
              <a:t>Popescu</a:t>
            </a:r>
            <a:endParaRPr lang="en-GB" sz="1200" dirty="0"/>
          </a:p>
          <a:p>
            <a:pPr marL="0" lvl="1" indent="0" fontAlgn="auto">
              <a:spcAft>
                <a:spcPts val="0"/>
              </a:spcAft>
              <a:buNone/>
            </a:pPr>
            <a:r>
              <a:rPr lang="en-GB" sz="1200" dirty="0"/>
              <a:t>Rahbel Rahman</a:t>
            </a:r>
          </a:p>
        </p:txBody>
      </p:sp>
      <p:sp>
        <p:nvSpPr>
          <p:cNvPr id="25" name="Content Placeholder 57">
            <a:extLst>
              <a:ext uri="{FF2B5EF4-FFF2-40B4-BE49-F238E27FC236}">
                <a16:creationId xmlns:a16="http://schemas.microsoft.com/office/drawing/2014/main" id="{E4B3ED2B-3FA6-4471-A86D-EFC83E32D9E9}"/>
              </a:ext>
            </a:extLst>
          </p:cNvPr>
          <p:cNvSpPr txBox="1">
            <a:spLocks/>
          </p:cNvSpPr>
          <p:nvPr/>
        </p:nvSpPr>
        <p:spPr bwMode="gray">
          <a:xfrm>
            <a:off x="4593167" y="2438400"/>
            <a:ext cx="1332275" cy="3962400"/>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Dana Marlowe</a:t>
            </a:r>
          </a:p>
          <a:p>
            <a:pPr marL="0" lvl="1" indent="0" fontAlgn="auto">
              <a:spcAft>
                <a:spcPts val="0"/>
              </a:spcAft>
              <a:buNone/>
            </a:pPr>
            <a:r>
              <a:rPr lang="en-GB" sz="1200" dirty="0"/>
              <a:t>Derek Tice-Brown</a:t>
            </a:r>
          </a:p>
          <a:p>
            <a:pPr marL="0" lvl="1" indent="0" fontAlgn="auto">
              <a:spcAft>
                <a:spcPts val="0"/>
              </a:spcAft>
              <a:buNone/>
            </a:pPr>
            <a:r>
              <a:rPr lang="en-GB" sz="1200" dirty="0"/>
              <a:t>Howard Robinson</a:t>
            </a:r>
          </a:p>
          <a:p>
            <a:pPr marL="0" lvl="1" indent="0" fontAlgn="auto">
              <a:spcAft>
                <a:spcPts val="0"/>
              </a:spcAft>
              <a:buNone/>
            </a:pPr>
            <a:r>
              <a:rPr lang="en-GB" sz="1200" dirty="0"/>
              <a:t>Kimberly Hudson</a:t>
            </a:r>
          </a:p>
          <a:p>
            <a:pPr marL="0" lvl="1" indent="0" fontAlgn="auto">
              <a:spcAft>
                <a:spcPts val="0"/>
              </a:spcAft>
              <a:buNone/>
            </a:pPr>
            <a:r>
              <a:rPr lang="en-GB" sz="1200" dirty="0"/>
              <a:t>Laura J </a:t>
            </a:r>
            <a:r>
              <a:rPr lang="en-GB" sz="1200" dirty="0" err="1"/>
              <a:t>Wernick</a:t>
            </a:r>
            <a:endParaRPr lang="en-GB" sz="1200" dirty="0"/>
          </a:p>
          <a:p>
            <a:pPr marL="0" lvl="1" indent="0" fontAlgn="auto">
              <a:spcAft>
                <a:spcPts val="0"/>
              </a:spcAft>
              <a:buNone/>
            </a:pPr>
            <a:r>
              <a:rPr lang="en-GB" sz="1200" dirty="0"/>
              <a:t>Lauri </a:t>
            </a:r>
            <a:r>
              <a:rPr lang="en-GB" sz="1200" dirty="0" err="1"/>
              <a:t>Goldkind</a:t>
            </a:r>
            <a:endParaRPr lang="en-GB" sz="1200" dirty="0"/>
          </a:p>
          <a:p>
            <a:pPr marL="0" lvl="1" indent="0" fontAlgn="auto">
              <a:spcAft>
                <a:spcPts val="0"/>
              </a:spcAft>
              <a:buNone/>
            </a:pPr>
            <a:r>
              <a:rPr lang="en-GB" sz="1200" dirty="0"/>
              <a:t>Liz Matthews</a:t>
            </a:r>
          </a:p>
          <a:p>
            <a:pPr marL="0" lvl="1" indent="0" fontAlgn="auto">
              <a:spcAft>
                <a:spcPts val="0"/>
              </a:spcAft>
              <a:buNone/>
            </a:pPr>
            <a:r>
              <a:rPr lang="en-GB" sz="1200" dirty="0" err="1"/>
              <a:t>Rahbel</a:t>
            </a:r>
            <a:r>
              <a:rPr lang="en-GB" sz="1200" dirty="0"/>
              <a:t> Rahman</a:t>
            </a:r>
          </a:p>
          <a:p>
            <a:pPr marL="0" lvl="1" indent="0" fontAlgn="auto">
              <a:spcAft>
                <a:spcPts val="0"/>
              </a:spcAft>
              <a:buNone/>
            </a:pPr>
            <a:r>
              <a:rPr lang="en-GB" sz="1200" dirty="0"/>
              <a:t>Tina </a:t>
            </a:r>
            <a:r>
              <a:rPr lang="en-GB" sz="1200" dirty="0" err="1"/>
              <a:t>Maschi</a:t>
            </a:r>
            <a:endParaRPr lang="en-GB" sz="1200" dirty="0"/>
          </a:p>
        </p:txBody>
      </p:sp>
      <p:sp>
        <p:nvSpPr>
          <p:cNvPr id="27" name="Content Placeholder 57">
            <a:extLst>
              <a:ext uri="{FF2B5EF4-FFF2-40B4-BE49-F238E27FC236}">
                <a16:creationId xmlns:a16="http://schemas.microsoft.com/office/drawing/2014/main" id="{C4D74A20-BE5E-42B8-9DBF-42CD38CC93AB}"/>
              </a:ext>
            </a:extLst>
          </p:cNvPr>
          <p:cNvSpPr txBox="1">
            <a:spLocks/>
          </p:cNvSpPr>
          <p:nvPr/>
        </p:nvSpPr>
        <p:spPr bwMode="gray">
          <a:xfrm>
            <a:off x="5971823" y="2438400"/>
            <a:ext cx="1332275" cy="3962400"/>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Abby Ross </a:t>
            </a:r>
          </a:p>
          <a:p>
            <a:pPr marL="0" lvl="1" indent="0" fontAlgn="auto">
              <a:spcAft>
                <a:spcPts val="0"/>
              </a:spcAft>
              <a:buNone/>
            </a:pPr>
            <a:r>
              <a:rPr lang="en-GB" sz="1200" dirty="0"/>
              <a:t>Amy Horowitz</a:t>
            </a:r>
          </a:p>
          <a:p>
            <a:pPr marL="0" lvl="1" indent="0" fontAlgn="auto">
              <a:spcAft>
                <a:spcPts val="0"/>
              </a:spcAft>
              <a:buNone/>
            </a:pPr>
            <a:r>
              <a:rPr lang="en-GB" sz="1200" dirty="0"/>
              <a:t>Cathy Berkman</a:t>
            </a:r>
          </a:p>
          <a:p>
            <a:pPr marL="0" lvl="1" indent="0" fontAlgn="auto">
              <a:spcAft>
                <a:spcPts val="0"/>
              </a:spcAft>
              <a:buNone/>
            </a:pPr>
            <a:r>
              <a:rPr lang="en-GB" sz="1200" dirty="0"/>
              <a:t>Derek Tice-Brown</a:t>
            </a:r>
          </a:p>
          <a:p>
            <a:pPr marL="0" lvl="1" indent="0" fontAlgn="auto">
              <a:spcAft>
                <a:spcPts val="0"/>
              </a:spcAft>
              <a:buNone/>
            </a:pPr>
            <a:r>
              <a:rPr lang="en-GB" sz="1200" dirty="0" err="1"/>
              <a:t>Fuhua</a:t>
            </a:r>
            <a:r>
              <a:rPr lang="en-GB" sz="1200" dirty="0"/>
              <a:t> </a:t>
            </a:r>
            <a:r>
              <a:rPr lang="en-GB" sz="1200" dirty="0" err="1"/>
              <a:t>Zhai</a:t>
            </a:r>
            <a:endParaRPr lang="en-GB" sz="1200" dirty="0"/>
          </a:p>
          <a:p>
            <a:pPr marL="0" lvl="1" indent="0" fontAlgn="auto">
              <a:spcAft>
                <a:spcPts val="0"/>
              </a:spcAft>
              <a:buNone/>
            </a:pPr>
            <a:r>
              <a:rPr lang="en-GB" sz="1200" dirty="0"/>
              <a:t>Gregory Acevedo</a:t>
            </a:r>
          </a:p>
          <a:p>
            <a:pPr marL="0" lvl="1" indent="0" fontAlgn="auto">
              <a:spcAft>
                <a:spcPts val="0"/>
              </a:spcAft>
              <a:buNone/>
            </a:pPr>
            <a:r>
              <a:rPr lang="en-GB" sz="1200" dirty="0"/>
              <a:t>Howard Robinson</a:t>
            </a:r>
          </a:p>
          <a:p>
            <a:pPr marL="0" lvl="1" indent="0" fontAlgn="auto">
              <a:spcAft>
                <a:spcPts val="0"/>
              </a:spcAft>
              <a:buNone/>
            </a:pPr>
            <a:r>
              <a:rPr lang="en-GB" sz="1200" dirty="0"/>
              <a:t>Janna Heyman</a:t>
            </a:r>
          </a:p>
          <a:p>
            <a:pPr marL="0" lvl="1" indent="0" fontAlgn="auto">
              <a:spcAft>
                <a:spcPts val="0"/>
              </a:spcAft>
              <a:buNone/>
            </a:pPr>
            <a:r>
              <a:rPr lang="en-GB" sz="1200" dirty="0"/>
              <a:t>Kimberly Hudson</a:t>
            </a:r>
          </a:p>
          <a:p>
            <a:pPr marL="0" lvl="1" indent="0" fontAlgn="auto">
              <a:spcAft>
                <a:spcPts val="0"/>
              </a:spcAft>
              <a:buNone/>
            </a:pPr>
            <a:r>
              <a:rPr lang="en-GB" sz="1200" dirty="0"/>
              <a:t>Laura J </a:t>
            </a:r>
            <a:r>
              <a:rPr lang="en-GB" sz="1200" dirty="0" err="1"/>
              <a:t>Wernick</a:t>
            </a:r>
            <a:endParaRPr lang="en-GB" sz="1200" dirty="0"/>
          </a:p>
          <a:p>
            <a:pPr marL="0" lvl="1" indent="0" fontAlgn="auto">
              <a:spcAft>
                <a:spcPts val="0"/>
              </a:spcAft>
              <a:buNone/>
            </a:pPr>
            <a:r>
              <a:rPr lang="en-GB" sz="1200" dirty="0"/>
              <a:t>Lauri </a:t>
            </a:r>
            <a:r>
              <a:rPr lang="en-GB" sz="1200" dirty="0" err="1"/>
              <a:t>Goldkind</a:t>
            </a:r>
            <a:endParaRPr lang="en-GB" sz="1200" dirty="0"/>
          </a:p>
          <a:p>
            <a:pPr marL="0" lvl="1" indent="0" fontAlgn="auto">
              <a:spcAft>
                <a:spcPts val="0"/>
              </a:spcAft>
              <a:buNone/>
            </a:pPr>
            <a:r>
              <a:rPr lang="en-GB" sz="1200" dirty="0" err="1"/>
              <a:t>Marciana</a:t>
            </a:r>
            <a:r>
              <a:rPr lang="en-GB" sz="1200" dirty="0"/>
              <a:t> Popescu</a:t>
            </a:r>
          </a:p>
          <a:p>
            <a:pPr marL="0" lvl="1" indent="0" fontAlgn="auto">
              <a:spcAft>
                <a:spcPts val="0"/>
              </a:spcAft>
              <a:buNone/>
            </a:pPr>
            <a:r>
              <a:rPr lang="en-GB" sz="1200" dirty="0" err="1"/>
              <a:t>Sameena</a:t>
            </a:r>
            <a:r>
              <a:rPr lang="en-GB" sz="1200" dirty="0"/>
              <a:t> </a:t>
            </a:r>
            <a:r>
              <a:rPr lang="en-GB" sz="1200" dirty="0" err="1"/>
              <a:t>Azhar</a:t>
            </a:r>
            <a:endParaRPr lang="en-GB" sz="1200" dirty="0"/>
          </a:p>
          <a:p>
            <a:pPr marL="0" lvl="1" indent="0" fontAlgn="auto">
              <a:spcAft>
                <a:spcPts val="0"/>
              </a:spcAft>
              <a:buNone/>
            </a:pPr>
            <a:r>
              <a:rPr lang="en-GB" sz="1200" dirty="0"/>
              <a:t>Tina </a:t>
            </a:r>
            <a:r>
              <a:rPr lang="en-GB" sz="1200" dirty="0" err="1"/>
              <a:t>Maschi</a:t>
            </a:r>
            <a:r>
              <a:rPr lang="en-GB" sz="1200" dirty="0"/>
              <a:t> </a:t>
            </a:r>
          </a:p>
          <a:p>
            <a:pPr marL="0" lvl="1" indent="0" fontAlgn="auto">
              <a:spcAft>
                <a:spcPts val="0"/>
              </a:spcAft>
              <a:buNone/>
            </a:pPr>
            <a:r>
              <a:rPr lang="en-GB" sz="1200" dirty="0"/>
              <a:t>Winnie Kung</a:t>
            </a:r>
          </a:p>
          <a:p>
            <a:pPr marL="0" lvl="1" indent="0" fontAlgn="auto">
              <a:spcAft>
                <a:spcPts val="0"/>
              </a:spcAft>
              <a:buNone/>
            </a:pPr>
            <a:r>
              <a:rPr lang="en-GB" sz="1200" dirty="0" err="1"/>
              <a:t>Rahbel</a:t>
            </a:r>
            <a:r>
              <a:rPr lang="en-GB" sz="1200" dirty="0"/>
              <a:t> Rahman</a:t>
            </a:r>
          </a:p>
        </p:txBody>
      </p:sp>
      <p:sp>
        <p:nvSpPr>
          <p:cNvPr id="28" name="Content Placeholder 57">
            <a:extLst>
              <a:ext uri="{FF2B5EF4-FFF2-40B4-BE49-F238E27FC236}">
                <a16:creationId xmlns:a16="http://schemas.microsoft.com/office/drawing/2014/main" id="{55D2B6A5-00DC-49E9-A78D-9323EF6029FB}"/>
              </a:ext>
            </a:extLst>
          </p:cNvPr>
          <p:cNvSpPr txBox="1">
            <a:spLocks/>
          </p:cNvSpPr>
          <p:nvPr/>
        </p:nvSpPr>
        <p:spPr bwMode="gray">
          <a:xfrm>
            <a:off x="7350479" y="2438400"/>
            <a:ext cx="1420965" cy="3962400"/>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Abby Ross </a:t>
            </a:r>
          </a:p>
          <a:p>
            <a:pPr marL="0" lvl="1" indent="0" fontAlgn="auto">
              <a:spcAft>
                <a:spcPts val="0"/>
              </a:spcAft>
              <a:buNone/>
            </a:pPr>
            <a:r>
              <a:rPr lang="en-GB" sz="1200" dirty="0"/>
              <a:t>Amy Horowitz</a:t>
            </a:r>
          </a:p>
          <a:p>
            <a:pPr marL="0" lvl="1" indent="0" fontAlgn="auto">
              <a:spcAft>
                <a:spcPts val="0"/>
              </a:spcAft>
              <a:buNone/>
            </a:pPr>
            <a:r>
              <a:rPr lang="en-GB" sz="1200" dirty="0"/>
              <a:t>Cathy Berkman</a:t>
            </a:r>
          </a:p>
          <a:p>
            <a:pPr marL="0" lvl="1" indent="0" fontAlgn="auto">
              <a:spcAft>
                <a:spcPts val="0"/>
              </a:spcAft>
              <a:buNone/>
            </a:pPr>
            <a:r>
              <a:rPr lang="en-GB" sz="1200" dirty="0"/>
              <a:t>Dan Coleman</a:t>
            </a:r>
          </a:p>
          <a:p>
            <a:pPr marL="0" lvl="1" indent="0" fontAlgn="auto">
              <a:spcAft>
                <a:spcPts val="0"/>
              </a:spcAft>
              <a:buNone/>
            </a:pPr>
            <a:r>
              <a:rPr lang="en-GB" sz="1200" dirty="0" err="1"/>
              <a:t>Fuhua</a:t>
            </a:r>
            <a:r>
              <a:rPr lang="en-GB" sz="1200" dirty="0"/>
              <a:t> </a:t>
            </a:r>
            <a:r>
              <a:rPr lang="en-GB" sz="1200" dirty="0" err="1"/>
              <a:t>Zhai</a:t>
            </a:r>
            <a:endParaRPr lang="en-GB" sz="1200" dirty="0"/>
          </a:p>
          <a:p>
            <a:pPr marL="0" lvl="1" indent="0" fontAlgn="auto">
              <a:spcAft>
                <a:spcPts val="0"/>
              </a:spcAft>
              <a:buNone/>
            </a:pPr>
            <a:r>
              <a:rPr lang="en-GB" sz="1200" dirty="0"/>
              <a:t>Howard Robinson</a:t>
            </a:r>
          </a:p>
          <a:p>
            <a:pPr marL="0" lvl="1" indent="0" fontAlgn="auto">
              <a:spcAft>
                <a:spcPts val="0"/>
              </a:spcAft>
              <a:buNone/>
            </a:pPr>
            <a:r>
              <a:rPr lang="en-GB" sz="1200" dirty="0"/>
              <a:t>Janna Heyman</a:t>
            </a:r>
          </a:p>
          <a:p>
            <a:pPr marL="0" lvl="1" indent="0" fontAlgn="auto">
              <a:spcAft>
                <a:spcPts val="0"/>
              </a:spcAft>
              <a:buNone/>
            </a:pPr>
            <a:r>
              <a:rPr lang="en-GB" sz="1200" dirty="0"/>
              <a:t>Laura J </a:t>
            </a:r>
            <a:r>
              <a:rPr lang="en-GB" sz="1200" dirty="0" err="1"/>
              <a:t>Wernick</a:t>
            </a:r>
            <a:endParaRPr lang="en-GB" sz="1200" dirty="0"/>
          </a:p>
          <a:p>
            <a:pPr marL="0" lvl="1" indent="0" fontAlgn="auto">
              <a:spcAft>
                <a:spcPts val="0"/>
              </a:spcAft>
              <a:buNone/>
            </a:pPr>
            <a:r>
              <a:rPr lang="en-GB" sz="1200" dirty="0"/>
              <a:t>Lawrence Framer</a:t>
            </a:r>
          </a:p>
          <a:p>
            <a:pPr marL="0" lvl="1" indent="0" fontAlgn="auto">
              <a:spcAft>
                <a:spcPts val="0"/>
              </a:spcAft>
              <a:buNone/>
            </a:pPr>
            <a:r>
              <a:rPr lang="en-GB" sz="1200" dirty="0" err="1"/>
              <a:t>Marciana</a:t>
            </a:r>
            <a:r>
              <a:rPr lang="en-GB" sz="1200" dirty="0"/>
              <a:t> Popescu</a:t>
            </a:r>
          </a:p>
          <a:p>
            <a:pPr marL="0" lvl="1" indent="0" fontAlgn="auto">
              <a:spcAft>
                <a:spcPts val="0"/>
              </a:spcAft>
              <a:buNone/>
            </a:pPr>
            <a:r>
              <a:rPr lang="en-GB" sz="1200" dirty="0"/>
              <a:t>Mary Ann </a:t>
            </a:r>
            <a:r>
              <a:rPr lang="en-GB" sz="1200" dirty="0" err="1"/>
              <a:t>Forgey</a:t>
            </a:r>
            <a:endParaRPr lang="en-GB" sz="1200" dirty="0"/>
          </a:p>
          <a:p>
            <a:pPr marL="0" lvl="1" indent="0" fontAlgn="auto">
              <a:spcAft>
                <a:spcPts val="0"/>
              </a:spcAft>
              <a:buNone/>
            </a:pPr>
            <a:r>
              <a:rPr lang="en-GB" sz="1200" dirty="0"/>
              <a:t>Tina </a:t>
            </a:r>
            <a:r>
              <a:rPr lang="en-GB" sz="1200" dirty="0" err="1"/>
              <a:t>Maschi</a:t>
            </a:r>
            <a:endParaRPr lang="en-GB" sz="1200" dirty="0"/>
          </a:p>
        </p:txBody>
      </p:sp>
    </p:spTree>
    <p:extLst>
      <p:ext uri="{BB962C8B-B14F-4D97-AF65-F5344CB8AC3E}">
        <p14:creationId xmlns:p14="http://schemas.microsoft.com/office/powerpoint/2010/main" val="2949513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43411-AFD0-44F4-A010-326C6CD55AA8}"/>
              </a:ext>
            </a:extLst>
          </p:cNvPr>
          <p:cNvSpPr>
            <a:spLocks noGrp="1"/>
          </p:cNvSpPr>
          <p:nvPr>
            <p:ph type="title"/>
          </p:nvPr>
        </p:nvSpPr>
        <p:spPr/>
        <p:txBody>
          <a:bodyPr>
            <a:normAutofit/>
          </a:bodyPr>
          <a:lstStyle/>
          <a:p>
            <a:r>
              <a:rPr lang="en-US" sz="3200" b="1" dirty="0"/>
              <a:t>Theoretical Perspectives</a:t>
            </a:r>
          </a:p>
        </p:txBody>
      </p:sp>
      <p:sp>
        <p:nvSpPr>
          <p:cNvPr id="4" name="Content Placeholder 57">
            <a:extLst>
              <a:ext uri="{FF2B5EF4-FFF2-40B4-BE49-F238E27FC236}">
                <a16:creationId xmlns:a16="http://schemas.microsoft.com/office/drawing/2014/main" id="{93F12700-A28B-48AE-812E-0ECCD09B6D34}"/>
              </a:ext>
            </a:extLst>
          </p:cNvPr>
          <p:cNvSpPr txBox="1">
            <a:spLocks/>
          </p:cNvSpPr>
          <p:nvPr/>
        </p:nvSpPr>
        <p:spPr bwMode="gray">
          <a:xfrm>
            <a:off x="614679" y="3274715"/>
            <a:ext cx="1554480" cy="1906885"/>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Kimberly Hudson Laura </a:t>
            </a:r>
            <a:r>
              <a:rPr lang="en-GB" sz="1200" dirty="0" err="1"/>
              <a:t>Wernick</a:t>
            </a:r>
            <a:br>
              <a:rPr lang="en-GB" sz="1200" dirty="0"/>
            </a:br>
            <a:r>
              <a:rPr lang="en-GB" sz="1200" dirty="0"/>
              <a:t>Lauri </a:t>
            </a:r>
            <a:r>
              <a:rPr lang="en-GB" sz="1200" dirty="0" err="1"/>
              <a:t>Goldkind</a:t>
            </a:r>
            <a:br>
              <a:rPr lang="en-GB" sz="1200" dirty="0"/>
            </a:br>
            <a:r>
              <a:rPr lang="en-GB" sz="1200" dirty="0" err="1"/>
              <a:t>Marciana</a:t>
            </a:r>
            <a:r>
              <a:rPr lang="en-GB" sz="1200" dirty="0"/>
              <a:t> Popescu</a:t>
            </a:r>
          </a:p>
        </p:txBody>
      </p:sp>
      <p:sp>
        <p:nvSpPr>
          <p:cNvPr id="6" name="Rectangle 6">
            <a:extLst>
              <a:ext uri="{FF2B5EF4-FFF2-40B4-BE49-F238E27FC236}">
                <a16:creationId xmlns:a16="http://schemas.microsoft.com/office/drawing/2014/main" id="{234BF63A-058D-400C-81C0-5AE7E9D957AA}"/>
              </a:ext>
            </a:extLst>
          </p:cNvPr>
          <p:cNvSpPr>
            <a:spLocks noChangeArrowheads="1"/>
          </p:cNvSpPr>
          <p:nvPr/>
        </p:nvSpPr>
        <p:spPr bwMode="gray">
          <a:xfrm>
            <a:off x="7025643" y="2196790"/>
            <a:ext cx="1554480" cy="995857"/>
          </a:xfrm>
          <a:prstGeom prst="rect">
            <a:avLst/>
          </a:prstGeom>
          <a:solidFill>
            <a:srgbClr val="602320"/>
          </a:solidFill>
          <a:ln w="6350">
            <a:noFill/>
            <a:miter lim="800000"/>
            <a:headEnd/>
            <a:tailEnd/>
          </a:ln>
          <a:effectLst/>
        </p:spPr>
        <p:txBody>
          <a:bodyPr wrap="square" lIns="40341" rIns="40341" anchor="ctr" anchorCtr="0"/>
          <a:lstStyle/>
          <a:p>
            <a:pPr algn="ctr"/>
            <a:r>
              <a:rPr lang="en-GB" sz="1600" b="1" dirty="0">
                <a:solidFill>
                  <a:schemeClr val="bg1"/>
                </a:solidFill>
              </a:rPr>
              <a:t>Public Health</a:t>
            </a:r>
          </a:p>
        </p:txBody>
      </p:sp>
      <p:sp>
        <p:nvSpPr>
          <p:cNvPr id="8" name="Rectangle 6">
            <a:extLst>
              <a:ext uri="{FF2B5EF4-FFF2-40B4-BE49-F238E27FC236}">
                <a16:creationId xmlns:a16="http://schemas.microsoft.com/office/drawing/2014/main" id="{99D2EACD-0D8C-41E2-8F35-D07B10D06ADC}"/>
              </a:ext>
            </a:extLst>
          </p:cNvPr>
          <p:cNvSpPr>
            <a:spLocks noChangeArrowheads="1"/>
          </p:cNvSpPr>
          <p:nvPr/>
        </p:nvSpPr>
        <p:spPr bwMode="gray">
          <a:xfrm>
            <a:off x="5415282" y="2206425"/>
            <a:ext cx="1554480" cy="995855"/>
          </a:xfrm>
          <a:prstGeom prst="rect">
            <a:avLst/>
          </a:prstGeom>
          <a:solidFill>
            <a:srgbClr val="602320"/>
          </a:solidFill>
          <a:ln w="6350">
            <a:noFill/>
            <a:miter lim="800000"/>
            <a:headEnd/>
            <a:tailEnd/>
          </a:ln>
          <a:effectLst/>
        </p:spPr>
        <p:txBody>
          <a:bodyPr wrap="square" lIns="40341" rIns="40341" anchor="ctr" anchorCtr="0"/>
          <a:lstStyle/>
          <a:p>
            <a:pPr algn="ctr"/>
            <a:r>
              <a:rPr lang="en-US" sz="1600" b="1" dirty="0">
                <a:solidFill>
                  <a:schemeClr val="bg1"/>
                </a:solidFill>
              </a:rPr>
              <a:t>Critical Theories</a:t>
            </a:r>
          </a:p>
        </p:txBody>
      </p:sp>
      <p:sp>
        <p:nvSpPr>
          <p:cNvPr id="10" name="Rectangle 9">
            <a:extLst>
              <a:ext uri="{FF2B5EF4-FFF2-40B4-BE49-F238E27FC236}">
                <a16:creationId xmlns:a16="http://schemas.microsoft.com/office/drawing/2014/main" id="{E6690961-1C98-49C1-9CEA-CA955D453C28}"/>
              </a:ext>
            </a:extLst>
          </p:cNvPr>
          <p:cNvSpPr>
            <a:spLocks noChangeArrowheads="1"/>
          </p:cNvSpPr>
          <p:nvPr/>
        </p:nvSpPr>
        <p:spPr bwMode="gray">
          <a:xfrm>
            <a:off x="3815081" y="2210843"/>
            <a:ext cx="1554480" cy="996891"/>
          </a:xfrm>
          <a:prstGeom prst="rect">
            <a:avLst/>
          </a:prstGeom>
          <a:solidFill>
            <a:srgbClr val="602320"/>
          </a:solidFill>
          <a:ln w="6350">
            <a:noFill/>
            <a:miter lim="800000"/>
            <a:headEnd/>
            <a:tailEnd/>
          </a:ln>
          <a:effectLst/>
        </p:spPr>
        <p:txBody>
          <a:bodyPr wrap="square" lIns="40341" rIns="40341" anchor="ctr" anchorCtr="0"/>
          <a:lstStyle/>
          <a:p>
            <a:pPr algn="ctr"/>
            <a:r>
              <a:rPr lang="en-US" sz="1600" b="1" dirty="0">
                <a:solidFill>
                  <a:schemeClr val="bg1"/>
                </a:solidFill>
              </a:rPr>
              <a:t>Stress &amp; Coping, Trauma &amp; Resilience</a:t>
            </a:r>
          </a:p>
        </p:txBody>
      </p:sp>
      <p:sp>
        <p:nvSpPr>
          <p:cNvPr id="12" name="Rectangle 6">
            <a:extLst>
              <a:ext uri="{FF2B5EF4-FFF2-40B4-BE49-F238E27FC236}">
                <a16:creationId xmlns:a16="http://schemas.microsoft.com/office/drawing/2014/main" id="{A63749AF-D6D3-46C5-BAE6-B5C025A9B45A}"/>
              </a:ext>
            </a:extLst>
          </p:cNvPr>
          <p:cNvSpPr>
            <a:spLocks noChangeArrowheads="1"/>
          </p:cNvSpPr>
          <p:nvPr/>
        </p:nvSpPr>
        <p:spPr bwMode="gray">
          <a:xfrm>
            <a:off x="2214880" y="2212297"/>
            <a:ext cx="1554480" cy="982716"/>
          </a:xfrm>
          <a:prstGeom prst="rect">
            <a:avLst/>
          </a:prstGeom>
          <a:solidFill>
            <a:srgbClr val="602320"/>
          </a:solidFill>
          <a:ln w="6350">
            <a:noFill/>
            <a:miter lim="800000"/>
            <a:headEnd/>
            <a:tailEnd/>
          </a:ln>
          <a:effectLst/>
        </p:spPr>
        <p:txBody>
          <a:bodyPr wrap="square" lIns="40341" rIns="40341" anchor="ctr" anchorCtr="0"/>
          <a:lstStyle/>
          <a:p>
            <a:pPr algn="ctr"/>
            <a:r>
              <a:rPr lang="en-US" sz="1600" b="1" dirty="0">
                <a:solidFill>
                  <a:schemeClr val="bg1"/>
                </a:solidFill>
              </a:rPr>
              <a:t>Person &amp; Person in Environment</a:t>
            </a:r>
          </a:p>
        </p:txBody>
      </p:sp>
      <p:sp>
        <p:nvSpPr>
          <p:cNvPr id="14" name="Rectangle 6">
            <a:extLst>
              <a:ext uri="{FF2B5EF4-FFF2-40B4-BE49-F238E27FC236}">
                <a16:creationId xmlns:a16="http://schemas.microsoft.com/office/drawing/2014/main" id="{F326C326-943C-4A16-BE7E-D7264A04EFA7}"/>
              </a:ext>
            </a:extLst>
          </p:cNvPr>
          <p:cNvSpPr>
            <a:spLocks noChangeArrowheads="1"/>
          </p:cNvSpPr>
          <p:nvPr/>
        </p:nvSpPr>
        <p:spPr bwMode="gray">
          <a:xfrm>
            <a:off x="609600" y="2212675"/>
            <a:ext cx="1554480" cy="993790"/>
          </a:xfrm>
          <a:prstGeom prst="rect">
            <a:avLst/>
          </a:prstGeom>
          <a:solidFill>
            <a:srgbClr val="602320"/>
          </a:solidFill>
          <a:ln w="6350">
            <a:noFill/>
            <a:miter lim="800000"/>
            <a:headEnd/>
            <a:tailEnd/>
          </a:ln>
          <a:effectLst/>
        </p:spPr>
        <p:txBody>
          <a:bodyPr wrap="square" lIns="40341" rIns="40341" anchor="ctr" anchorCtr="0"/>
          <a:lstStyle/>
          <a:p>
            <a:pPr algn="ctr"/>
            <a:r>
              <a:rPr lang="en-GB" sz="1600" b="1" dirty="0">
                <a:solidFill>
                  <a:schemeClr val="bg1"/>
                </a:solidFill>
              </a:rPr>
              <a:t>Human Rights &amp; Justice</a:t>
            </a:r>
          </a:p>
        </p:txBody>
      </p:sp>
      <p:sp>
        <p:nvSpPr>
          <p:cNvPr id="16" name="Content Placeholder 57">
            <a:extLst>
              <a:ext uri="{FF2B5EF4-FFF2-40B4-BE49-F238E27FC236}">
                <a16:creationId xmlns:a16="http://schemas.microsoft.com/office/drawing/2014/main" id="{496C8E8A-E5CF-44D1-83D1-2E6656A683BD}"/>
              </a:ext>
            </a:extLst>
          </p:cNvPr>
          <p:cNvSpPr txBox="1">
            <a:spLocks/>
          </p:cNvSpPr>
          <p:nvPr/>
        </p:nvSpPr>
        <p:spPr bwMode="gray">
          <a:xfrm>
            <a:off x="2214880" y="3274715"/>
            <a:ext cx="1554480" cy="1906885"/>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Amy Horowitz</a:t>
            </a:r>
            <a:br>
              <a:rPr lang="en-GB" sz="1200" dirty="0"/>
            </a:br>
            <a:r>
              <a:rPr lang="en-GB" sz="1200" dirty="0"/>
              <a:t>Dana Marlowe</a:t>
            </a:r>
            <a:br>
              <a:rPr lang="en-GB" sz="1200" dirty="0"/>
            </a:br>
            <a:r>
              <a:rPr lang="en-GB" sz="1200" dirty="0"/>
              <a:t>Gregory Acevedo</a:t>
            </a:r>
            <a:br>
              <a:rPr lang="en-GB" sz="1200" dirty="0"/>
            </a:br>
            <a:r>
              <a:rPr lang="en-GB" sz="1200" dirty="0"/>
              <a:t>Howard Robinson</a:t>
            </a:r>
            <a:br>
              <a:rPr lang="en-GB" sz="1200" dirty="0"/>
            </a:br>
            <a:r>
              <a:rPr lang="en-GB" sz="1200" dirty="0"/>
              <a:t>Judith Smith</a:t>
            </a:r>
            <a:br>
              <a:rPr lang="en-GB" sz="1200" dirty="0"/>
            </a:br>
            <a:r>
              <a:rPr lang="en-GB" sz="1200" dirty="0"/>
              <a:t>Liz Matthews</a:t>
            </a:r>
            <a:br>
              <a:rPr lang="en-GB" sz="1200" dirty="0"/>
            </a:br>
            <a:r>
              <a:rPr lang="en-GB" sz="1200" dirty="0"/>
              <a:t>Mary Ann </a:t>
            </a:r>
            <a:r>
              <a:rPr lang="en-GB" sz="1200" dirty="0" err="1"/>
              <a:t>Forgey</a:t>
            </a:r>
            <a:br>
              <a:rPr lang="en-GB" sz="1200" dirty="0"/>
            </a:br>
            <a:r>
              <a:rPr lang="en-GB" sz="1200" dirty="0" err="1"/>
              <a:t>Rahbel</a:t>
            </a:r>
            <a:r>
              <a:rPr lang="en-GB" sz="1200" dirty="0"/>
              <a:t> Rahman</a:t>
            </a:r>
            <a:br>
              <a:rPr lang="en-GB" sz="1200" dirty="0"/>
            </a:br>
            <a:r>
              <a:rPr lang="en-GB" sz="1200" dirty="0"/>
              <a:t>Tina </a:t>
            </a:r>
            <a:r>
              <a:rPr lang="en-GB" sz="1200" dirty="0" err="1"/>
              <a:t>Maschi</a:t>
            </a:r>
            <a:br>
              <a:rPr lang="en-GB" sz="1200" dirty="0"/>
            </a:br>
            <a:r>
              <a:rPr lang="en-GB" sz="1200" dirty="0"/>
              <a:t>Winnie Kung</a:t>
            </a:r>
            <a:br>
              <a:rPr lang="en-GB" sz="1200" dirty="0"/>
            </a:br>
            <a:endParaRPr lang="en-GB" sz="1200" dirty="0"/>
          </a:p>
        </p:txBody>
      </p:sp>
      <p:sp>
        <p:nvSpPr>
          <p:cNvPr id="18" name="Content Placeholder 57">
            <a:extLst>
              <a:ext uri="{FF2B5EF4-FFF2-40B4-BE49-F238E27FC236}">
                <a16:creationId xmlns:a16="http://schemas.microsoft.com/office/drawing/2014/main" id="{8FAC5831-08DC-4713-A16A-ED83BA2F236D}"/>
              </a:ext>
            </a:extLst>
          </p:cNvPr>
          <p:cNvSpPr txBox="1">
            <a:spLocks/>
          </p:cNvSpPr>
          <p:nvPr/>
        </p:nvSpPr>
        <p:spPr bwMode="gray">
          <a:xfrm>
            <a:off x="3815081" y="3274713"/>
            <a:ext cx="1554480" cy="1906885"/>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Amy Horowitz</a:t>
            </a:r>
            <a:br>
              <a:rPr lang="en-GB" sz="1200" dirty="0"/>
            </a:br>
            <a:r>
              <a:rPr lang="en-GB" sz="1200" dirty="0"/>
              <a:t>Derek Tice-Brown</a:t>
            </a:r>
            <a:br>
              <a:rPr lang="en-GB" sz="1200" dirty="0"/>
            </a:br>
            <a:r>
              <a:rPr lang="en-GB" sz="1200" dirty="0"/>
              <a:t>Howard Robinson </a:t>
            </a:r>
            <a:br>
              <a:rPr lang="en-GB" sz="1200" dirty="0"/>
            </a:br>
            <a:r>
              <a:rPr lang="en-GB" sz="1200" dirty="0"/>
              <a:t>Jordan </a:t>
            </a:r>
            <a:r>
              <a:rPr lang="en-GB" sz="1200" dirty="0" err="1"/>
              <a:t>DeVylder</a:t>
            </a:r>
            <a:br>
              <a:rPr lang="en-GB" sz="1200" dirty="0"/>
            </a:br>
            <a:r>
              <a:rPr lang="en-GB" sz="1200" dirty="0"/>
              <a:t>Tina </a:t>
            </a:r>
            <a:r>
              <a:rPr lang="en-GB" sz="1200" dirty="0" err="1"/>
              <a:t>Maschi</a:t>
            </a:r>
            <a:br>
              <a:rPr lang="en-GB" sz="1200" dirty="0"/>
            </a:br>
            <a:r>
              <a:rPr lang="en-GB" sz="1200" dirty="0"/>
              <a:t>Winnie Kung</a:t>
            </a:r>
          </a:p>
        </p:txBody>
      </p:sp>
      <p:sp>
        <p:nvSpPr>
          <p:cNvPr id="20" name="Content Placeholder 57">
            <a:extLst>
              <a:ext uri="{FF2B5EF4-FFF2-40B4-BE49-F238E27FC236}">
                <a16:creationId xmlns:a16="http://schemas.microsoft.com/office/drawing/2014/main" id="{D7529C6B-3A28-432C-B51E-5BC888B38D20}"/>
              </a:ext>
            </a:extLst>
          </p:cNvPr>
          <p:cNvSpPr txBox="1">
            <a:spLocks/>
          </p:cNvSpPr>
          <p:nvPr/>
        </p:nvSpPr>
        <p:spPr bwMode="gray">
          <a:xfrm>
            <a:off x="5425443" y="3256277"/>
            <a:ext cx="1554480" cy="1904269"/>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de-DE" sz="1200" dirty="0"/>
              <a:t>Derek Tice-Brown</a:t>
            </a:r>
            <a:br>
              <a:rPr lang="de-DE" sz="1200" dirty="0"/>
            </a:br>
            <a:r>
              <a:rPr lang="de-DE" sz="1200" dirty="0"/>
              <a:t>Gregory Acevedo Howard Robinson</a:t>
            </a:r>
            <a:br>
              <a:rPr lang="de-DE" sz="1200" dirty="0"/>
            </a:br>
            <a:r>
              <a:rPr lang="de-DE" sz="1200" dirty="0"/>
              <a:t>Kimberly Hudson</a:t>
            </a:r>
            <a:br>
              <a:rPr lang="de-DE" sz="1200" dirty="0"/>
            </a:br>
            <a:r>
              <a:rPr lang="de-DE" sz="1200" dirty="0"/>
              <a:t>Laura Wernick</a:t>
            </a:r>
            <a:br>
              <a:rPr lang="de-DE" sz="1200" dirty="0"/>
            </a:br>
            <a:r>
              <a:rPr lang="de-DE" sz="1200" dirty="0"/>
              <a:t>Sameena Azhar </a:t>
            </a:r>
          </a:p>
        </p:txBody>
      </p:sp>
      <p:sp>
        <p:nvSpPr>
          <p:cNvPr id="22" name="Content Placeholder 57">
            <a:extLst>
              <a:ext uri="{FF2B5EF4-FFF2-40B4-BE49-F238E27FC236}">
                <a16:creationId xmlns:a16="http://schemas.microsoft.com/office/drawing/2014/main" id="{87517E8C-D3F4-4316-8247-7DDC07AC5016}"/>
              </a:ext>
            </a:extLst>
          </p:cNvPr>
          <p:cNvSpPr txBox="1">
            <a:spLocks/>
          </p:cNvSpPr>
          <p:nvPr/>
        </p:nvSpPr>
        <p:spPr bwMode="gray">
          <a:xfrm>
            <a:off x="7025644" y="3260051"/>
            <a:ext cx="1554480" cy="1920815"/>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Abby Ross</a:t>
            </a:r>
            <a:br>
              <a:rPr lang="en-GB" sz="1200" dirty="0"/>
            </a:br>
            <a:r>
              <a:rPr lang="en-GB" sz="1200" dirty="0"/>
              <a:t>Amy Horowitz</a:t>
            </a:r>
            <a:br>
              <a:rPr lang="en-GB" sz="1200" dirty="0"/>
            </a:br>
            <a:r>
              <a:rPr lang="en-GB" sz="1200" dirty="0"/>
              <a:t>Dana Marlowe</a:t>
            </a:r>
            <a:br>
              <a:rPr lang="en-GB" sz="1200" dirty="0"/>
            </a:br>
            <a:r>
              <a:rPr lang="en-GB" sz="1200" dirty="0"/>
              <a:t>Kimberly Hudson</a:t>
            </a:r>
            <a:br>
              <a:rPr lang="en-GB" sz="1200" dirty="0"/>
            </a:br>
            <a:r>
              <a:rPr lang="en-GB" sz="1200" dirty="0"/>
              <a:t>Liz Matthews </a:t>
            </a:r>
            <a:br>
              <a:rPr lang="en-GB" sz="1200" dirty="0"/>
            </a:br>
            <a:r>
              <a:rPr lang="en-GB" sz="1200" dirty="0" err="1"/>
              <a:t>Rahbel</a:t>
            </a:r>
            <a:r>
              <a:rPr lang="en-GB" sz="1200" dirty="0"/>
              <a:t> Rahman</a:t>
            </a:r>
            <a:br>
              <a:rPr lang="en-GB" sz="1200" dirty="0"/>
            </a:br>
            <a:endParaRPr lang="en-GB" sz="1200" dirty="0"/>
          </a:p>
        </p:txBody>
      </p:sp>
    </p:spTree>
    <p:extLst>
      <p:ext uri="{BB962C8B-B14F-4D97-AF65-F5344CB8AC3E}">
        <p14:creationId xmlns:p14="http://schemas.microsoft.com/office/powerpoint/2010/main" val="2353424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026"/>
          <p:cNvSpPr txBox="1">
            <a:spLocks noChangeArrowheads="1"/>
          </p:cNvSpPr>
          <p:nvPr/>
        </p:nvSpPr>
        <p:spPr>
          <a:xfrm>
            <a:off x="365760" y="533400"/>
            <a:ext cx="8778240" cy="609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defRPr/>
            </a:pPr>
            <a:r>
              <a:rPr lang="en-US" sz="2800" b="1" dirty="0">
                <a:solidFill>
                  <a:srgbClr val="602320"/>
                </a:solidFill>
              </a:rPr>
              <a:t>Research Methods: </a:t>
            </a:r>
            <a:r>
              <a:rPr lang="en-US" sz="2800" b="1" i="1" dirty="0">
                <a:solidFill>
                  <a:srgbClr val="602320"/>
                </a:solidFill>
              </a:rPr>
              <a:t>Qualitative   </a:t>
            </a:r>
            <a:r>
              <a:rPr lang="en-US" sz="2000" dirty="0"/>
              <a:t>N= 14 (58%)</a:t>
            </a:r>
            <a:endParaRPr lang="en-US" sz="1200" dirty="0"/>
          </a:p>
        </p:txBody>
      </p:sp>
      <p:sp>
        <p:nvSpPr>
          <p:cNvPr id="7" name="Rectangle 6">
            <a:extLst>
              <a:ext uri="{FF2B5EF4-FFF2-40B4-BE49-F238E27FC236}">
                <a16:creationId xmlns:a16="http://schemas.microsoft.com/office/drawing/2014/main" id="{D8BF4747-C3A3-4CCF-80FC-DE60C01B8916}"/>
              </a:ext>
            </a:extLst>
          </p:cNvPr>
          <p:cNvSpPr>
            <a:spLocks noChangeArrowheads="1"/>
          </p:cNvSpPr>
          <p:nvPr/>
        </p:nvSpPr>
        <p:spPr bwMode="gray">
          <a:xfrm>
            <a:off x="1255776" y="1831299"/>
            <a:ext cx="1554480" cy="980779"/>
          </a:xfrm>
          <a:prstGeom prst="rect">
            <a:avLst/>
          </a:prstGeom>
          <a:solidFill>
            <a:srgbClr val="602320"/>
          </a:solidFill>
          <a:ln w="6350">
            <a:noFill/>
            <a:miter lim="800000"/>
            <a:headEnd/>
            <a:tailEnd/>
          </a:ln>
          <a:effectLst/>
        </p:spPr>
        <p:txBody>
          <a:bodyPr wrap="square" lIns="40341" rIns="40341" anchor="ctr" anchorCtr="0"/>
          <a:lstStyle/>
          <a:p>
            <a:pPr algn="ctr"/>
            <a:r>
              <a:rPr lang="en-GB" sz="1600" b="1" dirty="0">
                <a:solidFill>
                  <a:schemeClr val="bg1"/>
                </a:solidFill>
              </a:rPr>
              <a:t>Grounded Theory</a:t>
            </a:r>
          </a:p>
        </p:txBody>
      </p:sp>
      <p:sp>
        <p:nvSpPr>
          <p:cNvPr id="8" name="Content Placeholder 57">
            <a:extLst>
              <a:ext uri="{FF2B5EF4-FFF2-40B4-BE49-F238E27FC236}">
                <a16:creationId xmlns:a16="http://schemas.microsoft.com/office/drawing/2014/main" id="{B3C18633-7485-4B68-A276-235E73B05955}"/>
              </a:ext>
            </a:extLst>
          </p:cNvPr>
          <p:cNvSpPr txBox="1">
            <a:spLocks/>
          </p:cNvSpPr>
          <p:nvPr/>
        </p:nvSpPr>
        <p:spPr bwMode="gray">
          <a:xfrm>
            <a:off x="1255776" y="2893715"/>
            <a:ext cx="1554480" cy="2440285"/>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Cathy Berkman</a:t>
            </a:r>
          </a:p>
          <a:p>
            <a:pPr marL="0" lvl="1" indent="0" fontAlgn="auto">
              <a:spcAft>
                <a:spcPts val="0"/>
              </a:spcAft>
              <a:buNone/>
            </a:pPr>
            <a:r>
              <a:rPr lang="en-GB" sz="1200" dirty="0"/>
              <a:t>Dana Marlowe</a:t>
            </a:r>
          </a:p>
          <a:p>
            <a:pPr marL="0" lvl="1" indent="0" fontAlgn="auto">
              <a:spcAft>
                <a:spcPts val="0"/>
              </a:spcAft>
              <a:buNone/>
            </a:pPr>
            <a:r>
              <a:rPr lang="en-GB" sz="1200" dirty="0"/>
              <a:t>Howard Robinson </a:t>
            </a:r>
          </a:p>
          <a:p>
            <a:pPr marL="0" lvl="1" indent="0" fontAlgn="auto">
              <a:spcAft>
                <a:spcPts val="0"/>
              </a:spcAft>
              <a:buNone/>
            </a:pPr>
            <a:r>
              <a:rPr lang="en-GB" sz="1200" dirty="0"/>
              <a:t>Judith R. Smith</a:t>
            </a:r>
          </a:p>
          <a:p>
            <a:pPr marL="0" lvl="1" indent="0" fontAlgn="auto">
              <a:spcAft>
                <a:spcPts val="0"/>
              </a:spcAft>
              <a:buNone/>
            </a:pPr>
            <a:r>
              <a:rPr lang="en-GB" sz="1200" dirty="0"/>
              <a:t>Laura J </a:t>
            </a:r>
            <a:r>
              <a:rPr lang="en-GB" sz="1200" dirty="0" err="1"/>
              <a:t>Wernick</a:t>
            </a:r>
            <a:endParaRPr lang="en-GB" sz="1200" dirty="0"/>
          </a:p>
          <a:p>
            <a:pPr marL="0" lvl="1" indent="0" fontAlgn="auto">
              <a:spcAft>
                <a:spcPts val="0"/>
              </a:spcAft>
              <a:buNone/>
            </a:pPr>
            <a:r>
              <a:rPr lang="en-GB" sz="1200" dirty="0"/>
              <a:t>Liz Matthews</a:t>
            </a:r>
          </a:p>
          <a:p>
            <a:pPr marL="0" lvl="1" indent="0" fontAlgn="auto">
              <a:spcAft>
                <a:spcPts val="0"/>
              </a:spcAft>
              <a:buNone/>
            </a:pPr>
            <a:r>
              <a:rPr lang="en-GB" sz="1200" dirty="0"/>
              <a:t>Mary Ann </a:t>
            </a:r>
            <a:r>
              <a:rPr lang="en-GB" sz="1200" dirty="0" err="1"/>
              <a:t>Forgey</a:t>
            </a:r>
            <a:endParaRPr lang="en-GB" sz="1200" dirty="0"/>
          </a:p>
          <a:p>
            <a:pPr marL="0" lvl="1" indent="0" fontAlgn="auto">
              <a:spcAft>
                <a:spcPts val="0"/>
              </a:spcAft>
              <a:buNone/>
            </a:pPr>
            <a:r>
              <a:rPr lang="en-GB" sz="1200" dirty="0"/>
              <a:t>Tina </a:t>
            </a:r>
            <a:r>
              <a:rPr lang="en-GB" sz="1200" dirty="0" err="1"/>
              <a:t>Maschi</a:t>
            </a:r>
            <a:endParaRPr lang="en-GB" sz="1200" dirty="0"/>
          </a:p>
          <a:p>
            <a:pPr marL="0" lvl="1" indent="0" fontAlgn="auto">
              <a:spcAft>
                <a:spcPts val="0"/>
              </a:spcAft>
              <a:buNone/>
            </a:pPr>
            <a:r>
              <a:rPr lang="en-GB" sz="1200" dirty="0"/>
              <a:t>Winnie Kung</a:t>
            </a:r>
          </a:p>
        </p:txBody>
      </p:sp>
      <p:sp>
        <p:nvSpPr>
          <p:cNvPr id="2" name="Rectangle 6">
            <a:extLst>
              <a:ext uri="{FF2B5EF4-FFF2-40B4-BE49-F238E27FC236}">
                <a16:creationId xmlns:a16="http://schemas.microsoft.com/office/drawing/2014/main" id="{AC21D740-A314-4351-BDE8-9B9EAF39E5B9}"/>
              </a:ext>
            </a:extLst>
          </p:cNvPr>
          <p:cNvSpPr>
            <a:spLocks noChangeArrowheads="1"/>
          </p:cNvSpPr>
          <p:nvPr/>
        </p:nvSpPr>
        <p:spPr bwMode="gray">
          <a:xfrm>
            <a:off x="2936240" y="1831297"/>
            <a:ext cx="1788159" cy="982716"/>
          </a:xfrm>
          <a:prstGeom prst="rect">
            <a:avLst/>
          </a:prstGeom>
          <a:solidFill>
            <a:srgbClr val="602320"/>
          </a:solidFill>
          <a:ln w="6350">
            <a:noFill/>
            <a:miter lim="800000"/>
            <a:headEnd/>
            <a:tailEnd/>
          </a:ln>
          <a:effectLst/>
        </p:spPr>
        <p:txBody>
          <a:bodyPr wrap="square" lIns="40341" rIns="40341" anchor="ctr" anchorCtr="0"/>
          <a:lstStyle/>
          <a:p>
            <a:pPr algn="ctr"/>
            <a:r>
              <a:rPr lang="en-US" sz="1600" b="1" dirty="0">
                <a:solidFill>
                  <a:schemeClr val="bg1"/>
                </a:solidFill>
              </a:rPr>
              <a:t>Phenomenology</a:t>
            </a:r>
            <a:endParaRPr lang="en-US" sz="1200" b="1" dirty="0">
              <a:solidFill>
                <a:schemeClr val="bg1"/>
              </a:solidFill>
            </a:endParaRPr>
          </a:p>
        </p:txBody>
      </p:sp>
      <p:sp>
        <p:nvSpPr>
          <p:cNvPr id="14" name="Content Placeholder 57">
            <a:extLst>
              <a:ext uri="{FF2B5EF4-FFF2-40B4-BE49-F238E27FC236}">
                <a16:creationId xmlns:a16="http://schemas.microsoft.com/office/drawing/2014/main" id="{7380A460-C5AB-4474-B20E-3E2B034B443E}"/>
              </a:ext>
            </a:extLst>
          </p:cNvPr>
          <p:cNvSpPr txBox="1">
            <a:spLocks/>
          </p:cNvSpPr>
          <p:nvPr/>
        </p:nvSpPr>
        <p:spPr bwMode="gray">
          <a:xfrm>
            <a:off x="2936241" y="2893715"/>
            <a:ext cx="1788158" cy="1906885"/>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Dana Marlowe</a:t>
            </a:r>
          </a:p>
          <a:p>
            <a:pPr marL="0" lvl="1" indent="0" fontAlgn="auto">
              <a:spcAft>
                <a:spcPts val="0"/>
              </a:spcAft>
              <a:buNone/>
            </a:pPr>
            <a:r>
              <a:rPr lang="en-GB" sz="1200" dirty="0"/>
              <a:t>Howard Robinson</a:t>
            </a:r>
          </a:p>
          <a:p>
            <a:pPr marL="0" lvl="1" indent="0" fontAlgn="auto">
              <a:spcAft>
                <a:spcPts val="0"/>
              </a:spcAft>
              <a:buNone/>
            </a:pPr>
            <a:r>
              <a:rPr lang="en-GB" sz="1200" dirty="0"/>
              <a:t>Kimberly Hudson</a:t>
            </a:r>
          </a:p>
          <a:p>
            <a:pPr marL="0" lvl="1" indent="0" fontAlgn="auto">
              <a:spcAft>
                <a:spcPts val="0"/>
              </a:spcAft>
              <a:buNone/>
            </a:pPr>
            <a:r>
              <a:rPr lang="en-GB" sz="1200" dirty="0"/>
              <a:t>Laura J </a:t>
            </a:r>
            <a:r>
              <a:rPr lang="en-GB" sz="1200" dirty="0" err="1"/>
              <a:t>Wernick</a:t>
            </a:r>
            <a:endParaRPr lang="en-GB" sz="1200" dirty="0"/>
          </a:p>
          <a:p>
            <a:pPr marL="0" lvl="1" indent="0" fontAlgn="auto">
              <a:spcAft>
                <a:spcPts val="0"/>
              </a:spcAft>
              <a:buNone/>
            </a:pPr>
            <a:r>
              <a:rPr lang="en-GB" sz="1200" dirty="0"/>
              <a:t>Lauri </a:t>
            </a:r>
            <a:r>
              <a:rPr lang="en-GB" sz="1200" dirty="0" err="1"/>
              <a:t>Goldkind</a:t>
            </a:r>
            <a:endParaRPr lang="en-GB" sz="1200" dirty="0"/>
          </a:p>
          <a:p>
            <a:pPr marL="0" lvl="1" indent="0" fontAlgn="auto">
              <a:spcAft>
                <a:spcPts val="0"/>
              </a:spcAft>
              <a:buNone/>
            </a:pPr>
            <a:r>
              <a:rPr lang="en-GB" sz="1200" dirty="0" err="1"/>
              <a:t>Sameena</a:t>
            </a:r>
            <a:r>
              <a:rPr lang="en-GB" sz="1200" dirty="0"/>
              <a:t> </a:t>
            </a:r>
            <a:r>
              <a:rPr lang="en-GB" sz="1200" dirty="0" err="1"/>
              <a:t>Azhar</a:t>
            </a:r>
            <a:endParaRPr lang="en-GB" sz="1200" dirty="0"/>
          </a:p>
          <a:p>
            <a:pPr marL="0" lvl="1" indent="0" fontAlgn="auto">
              <a:spcAft>
                <a:spcPts val="0"/>
              </a:spcAft>
              <a:buNone/>
            </a:pPr>
            <a:r>
              <a:rPr lang="en-GB" sz="1200" dirty="0"/>
              <a:t>Tina </a:t>
            </a:r>
            <a:r>
              <a:rPr lang="en-GB" sz="1200" dirty="0" err="1"/>
              <a:t>Maschi</a:t>
            </a:r>
            <a:endParaRPr lang="en-GB" sz="1200" dirty="0"/>
          </a:p>
        </p:txBody>
      </p:sp>
      <p:sp>
        <p:nvSpPr>
          <p:cNvPr id="16" name="Content Placeholder 57">
            <a:extLst>
              <a:ext uri="{FF2B5EF4-FFF2-40B4-BE49-F238E27FC236}">
                <a16:creationId xmlns:a16="http://schemas.microsoft.com/office/drawing/2014/main" id="{ED0A526E-DE7D-41B2-9076-39C5CFBC1237}"/>
              </a:ext>
            </a:extLst>
          </p:cNvPr>
          <p:cNvSpPr txBox="1">
            <a:spLocks/>
          </p:cNvSpPr>
          <p:nvPr/>
        </p:nvSpPr>
        <p:spPr bwMode="gray">
          <a:xfrm>
            <a:off x="4846320" y="2893715"/>
            <a:ext cx="1554480" cy="1906885"/>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Abby Ross </a:t>
            </a:r>
          </a:p>
          <a:p>
            <a:pPr marL="0" lvl="1" indent="0" fontAlgn="auto">
              <a:spcAft>
                <a:spcPts val="0"/>
              </a:spcAft>
              <a:buNone/>
            </a:pPr>
            <a:r>
              <a:rPr lang="en-GB" sz="1200" dirty="0"/>
              <a:t>Howard Robinson</a:t>
            </a:r>
          </a:p>
          <a:p>
            <a:pPr marL="0" lvl="1" indent="0" fontAlgn="auto">
              <a:spcAft>
                <a:spcPts val="0"/>
              </a:spcAft>
              <a:buNone/>
            </a:pPr>
            <a:r>
              <a:rPr lang="en-GB" sz="1200" dirty="0"/>
              <a:t>Judith R. Smith</a:t>
            </a:r>
          </a:p>
          <a:p>
            <a:pPr marL="0" lvl="1" indent="0" fontAlgn="auto">
              <a:spcAft>
                <a:spcPts val="0"/>
              </a:spcAft>
              <a:buNone/>
            </a:pPr>
            <a:r>
              <a:rPr lang="en-GB" sz="1200" dirty="0"/>
              <a:t>Laura J </a:t>
            </a:r>
            <a:r>
              <a:rPr lang="en-GB" sz="1200" dirty="0" err="1"/>
              <a:t>Wernick</a:t>
            </a:r>
            <a:endParaRPr lang="en-GB" sz="1200" dirty="0"/>
          </a:p>
          <a:p>
            <a:pPr marL="0" lvl="1" indent="0" fontAlgn="auto">
              <a:spcAft>
                <a:spcPts val="0"/>
              </a:spcAft>
              <a:buNone/>
            </a:pPr>
            <a:r>
              <a:rPr lang="en-GB" sz="1200" dirty="0" err="1"/>
              <a:t>Marciana</a:t>
            </a:r>
            <a:r>
              <a:rPr lang="en-GB" sz="1200" dirty="0"/>
              <a:t> Popescu </a:t>
            </a:r>
          </a:p>
          <a:p>
            <a:pPr marL="0" lvl="1" indent="0" fontAlgn="auto">
              <a:spcAft>
                <a:spcPts val="0"/>
              </a:spcAft>
              <a:buNone/>
            </a:pPr>
            <a:r>
              <a:rPr lang="en-GB" sz="1200" dirty="0" err="1"/>
              <a:t>Sameena</a:t>
            </a:r>
            <a:r>
              <a:rPr lang="en-GB" sz="1200" dirty="0"/>
              <a:t> </a:t>
            </a:r>
            <a:r>
              <a:rPr lang="en-GB" sz="1200" dirty="0" err="1"/>
              <a:t>Azhar</a:t>
            </a:r>
            <a:endParaRPr lang="en-GB" sz="1200" dirty="0"/>
          </a:p>
        </p:txBody>
      </p:sp>
      <p:sp>
        <p:nvSpPr>
          <p:cNvPr id="18" name="Rectangle 6">
            <a:extLst>
              <a:ext uri="{FF2B5EF4-FFF2-40B4-BE49-F238E27FC236}">
                <a16:creationId xmlns:a16="http://schemas.microsoft.com/office/drawing/2014/main" id="{82F1D1CB-A830-49AD-A17A-9F9557DC7E5C}"/>
              </a:ext>
            </a:extLst>
          </p:cNvPr>
          <p:cNvSpPr>
            <a:spLocks noChangeArrowheads="1"/>
          </p:cNvSpPr>
          <p:nvPr/>
        </p:nvSpPr>
        <p:spPr bwMode="gray">
          <a:xfrm>
            <a:off x="4841241" y="1831675"/>
            <a:ext cx="1554480" cy="993790"/>
          </a:xfrm>
          <a:prstGeom prst="rect">
            <a:avLst/>
          </a:prstGeom>
          <a:solidFill>
            <a:srgbClr val="602320"/>
          </a:solidFill>
          <a:ln w="6350">
            <a:noFill/>
            <a:miter lim="800000"/>
            <a:headEnd/>
            <a:tailEnd/>
          </a:ln>
          <a:effectLst/>
        </p:spPr>
        <p:txBody>
          <a:bodyPr wrap="square" lIns="40341" rIns="40341" anchor="ctr" anchorCtr="0"/>
          <a:lstStyle/>
          <a:p>
            <a:pPr algn="ctr"/>
            <a:r>
              <a:rPr lang="en-GB" sz="1600" b="1" dirty="0">
                <a:solidFill>
                  <a:schemeClr val="bg1"/>
                </a:solidFill>
              </a:rPr>
              <a:t>Narrative</a:t>
            </a:r>
          </a:p>
        </p:txBody>
      </p:sp>
      <p:sp>
        <p:nvSpPr>
          <p:cNvPr id="26" name="Rectangle 6">
            <a:extLst>
              <a:ext uri="{FF2B5EF4-FFF2-40B4-BE49-F238E27FC236}">
                <a16:creationId xmlns:a16="http://schemas.microsoft.com/office/drawing/2014/main" id="{EB2EF84B-0942-45FB-9F1A-D2A1373D52A5}"/>
              </a:ext>
            </a:extLst>
          </p:cNvPr>
          <p:cNvSpPr>
            <a:spLocks noChangeArrowheads="1"/>
          </p:cNvSpPr>
          <p:nvPr/>
        </p:nvSpPr>
        <p:spPr bwMode="gray">
          <a:xfrm>
            <a:off x="6522719" y="1828800"/>
            <a:ext cx="1554480" cy="983278"/>
          </a:xfrm>
          <a:prstGeom prst="rect">
            <a:avLst/>
          </a:prstGeom>
          <a:solidFill>
            <a:srgbClr val="602320"/>
          </a:solidFill>
          <a:ln w="6350">
            <a:noFill/>
            <a:miter lim="800000"/>
            <a:headEnd/>
            <a:tailEnd/>
          </a:ln>
          <a:effectLst/>
        </p:spPr>
        <p:txBody>
          <a:bodyPr wrap="square" lIns="40341" rIns="40341" anchor="ctr" anchorCtr="0"/>
          <a:lstStyle/>
          <a:p>
            <a:pPr algn="ctr"/>
            <a:r>
              <a:rPr lang="en-GB" sz="1600" b="1" dirty="0">
                <a:solidFill>
                  <a:schemeClr val="bg1"/>
                </a:solidFill>
              </a:rPr>
              <a:t>Ethnography</a:t>
            </a:r>
          </a:p>
        </p:txBody>
      </p:sp>
      <p:sp>
        <p:nvSpPr>
          <p:cNvPr id="28" name="Content Placeholder 57">
            <a:extLst>
              <a:ext uri="{FF2B5EF4-FFF2-40B4-BE49-F238E27FC236}">
                <a16:creationId xmlns:a16="http://schemas.microsoft.com/office/drawing/2014/main" id="{8ED5AE90-D1B8-4EE9-B393-CE7308CC6501}"/>
              </a:ext>
            </a:extLst>
          </p:cNvPr>
          <p:cNvSpPr txBox="1">
            <a:spLocks/>
          </p:cNvSpPr>
          <p:nvPr/>
        </p:nvSpPr>
        <p:spPr bwMode="gray">
          <a:xfrm>
            <a:off x="6522720" y="2893715"/>
            <a:ext cx="1554480" cy="840085"/>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US" sz="1200" dirty="0"/>
              <a:t>Howard Robinson</a:t>
            </a:r>
          </a:p>
          <a:p>
            <a:pPr marL="0" lvl="1" indent="0" fontAlgn="auto">
              <a:spcAft>
                <a:spcPts val="0"/>
              </a:spcAft>
              <a:buNone/>
            </a:pPr>
            <a:r>
              <a:rPr lang="en-US" sz="1200" dirty="0"/>
              <a:t>Laura J </a:t>
            </a:r>
            <a:r>
              <a:rPr lang="en-US" sz="1200" dirty="0" err="1"/>
              <a:t>Wernick</a:t>
            </a:r>
            <a:endParaRPr lang="en-US" sz="1200" dirty="0"/>
          </a:p>
        </p:txBody>
      </p:sp>
    </p:spTree>
    <p:extLst>
      <p:ext uri="{BB962C8B-B14F-4D97-AF65-F5344CB8AC3E}">
        <p14:creationId xmlns:p14="http://schemas.microsoft.com/office/powerpoint/2010/main" val="1645361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026"/>
          <p:cNvSpPr txBox="1">
            <a:spLocks noChangeArrowheads="1"/>
          </p:cNvSpPr>
          <p:nvPr/>
        </p:nvSpPr>
        <p:spPr>
          <a:xfrm>
            <a:off x="304800" y="493004"/>
            <a:ext cx="9220200" cy="609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defRPr/>
            </a:pPr>
            <a:r>
              <a:rPr lang="en-US" sz="2800" b="1" dirty="0">
                <a:solidFill>
                  <a:srgbClr val="602320"/>
                </a:solidFill>
              </a:rPr>
              <a:t>Research Methods: </a:t>
            </a:r>
            <a:r>
              <a:rPr lang="en-US" sz="2800" b="1" i="1" dirty="0">
                <a:solidFill>
                  <a:srgbClr val="602320"/>
                </a:solidFill>
              </a:rPr>
              <a:t>Quantitative   </a:t>
            </a:r>
            <a:r>
              <a:rPr lang="en-US" sz="2000" dirty="0"/>
              <a:t>N=19 (79%)</a:t>
            </a:r>
          </a:p>
        </p:txBody>
      </p:sp>
      <p:sp>
        <p:nvSpPr>
          <p:cNvPr id="4" name="Rectangle 6">
            <a:extLst>
              <a:ext uri="{FF2B5EF4-FFF2-40B4-BE49-F238E27FC236}">
                <a16:creationId xmlns:a16="http://schemas.microsoft.com/office/drawing/2014/main" id="{BB27E31B-AC57-48F9-9AB5-D43D12041DB7}"/>
              </a:ext>
            </a:extLst>
          </p:cNvPr>
          <p:cNvSpPr>
            <a:spLocks noChangeArrowheads="1"/>
          </p:cNvSpPr>
          <p:nvPr/>
        </p:nvSpPr>
        <p:spPr bwMode="gray">
          <a:xfrm>
            <a:off x="2823464" y="1146540"/>
            <a:ext cx="1554480" cy="995857"/>
          </a:xfrm>
          <a:prstGeom prst="rect">
            <a:avLst/>
          </a:prstGeom>
          <a:solidFill>
            <a:srgbClr val="602320"/>
          </a:solidFill>
          <a:ln w="6350">
            <a:noFill/>
            <a:miter lim="800000"/>
            <a:headEnd/>
            <a:tailEnd/>
          </a:ln>
          <a:effectLst/>
        </p:spPr>
        <p:txBody>
          <a:bodyPr wrap="square" lIns="40341" rIns="40341" anchor="ctr" anchorCtr="0"/>
          <a:lstStyle/>
          <a:p>
            <a:pPr algn="ctr"/>
            <a:r>
              <a:rPr lang="en-GB" sz="1600" b="1" dirty="0">
                <a:solidFill>
                  <a:schemeClr val="bg1"/>
                </a:solidFill>
              </a:rPr>
              <a:t>Longitudinal</a:t>
            </a:r>
          </a:p>
        </p:txBody>
      </p:sp>
      <p:sp>
        <p:nvSpPr>
          <p:cNvPr id="6" name="Rectangle 6">
            <a:extLst>
              <a:ext uri="{FF2B5EF4-FFF2-40B4-BE49-F238E27FC236}">
                <a16:creationId xmlns:a16="http://schemas.microsoft.com/office/drawing/2014/main" id="{72BBD25E-1315-4141-BA1B-60773EC7056E}"/>
              </a:ext>
            </a:extLst>
          </p:cNvPr>
          <p:cNvSpPr>
            <a:spLocks noChangeArrowheads="1"/>
          </p:cNvSpPr>
          <p:nvPr/>
        </p:nvSpPr>
        <p:spPr bwMode="gray">
          <a:xfrm>
            <a:off x="6177280" y="4953000"/>
            <a:ext cx="1554480" cy="995855"/>
          </a:xfrm>
          <a:prstGeom prst="rect">
            <a:avLst/>
          </a:prstGeom>
          <a:solidFill>
            <a:srgbClr val="602320"/>
          </a:solidFill>
          <a:ln w="6350">
            <a:noFill/>
            <a:miter lim="800000"/>
            <a:headEnd/>
            <a:tailEnd/>
          </a:ln>
          <a:effectLst/>
        </p:spPr>
        <p:txBody>
          <a:bodyPr wrap="square" lIns="40341" rIns="40341" anchor="ctr" anchorCtr="0"/>
          <a:lstStyle/>
          <a:p>
            <a:pPr algn="ctr"/>
            <a:r>
              <a:rPr lang="en-US" sz="1600" b="1" dirty="0">
                <a:solidFill>
                  <a:schemeClr val="bg1"/>
                </a:solidFill>
              </a:rPr>
              <a:t>Causality Modeling</a:t>
            </a:r>
          </a:p>
        </p:txBody>
      </p:sp>
      <p:sp>
        <p:nvSpPr>
          <p:cNvPr id="12" name="Content Placeholder 57">
            <a:extLst>
              <a:ext uri="{FF2B5EF4-FFF2-40B4-BE49-F238E27FC236}">
                <a16:creationId xmlns:a16="http://schemas.microsoft.com/office/drawing/2014/main" id="{6503A800-9DF1-41DF-8B08-135F6217E4F4}"/>
              </a:ext>
            </a:extLst>
          </p:cNvPr>
          <p:cNvSpPr txBox="1">
            <a:spLocks/>
          </p:cNvSpPr>
          <p:nvPr/>
        </p:nvSpPr>
        <p:spPr bwMode="gray">
          <a:xfrm>
            <a:off x="6182360" y="6019800"/>
            <a:ext cx="1554480" cy="609600"/>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de-DE" sz="1200" dirty="0"/>
              <a:t>Fuhua Zhai</a:t>
            </a:r>
          </a:p>
          <a:p>
            <a:pPr marL="0" lvl="1" indent="0" fontAlgn="auto">
              <a:spcAft>
                <a:spcPts val="0"/>
              </a:spcAft>
              <a:buNone/>
            </a:pPr>
            <a:r>
              <a:rPr lang="de-DE" sz="1200" dirty="0"/>
              <a:t>Tina Maschi</a:t>
            </a:r>
          </a:p>
        </p:txBody>
      </p:sp>
      <p:sp>
        <p:nvSpPr>
          <p:cNvPr id="13" name="Content Placeholder 57">
            <a:extLst>
              <a:ext uri="{FF2B5EF4-FFF2-40B4-BE49-F238E27FC236}">
                <a16:creationId xmlns:a16="http://schemas.microsoft.com/office/drawing/2014/main" id="{1B162E57-3FBD-4BCE-9701-3E6CD69576D3}"/>
              </a:ext>
            </a:extLst>
          </p:cNvPr>
          <p:cNvSpPr txBox="1">
            <a:spLocks/>
          </p:cNvSpPr>
          <p:nvPr/>
        </p:nvSpPr>
        <p:spPr bwMode="gray">
          <a:xfrm>
            <a:off x="2823465" y="2203241"/>
            <a:ext cx="1554480" cy="1371598"/>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Abby Ross </a:t>
            </a:r>
          </a:p>
          <a:p>
            <a:pPr marL="0" lvl="1" indent="0" fontAlgn="auto">
              <a:spcAft>
                <a:spcPts val="0"/>
              </a:spcAft>
              <a:buNone/>
            </a:pPr>
            <a:r>
              <a:rPr lang="en-GB" sz="1200" dirty="0"/>
              <a:t>Amy Horowitz</a:t>
            </a:r>
          </a:p>
          <a:p>
            <a:pPr marL="0" lvl="1" indent="0" fontAlgn="auto">
              <a:spcAft>
                <a:spcPts val="0"/>
              </a:spcAft>
              <a:buNone/>
            </a:pPr>
            <a:r>
              <a:rPr lang="en-GB" sz="1200" dirty="0" err="1"/>
              <a:t>Fuhua</a:t>
            </a:r>
            <a:r>
              <a:rPr lang="en-GB" sz="1200" dirty="0"/>
              <a:t> </a:t>
            </a:r>
            <a:r>
              <a:rPr lang="en-GB" sz="1200" dirty="0" err="1"/>
              <a:t>Zhai</a:t>
            </a:r>
            <a:endParaRPr lang="en-GB" sz="1200" dirty="0"/>
          </a:p>
          <a:p>
            <a:pPr marL="0" lvl="1" indent="0" fontAlgn="auto">
              <a:spcAft>
                <a:spcPts val="0"/>
              </a:spcAft>
              <a:buNone/>
            </a:pPr>
            <a:r>
              <a:rPr lang="en-GB" sz="1200" dirty="0"/>
              <a:t>Janna Heyman</a:t>
            </a:r>
          </a:p>
          <a:p>
            <a:pPr marL="0" lvl="1" indent="0" fontAlgn="auto">
              <a:spcAft>
                <a:spcPts val="0"/>
              </a:spcAft>
              <a:buNone/>
            </a:pPr>
            <a:r>
              <a:rPr lang="en-GB" sz="1200" dirty="0"/>
              <a:t>Jordan </a:t>
            </a:r>
            <a:r>
              <a:rPr lang="en-GB" sz="1200" dirty="0" err="1"/>
              <a:t>DeVylder</a:t>
            </a:r>
            <a:endParaRPr lang="en-GB" sz="1200" dirty="0"/>
          </a:p>
          <a:p>
            <a:pPr marL="0" lvl="1" indent="0" fontAlgn="auto">
              <a:spcAft>
                <a:spcPts val="0"/>
              </a:spcAft>
              <a:buNone/>
            </a:pPr>
            <a:r>
              <a:rPr lang="en-GB" sz="1200" dirty="0"/>
              <a:t>Laura </a:t>
            </a:r>
            <a:r>
              <a:rPr lang="en-GB" sz="1200" dirty="0" err="1"/>
              <a:t>Wernick</a:t>
            </a:r>
            <a:endParaRPr lang="en-GB" sz="1200" dirty="0"/>
          </a:p>
        </p:txBody>
      </p:sp>
      <p:sp>
        <p:nvSpPr>
          <p:cNvPr id="17" name="Rectangle 6">
            <a:extLst>
              <a:ext uri="{FF2B5EF4-FFF2-40B4-BE49-F238E27FC236}">
                <a16:creationId xmlns:a16="http://schemas.microsoft.com/office/drawing/2014/main" id="{58FFCD4D-CA77-494B-AA27-EAC804AE0BFC}"/>
              </a:ext>
            </a:extLst>
          </p:cNvPr>
          <p:cNvSpPr>
            <a:spLocks noChangeArrowheads="1"/>
          </p:cNvSpPr>
          <p:nvPr/>
        </p:nvSpPr>
        <p:spPr bwMode="gray">
          <a:xfrm>
            <a:off x="1143000" y="4175643"/>
            <a:ext cx="1554480" cy="988075"/>
          </a:xfrm>
          <a:prstGeom prst="rect">
            <a:avLst/>
          </a:prstGeom>
          <a:solidFill>
            <a:srgbClr val="602320"/>
          </a:solidFill>
          <a:ln w="6350">
            <a:noFill/>
            <a:miter lim="800000"/>
            <a:headEnd/>
            <a:tailEnd/>
          </a:ln>
          <a:effectLst/>
        </p:spPr>
        <p:txBody>
          <a:bodyPr wrap="square" lIns="40341" rIns="40341" anchor="ctr" anchorCtr="0"/>
          <a:lstStyle/>
          <a:p>
            <a:pPr algn="ctr"/>
            <a:r>
              <a:rPr lang="en-US" sz="1600" b="1" dirty="0">
                <a:solidFill>
                  <a:schemeClr val="bg1"/>
                </a:solidFill>
              </a:rPr>
              <a:t>Quasi Experimental</a:t>
            </a:r>
          </a:p>
        </p:txBody>
      </p:sp>
      <p:sp>
        <p:nvSpPr>
          <p:cNvPr id="24" name="Content Placeholder 57">
            <a:extLst>
              <a:ext uri="{FF2B5EF4-FFF2-40B4-BE49-F238E27FC236}">
                <a16:creationId xmlns:a16="http://schemas.microsoft.com/office/drawing/2014/main" id="{D33120C3-2685-4EB9-B6AF-F7A64370BBBD}"/>
              </a:ext>
            </a:extLst>
          </p:cNvPr>
          <p:cNvSpPr txBox="1">
            <a:spLocks/>
          </p:cNvSpPr>
          <p:nvPr/>
        </p:nvSpPr>
        <p:spPr bwMode="gray">
          <a:xfrm>
            <a:off x="1148080" y="5234405"/>
            <a:ext cx="1554480" cy="1236034"/>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de-DE" sz="1200" dirty="0"/>
              <a:t>Amy Horowitz</a:t>
            </a:r>
          </a:p>
          <a:p>
            <a:pPr marL="0" lvl="1" indent="0" fontAlgn="auto">
              <a:spcAft>
                <a:spcPts val="0"/>
              </a:spcAft>
              <a:buNone/>
            </a:pPr>
            <a:r>
              <a:rPr lang="de-DE" sz="1200" dirty="0"/>
              <a:t>Fuhua Zhai</a:t>
            </a:r>
          </a:p>
          <a:p>
            <a:pPr marL="0" lvl="1" indent="0" fontAlgn="auto">
              <a:spcAft>
                <a:spcPts val="0"/>
              </a:spcAft>
              <a:buNone/>
            </a:pPr>
            <a:r>
              <a:rPr lang="de-DE" sz="1200" dirty="0"/>
              <a:t>Howard Robinson</a:t>
            </a:r>
          </a:p>
          <a:p>
            <a:pPr marL="0" lvl="1" indent="0" fontAlgn="auto">
              <a:spcAft>
                <a:spcPts val="0"/>
              </a:spcAft>
              <a:buNone/>
            </a:pPr>
            <a:r>
              <a:rPr lang="de-DE" sz="1200" dirty="0"/>
              <a:t>Lawrence Farmer</a:t>
            </a:r>
          </a:p>
          <a:p>
            <a:pPr marL="0" lvl="1" indent="0" fontAlgn="auto">
              <a:spcAft>
                <a:spcPts val="0"/>
              </a:spcAft>
              <a:buNone/>
            </a:pPr>
            <a:r>
              <a:rPr lang="de-DE" sz="1200" dirty="0"/>
              <a:t>Liz Matthews</a:t>
            </a:r>
          </a:p>
        </p:txBody>
      </p:sp>
      <p:sp>
        <p:nvSpPr>
          <p:cNvPr id="2" name="Rectangle 1">
            <a:extLst>
              <a:ext uri="{FF2B5EF4-FFF2-40B4-BE49-F238E27FC236}">
                <a16:creationId xmlns:a16="http://schemas.microsoft.com/office/drawing/2014/main" id="{241982C2-0E11-483B-BC50-3867F4016521}"/>
              </a:ext>
            </a:extLst>
          </p:cNvPr>
          <p:cNvSpPr>
            <a:spLocks noChangeArrowheads="1"/>
          </p:cNvSpPr>
          <p:nvPr/>
        </p:nvSpPr>
        <p:spPr bwMode="gray">
          <a:xfrm>
            <a:off x="4465320" y="4723292"/>
            <a:ext cx="1554480" cy="996891"/>
          </a:xfrm>
          <a:prstGeom prst="rect">
            <a:avLst/>
          </a:prstGeom>
          <a:solidFill>
            <a:srgbClr val="602320"/>
          </a:solidFill>
          <a:ln w="6350">
            <a:noFill/>
            <a:miter lim="800000"/>
            <a:headEnd/>
            <a:tailEnd/>
          </a:ln>
          <a:effectLst/>
        </p:spPr>
        <p:txBody>
          <a:bodyPr wrap="square" lIns="40341" rIns="40341" anchor="ctr" anchorCtr="0"/>
          <a:lstStyle/>
          <a:p>
            <a:pPr algn="ctr"/>
            <a:r>
              <a:rPr lang="en-US" sz="1600" b="1" dirty="0">
                <a:solidFill>
                  <a:schemeClr val="bg1"/>
                </a:solidFill>
              </a:rPr>
              <a:t>Multilevel Modeling</a:t>
            </a:r>
          </a:p>
        </p:txBody>
      </p:sp>
      <p:sp>
        <p:nvSpPr>
          <p:cNvPr id="5" name="Content Placeholder 57">
            <a:extLst>
              <a:ext uri="{FF2B5EF4-FFF2-40B4-BE49-F238E27FC236}">
                <a16:creationId xmlns:a16="http://schemas.microsoft.com/office/drawing/2014/main" id="{ED40B47E-4AEA-4227-9507-8BFC15B977D1}"/>
              </a:ext>
            </a:extLst>
          </p:cNvPr>
          <p:cNvSpPr txBox="1">
            <a:spLocks/>
          </p:cNvSpPr>
          <p:nvPr/>
        </p:nvSpPr>
        <p:spPr bwMode="gray">
          <a:xfrm>
            <a:off x="4465320" y="5787163"/>
            <a:ext cx="1554480" cy="988076"/>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Abby Ross </a:t>
            </a:r>
          </a:p>
          <a:p>
            <a:pPr marL="0" lvl="1" indent="0" fontAlgn="auto">
              <a:spcAft>
                <a:spcPts val="0"/>
              </a:spcAft>
              <a:buNone/>
            </a:pPr>
            <a:r>
              <a:rPr lang="en-GB" sz="1200" dirty="0" err="1"/>
              <a:t>Fuhua</a:t>
            </a:r>
            <a:r>
              <a:rPr lang="en-GB" sz="1200" dirty="0"/>
              <a:t> </a:t>
            </a:r>
            <a:r>
              <a:rPr lang="en-GB" sz="1200" dirty="0" err="1"/>
              <a:t>Zhai</a:t>
            </a:r>
            <a:endParaRPr lang="en-GB" sz="1200" dirty="0"/>
          </a:p>
          <a:p>
            <a:pPr marL="0" lvl="1" indent="0" fontAlgn="auto">
              <a:spcAft>
                <a:spcPts val="0"/>
              </a:spcAft>
              <a:buNone/>
            </a:pPr>
            <a:r>
              <a:rPr lang="en-GB" sz="1200" dirty="0"/>
              <a:t>Laura J </a:t>
            </a:r>
            <a:r>
              <a:rPr lang="en-GB" sz="1200" dirty="0" err="1"/>
              <a:t>Wernick</a:t>
            </a:r>
            <a:endParaRPr lang="en-GB" sz="1200" dirty="0"/>
          </a:p>
          <a:p>
            <a:pPr marL="0" lvl="1" indent="0" fontAlgn="auto">
              <a:spcAft>
                <a:spcPts val="0"/>
              </a:spcAft>
              <a:buNone/>
            </a:pPr>
            <a:r>
              <a:rPr lang="en-GB" sz="1200" dirty="0"/>
              <a:t>Liz Matthews</a:t>
            </a:r>
          </a:p>
        </p:txBody>
      </p:sp>
      <p:sp>
        <p:nvSpPr>
          <p:cNvPr id="14" name="Rectangle 6">
            <a:extLst>
              <a:ext uri="{FF2B5EF4-FFF2-40B4-BE49-F238E27FC236}">
                <a16:creationId xmlns:a16="http://schemas.microsoft.com/office/drawing/2014/main" id="{AE59CF75-38C4-42CC-9B37-35E47267A841}"/>
              </a:ext>
            </a:extLst>
          </p:cNvPr>
          <p:cNvSpPr>
            <a:spLocks noChangeArrowheads="1"/>
          </p:cNvSpPr>
          <p:nvPr/>
        </p:nvSpPr>
        <p:spPr bwMode="gray">
          <a:xfrm>
            <a:off x="1143000" y="1138563"/>
            <a:ext cx="1554480" cy="995857"/>
          </a:xfrm>
          <a:prstGeom prst="rect">
            <a:avLst/>
          </a:prstGeom>
          <a:solidFill>
            <a:srgbClr val="602320"/>
          </a:solidFill>
          <a:ln w="6350">
            <a:noFill/>
            <a:miter lim="800000"/>
            <a:headEnd/>
            <a:tailEnd/>
          </a:ln>
          <a:effectLst/>
        </p:spPr>
        <p:txBody>
          <a:bodyPr wrap="square" lIns="40341" rIns="40341" anchor="ctr" anchorCtr="0"/>
          <a:lstStyle/>
          <a:p>
            <a:pPr algn="ctr"/>
            <a:r>
              <a:rPr lang="en-GB" sz="1600" b="1" dirty="0">
                <a:solidFill>
                  <a:schemeClr val="bg1"/>
                </a:solidFill>
              </a:rPr>
              <a:t>Experimental</a:t>
            </a:r>
          </a:p>
        </p:txBody>
      </p:sp>
      <p:sp>
        <p:nvSpPr>
          <p:cNvPr id="30" name="Content Placeholder 57">
            <a:extLst>
              <a:ext uri="{FF2B5EF4-FFF2-40B4-BE49-F238E27FC236}">
                <a16:creationId xmlns:a16="http://schemas.microsoft.com/office/drawing/2014/main" id="{D3CBDCAC-4FCB-4B73-B6A2-407F2E4CEC9C}"/>
              </a:ext>
            </a:extLst>
          </p:cNvPr>
          <p:cNvSpPr txBox="1">
            <a:spLocks/>
          </p:cNvSpPr>
          <p:nvPr/>
        </p:nvSpPr>
        <p:spPr bwMode="gray">
          <a:xfrm>
            <a:off x="1143001" y="2187424"/>
            <a:ext cx="1554480" cy="1920815"/>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Abby Ross</a:t>
            </a:r>
          </a:p>
          <a:p>
            <a:pPr marL="0" lvl="1" indent="0" fontAlgn="auto">
              <a:spcAft>
                <a:spcPts val="0"/>
              </a:spcAft>
              <a:buNone/>
            </a:pPr>
            <a:r>
              <a:rPr lang="en-GB" sz="1200" dirty="0"/>
              <a:t>Dan Coleman</a:t>
            </a:r>
          </a:p>
          <a:p>
            <a:pPr marL="0" lvl="1" indent="0" fontAlgn="auto">
              <a:spcAft>
                <a:spcPts val="0"/>
              </a:spcAft>
              <a:buNone/>
            </a:pPr>
            <a:r>
              <a:rPr lang="en-GB" sz="1200" dirty="0" err="1"/>
              <a:t>Fuhua</a:t>
            </a:r>
            <a:r>
              <a:rPr lang="en-GB" sz="1200" dirty="0"/>
              <a:t> </a:t>
            </a:r>
            <a:r>
              <a:rPr lang="en-GB" sz="1200" dirty="0" err="1"/>
              <a:t>Zhai</a:t>
            </a:r>
            <a:endParaRPr lang="en-GB" sz="1200" dirty="0"/>
          </a:p>
          <a:p>
            <a:pPr marL="0" lvl="1" indent="0" fontAlgn="auto">
              <a:spcAft>
                <a:spcPts val="0"/>
              </a:spcAft>
              <a:buNone/>
            </a:pPr>
            <a:r>
              <a:rPr lang="en-GB" sz="1200" dirty="0"/>
              <a:t>Janna Heyman</a:t>
            </a:r>
          </a:p>
          <a:p>
            <a:pPr marL="0" lvl="1" indent="0" fontAlgn="auto">
              <a:spcAft>
                <a:spcPts val="0"/>
              </a:spcAft>
              <a:buNone/>
            </a:pPr>
            <a:r>
              <a:rPr lang="en-GB" sz="1200" dirty="0"/>
              <a:t>Jordan </a:t>
            </a:r>
            <a:r>
              <a:rPr lang="en-GB" sz="1200" dirty="0" err="1"/>
              <a:t>DeVylder</a:t>
            </a:r>
            <a:endParaRPr lang="en-GB" sz="1200" dirty="0"/>
          </a:p>
          <a:p>
            <a:pPr marL="0" lvl="1" indent="0" fontAlgn="auto">
              <a:spcAft>
                <a:spcPts val="0"/>
              </a:spcAft>
              <a:buNone/>
            </a:pPr>
            <a:r>
              <a:rPr lang="en-GB" sz="1200" dirty="0"/>
              <a:t>Lawrence Framer</a:t>
            </a:r>
          </a:p>
          <a:p>
            <a:pPr marL="0" lvl="1" indent="0" fontAlgn="auto">
              <a:spcAft>
                <a:spcPts val="0"/>
              </a:spcAft>
              <a:buNone/>
            </a:pPr>
            <a:r>
              <a:rPr lang="en-GB" sz="1200" dirty="0"/>
              <a:t>Liz Matthews</a:t>
            </a:r>
          </a:p>
          <a:p>
            <a:pPr marL="0" lvl="1" indent="0" fontAlgn="auto">
              <a:spcAft>
                <a:spcPts val="0"/>
              </a:spcAft>
              <a:buNone/>
            </a:pPr>
            <a:r>
              <a:rPr lang="en-GB" sz="1200" dirty="0"/>
              <a:t>Winnie Kung</a:t>
            </a:r>
          </a:p>
        </p:txBody>
      </p:sp>
      <p:sp>
        <p:nvSpPr>
          <p:cNvPr id="32" name="Rectangle 31">
            <a:extLst>
              <a:ext uri="{FF2B5EF4-FFF2-40B4-BE49-F238E27FC236}">
                <a16:creationId xmlns:a16="http://schemas.microsoft.com/office/drawing/2014/main" id="{359A95A9-E0D7-4FD6-99F3-89959126D486}"/>
              </a:ext>
            </a:extLst>
          </p:cNvPr>
          <p:cNvSpPr>
            <a:spLocks noChangeArrowheads="1"/>
          </p:cNvSpPr>
          <p:nvPr/>
        </p:nvSpPr>
        <p:spPr bwMode="gray">
          <a:xfrm>
            <a:off x="6172200" y="1143000"/>
            <a:ext cx="1554480" cy="1064302"/>
          </a:xfrm>
          <a:prstGeom prst="rect">
            <a:avLst/>
          </a:prstGeom>
          <a:solidFill>
            <a:srgbClr val="602320"/>
          </a:solidFill>
          <a:ln w="6350">
            <a:noFill/>
            <a:miter lim="800000"/>
            <a:headEnd/>
            <a:tailEnd/>
          </a:ln>
          <a:effectLst/>
        </p:spPr>
        <p:txBody>
          <a:bodyPr wrap="square" lIns="40341" rIns="40341" anchor="ctr" anchorCtr="0"/>
          <a:lstStyle/>
          <a:p>
            <a:pPr algn="ctr"/>
            <a:r>
              <a:rPr lang="en-GB" sz="1600" b="1" dirty="0">
                <a:solidFill>
                  <a:schemeClr val="bg1"/>
                </a:solidFill>
              </a:rPr>
              <a:t>Structural Equation </a:t>
            </a:r>
            <a:r>
              <a:rPr lang="en-GB" sz="1600" b="1" dirty="0" err="1">
                <a:solidFill>
                  <a:schemeClr val="bg1"/>
                </a:solidFill>
              </a:rPr>
              <a:t>Modeling</a:t>
            </a:r>
            <a:endParaRPr lang="en-GB" sz="1600" b="1" dirty="0">
              <a:solidFill>
                <a:schemeClr val="bg1"/>
              </a:solidFill>
            </a:endParaRPr>
          </a:p>
        </p:txBody>
      </p:sp>
      <p:sp>
        <p:nvSpPr>
          <p:cNvPr id="34" name="Content Placeholder 57">
            <a:extLst>
              <a:ext uri="{FF2B5EF4-FFF2-40B4-BE49-F238E27FC236}">
                <a16:creationId xmlns:a16="http://schemas.microsoft.com/office/drawing/2014/main" id="{FD717910-99EF-4D6B-846F-12067998644E}"/>
              </a:ext>
            </a:extLst>
          </p:cNvPr>
          <p:cNvSpPr txBox="1">
            <a:spLocks/>
          </p:cNvSpPr>
          <p:nvPr/>
        </p:nvSpPr>
        <p:spPr bwMode="gray">
          <a:xfrm>
            <a:off x="6182360" y="2286000"/>
            <a:ext cx="1554480" cy="2558773"/>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Abby Ross</a:t>
            </a:r>
          </a:p>
          <a:p>
            <a:pPr marL="0" lvl="1" indent="0" fontAlgn="auto">
              <a:spcAft>
                <a:spcPts val="0"/>
              </a:spcAft>
              <a:buNone/>
            </a:pPr>
            <a:r>
              <a:rPr lang="en-GB" sz="1200" dirty="0"/>
              <a:t>Amy Horowitz</a:t>
            </a:r>
          </a:p>
          <a:p>
            <a:pPr marL="0" lvl="1" indent="0" fontAlgn="auto">
              <a:spcAft>
                <a:spcPts val="0"/>
              </a:spcAft>
              <a:buNone/>
            </a:pPr>
            <a:r>
              <a:rPr lang="en-GB" sz="1200" dirty="0"/>
              <a:t>Dan Coleman</a:t>
            </a:r>
          </a:p>
          <a:p>
            <a:pPr marL="0" lvl="1" indent="0" fontAlgn="auto">
              <a:spcAft>
                <a:spcPts val="0"/>
              </a:spcAft>
              <a:buNone/>
            </a:pPr>
            <a:r>
              <a:rPr lang="en-GB" sz="1200" dirty="0"/>
              <a:t>Derek Tice-Brown</a:t>
            </a:r>
          </a:p>
          <a:p>
            <a:pPr marL="0" lvl="1" indent="0" fontAlgn="auto">
              <a:spcAft>
                <a:spcPts val="0"/>
              </a:spcAft>
              <a:buNone/>
            </a:pPr>
            <a:r>
              <a:rPr lang="en-GB" sz="1200" dirty="0"/>
              <a:t>Kimberly Hudson</a:t>
            </a:r>
          </a:p>
          <a:p>
            <a:pPr marL="0" lvl="1" indent="0" fontAlgn="auto">
              <a:spcAft>
                <a:spcPts val="0"/>
              </a:spcAft>
              <a:buNone/>
            </a:pPr>
            <a:r>
              <a:rPr lang="en-GB" sz="1200" dirty="0"/>
              <a:t>Laura J </a:t>
            </a:r>
            <a:r>
              <a:rPr lang="en-GB" sz="1200" dirty="0" err="1"/>
              <a:t>Wernick</a:t>
            </a:r>
            <a:endParaRPr lang="en-GB" sz="1200" dirty="0"/>
          </a:p>
          <a:p>
            <a:pPr marL="0" lvl="1" indent="0" fontAlgn="auto">
              <a:spcAft>
                <a:spcPts val="0"/>
              </a:spcAft>
              <a:buNone/>
            </a:pPr>
            <a:r>
              <a:rPr lang="en-GB" sz="1200" dirty="0"/>
              <a:t>Lauri </a:t>
            </a:r>
            <a:r>
              <a:rPr lang="en-GB" sz="1200" dirty="0" err="1"/>
              <a:t>Goldkind</a:t>
            </a:r>
            <a:endParaRPr lang="en-GB" sz="1200" dirty="0"/>
          </a:p>
          <a:p>
            <a:pPr marL="0" lvl="1" indent="0" fontAlgn="auto">
              <a:spcAft>
                <a:spcPts val="0"/>
              </a:spcAft>
              <a:buNone/>
            </a:pPr>
            <a:r>
              <a:rPr lang="en-GB" sz="1200" dirty="0"/>
              <a:t>Lawrence Farmer</a:t>
            </a:r>
          </a:p>
          <a:p>
            <a:pPr marL="0" lvl="1" indent="0" fontAlgn="auto">
              <a:spcAft>
                <a:spcPts val="0"/>
              </a:spcAft>
              <a:buNone/>
            </a:pPr>
            <a:r>
              <a:rPr lang="en-GB" sz="1200" dirty="0" err="1"/>
              <a:t>Rahbel</a:t>
            </a:r>
            <a:r>
              <a:rPr lang="en-GB" sz="1200" dirty="0"/>
              <a:t> Rahman</a:t>
            </a:r>
          </a:p>
          <a:p>
            <a:pPr marL="0" lvl="1" indent="0" fontAlgn="auto">
              <a:spcAft>
                <a:spcPts val="0"/>
              </a:spcAft>
              <a:buNone/>
            </a:pPr>
            <a:r>
              <a:rPr lang="en-GB" sz="1200" dirty="0" err="1"/>
              <a:t>Sameena</a:t>
            </a:r>
            <a:r>
              <a:rPr lang="en-GB" sz="1200" dirty="0"/>
              <a:t> </a:t>
            </a:r>
            <a:r>
              <a:rPr lang="en-GB" sz="1200" dirty="0" err="1"/>
              <a:t>Azhar</a:t>
            </a:r>
            <a:endParaRPr lang="en-GB" sz="1200" dirty="0"/>
          </a:p>
          <a:p>
            <a:pPr marL="0" lvl="1" indent="0" fontAlgn="auto">
              <a:spcAft>
                <a:spcPts val="0"/>
              </a:spcAft>
              <a:buNone/>
            </a:pPr>
            <a:r>
              <a:rPr lang="en-GB" sz="1200" dirty="0"/>
              <a:t>Tina </a:t>
            </a:r>
            <a:r>
              <a:rPr lang="en-GB" sz="1200" dirty="0" err="1"/>
              <a:t>Maschi</a:t>
            </a:r>
            <a:endParaRPr lang="en-GB" sz="1200" dirty="0"/>
          </a:p>
        </p:txBody>
      </p:sp>
      <p:sp>
        <p:nvSpPr>
          <p:cNvPr id="36" name="Rectangle 6">
            <a:extLst>
              <a:ext uri="{FF2B5EF4-FFF2-40B4-BE49-F238E27FC236}">
                <a16:creationId xmlns:a16="http://schemas.microsoft.com/office/drawing/2014/main" id="{5E6C5163-86CB-44D3-86AE-E16725AE123D}"/>
              </a:ext>
            </a:extLst>
          </p:cNvPr>
          <p:cNvSpPr>
            <a:spLocks noChangeArrowheads="1"/>
          </p:cNvSpPr>
          <p:nvPr/>
        </p:nvSpPr>
        <p:spPr bwMode="gray">
          <a:xfrm>
            <a:off x="2823464" y="3725006"/>
            <a:ext cx="1554480" cy="923194"/>
          </a:xfrm>
          <a:prstGeom prst="rect">
            <a:avLst/>
          </a:prstGeom>
          <a:solidFill>
            <a:srgbClr val="602320"/>
          </a:solidFill>
          <a:ln w="6350">
            <a:noFill/>
            <a:miter lim="800000"/>
            <a:headEnd/>
            <a:tailEnd/>
          </a:ln>
          <a:effectLst/>
        </p:spPr>
        <p:txBody>
          <a:bodyPr wrap="square" lIns="40341" rIns="40341" anchor="ctr" anchorCtr="0"/>
          <a:lstStyle/>
          <a:p>
            <a:pPr algn="ctr"/>
            <a:r>
              <a:rPr lang="en-US" sz="1600" b="1" dirty="0">
                <a:solidFill>
                  <a:schemeClr val="bg1"/>
                </a:solidFill>
              </a:rPr>
              <a:t>Time Series</a:t>
            </a:r>
          </a:p>
        </p:txBody>
      </p:sp>
      <p:sp>
        <p:nvSpPr>
          <p:cNvPr id="38" name="Content Placeholder 57">
            <a:extLst>
              <a:ext uri="{FF2B5EF4-FFF2-40B4-BE49-F238E27FC236}">
                <a16:creationId xmlns:a16="http://schemas.microsoft.com/office/drawing/2014/main" id="{FCA44773-78B4-4E6F-A41A-DD001B1D93A8}"/>
              </a:ext>
            </a:extLst>
          </p:cNvPr>
          <p:cNvSpPr txBox="1">
            <a:spLocks/>
          </p:cNvSpPr>
          <p:nvPr/>
        </p:nvSpPr>
        <p:spPr bwMode="gray">
          <a:xfrm>
            <a:off x="2828544" y="4724400"/>
            <a:ext cx="1554480" cy="609600"/>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de-DE" sz="1200" dirty="0"/>
              <a:t>Marciana Popescu</a:t>
            </a:r>
          </a:p>
          <a:p>
            <a:pPr marL="0" lvl="1" indent="0" fontAlgn="auto">
              <a:spcAft>
                <a:spcPts val="0"/>
              </a:spcAft>
              <a:buNone/>
            </a:pPr>
            <a:r>
              <a:rPr lang="de-DE" sz="1200" dirty="0"/>
              <a:t>Tina Maschi</a:t>
            </a:r>
          </a:p>
        </p:txBody>
      </p:sp>
      <p:sp>
        <p:nvSpPr>
          <p:cNvPr id="40" name="Rectangle 39">
            <a:extLst>
              <a:ext uri="{FF2B5EF4-FFF2-40B4-BE49-F238E27FC236}">
                <a16:creationId xmlns:a16="http://schemas.microsoft.com/office/drawing/2014/main" id="{123ABD46-A4D3-4D3E-A6C4-87FF6CF273FC}"/>
              </a:ext>
            </a:extLst>
          </p:cNvPr>
          <p:cNvSpPr>
            <a:spLocks noChangeArrowheads="1"/>
          </p:cNvSpPr>
          <p:nvPr/>
        </p:nvSpPr>
        <p:spPr bwMode="gray">
          <a:xfrm>
            <a:off x="4495800" y="1145499"/>
            <a:ext cx="1554480" cy="1064302"/>
          </a:xfrm>
          <a:prstGeom prst="rect">
            <a:avLst/>
          </a:prstGeom>
          <a:solidFill>
            <a:srgbClr val="602320"/>
          </a:solidFill>
          <a:ln w="6350">
            <a:noFill/>
            <a:miter lim="800000"/>
            <a:headEnd/>
            <a:tailEnd/>
          </a:ln>
          <a:effectLst/>
        </p:spPr>
        <p:txBody>
          <a:bodyPr wrap="square" lIns="40341" rIns="40341" anchor="ctr" anchorCtr="0"/>
          <a:lstStyle/>
          <a:p>
            <a:pPr algn="ctr"/>
            <a:r>
              <a:rPr lang="en-US" sz="1600" b="1" dirty="0">
                <a:solidFill>
                  <a:schemeClr val="bg1"/>
                </a:solidFill>
              </a:rPr>
              <a:t>Linear &amp; Generalized Linear Model</a:t>
            </a:r>
          </a:p>
        </p:txBody>
      </p:sp>
      <p:sp>
        <p:nvSpPr>
          <p:cNvPr id="42" name="Content Placeholder 57">
            <a:extLst>
              <a:ext uri="{FF2B5EF4-FFF2-40B4-BE49-F238E27FC236}">
                <a16:creationId xmlns:a16="http://schemas.microsoft.com/office/drawing/2014/main" id="{E7D7C23F-E796-4EA9-9187-6FC881D5551F}"/>
              </a:ext>
            </a:extLst>
          </p:cNvPr>
          <p:cNvSpPr txBox="1">
            <a:spLocks/>
          </p:cNvSpPr>
          <p:nvPr/>
        </p:nvSpPr>
        <p:spPr bwMode="gray">
          <a:xfrm>
            <a:off x="4495800" y="2279438"/>
            <a:ext cx="1554480" cy="2362201"/>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Abby Ross</a:t>
            </a:r>
          </a:p>
          <a:p>
            <a:pPr marL="0" lvl="1" indent="0" fontAlgn="auto">
              <a:spcAft>
                <a:spcPts val="0"/>
              </a:spcAft>
              <a:buNone/>
            </a:pPr>
            <a:r>
              <a:rPr lang="en-GB" sz="1200" dirty="0"/>
              <a:t>Amy Horowitz</a:t>
            </a:r>
          </a:p>
          <a:p>
            <a:pPr marL="0" lvl="1" indent="0" fontAlgn="auto">
              <a:spcAft>
                <a:spcPts val="0"/>
              </a:spcAft>
              <a:buNone/>
            </a:pPr>
            <a:r>
              <a:rPr lang="en-GB" sz="1200" dirty="0"/>
              <a:t>Cathy Berkman</a:t>
            </a:r>
          </a:p>
          <a:p>
            <a:pPr marL="0" lvl="1" indent="0" fontAlgn="auto">
              <a:spcAft>
                <a:spcPts val="0"/>
              </a:spcAft>
              <a:buNone/>
            </a:pPr>
            <a:r>
              <a:rPr lang="en-GB" sz="1200" dirty="0" err="1"/>
              <a:t>Fuhua</a:t>
            </a:r>
            <a:r>
              <a:rPr lang="en-GB" sz="1200" dirty="0"/>
              <a:t> </a:t>
            </a:r>
            <a:r>
              <a:rPr lang="en-GB" sz="1200" dirty="0" err="1"/>
              <a:t>Zhai</a:t>
            </a:r>
            <a:endParaRPr lang="en-GB" sz="1200" dirty="0"/>
          </a:p>
          <a:p>
            <a:pPr marL="0" lvl="1" indent="0" fontAlgn="auto">
              <a:spcAft>
                <a:spcPts val="0"/>
              </a:spcAft>
              <a:buNone/>
            </a:pPr>
            <a:r>
              <a:rPr lang="en-GB" sz="1200" dirty="0"/>
              <a:t>Janna Heyman</a:t>
            </a:r>
          </a:p>
          <a:p>
            <a:pPr marL="0" lvl="1" indent="0" fontAlgn="auto">
              <a:spcAft>
                <a:spcPts val="0"/>
              </a:spcAft>
              <a:buNone/>
            </a:pPr>
            <a:r>
              <a:rPr lang="en-GB" sz="1200" dirty="0"/>
              <a:t>Laura J </a:t>
            </a:r>
            <a:r>
              <a:rPr lang="en-GB" sz="1200" dirty="0" err="1"/>
              <a:t>Wernick</a:t>
            </a:r>
            <a:endParaRPr lang="en-GB" sz="1200" dirty="0"/>
          </a:p>
          <a:p>
            <a:pPr marL="0" lvl="1" indent="0" fontAlgn="auto">
              <a:spcAft>
                <a:spcPts val="0"/>
              </a:spcAft>
              <a:buNone/>
            </a:pPr>
            <a:r>
              <a:rPr lang="en-GB" sz="1200" dirty="0"/>
              <a:t>Lawrence Farmer</a:t>
            </a:r>
          </a:p>
          <a:p>
            <a:pPr marL="0" lvl="1" indent="0" fontAlgn="auto">
              <a:spcAft>
                <a:spcPts val="0"/>
              </a:spcAft>
              <a:buNone/>
            </a:pPr>
            <a:r>
              <a:rPr lang="en-GB" sz="1200" dirty="0"/>
              <a:t>Liz Matthews</a:t>
            </a:r>
          </a:p>
          <a:p>
            <a:pPr marL="0" lvl="1" indent="0" fontAlgn="auto">
              <a:spcAft>
                <a:spcPts val="0"/>
              </a:spcAft>
              <a:buNone/>
            </a:pPr>
            <a:r>
              <a:rPr lang="en-GB" sz="1200" dirty="0" err="1"/>
              <a:t>Marciana</a:t>
            </a:r>
            <a:r>
              <a:rPr lang="en-GB" sz="1200" dirty="0"/>
              <a:t> Popescu</a:t>
            </a:r>
          </a:p>
          <a:p>
            <a:pPr marL="0" lvl="1" indent="0" fontAlgn="auto">
              <a:spcAft>
                <a:spcPts val="0"/>
              </a:spcAft>
              <a:buNone/>
            </a:pPr>
            <a:r>
              <a:rPr lang="en-GB" sz="1200" dirty="0" err="1"/>
              <a:t>Sameena</a:t>
            </a:r>
            <a:r>
              <a:rPr lang="en-GB" sz="1200" dirty="0"/>
              <a:t> </a:t>
            </a:r>
            <a:r>
              <a:rPr lang="en-GB" sz="1200" dirty="0" err="1"/>
              <a:t>Azhar</a:t>
            </a:r>
            <a:endParaRPr lang="en-GB" sz="1200" dirty="0"/>
          </a:p>
        </p:txBody>
      </p:sp>
    </p:spTree>
    <p:extLst>
      <p:ext uri="{BB962C8B-B14F-4D97-AF65-F5344CB8AC3E}">
        <p14:creationId xmlns:p14="http://schemas.microsoft.com/office/powerpoint/2010/main" val="3589986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026"/>
          <p:cNvSpPr txBox="1">
            <a:spLocks noChangeArrowheads="1"/>
          </p:cNvSpPr>
          <p:nvPr/>
        </p:nvSpPr>
        <p:spPr>
          <a:xfrm>
            <a:off x="304800" y="493004"/>
            <a:ext cx="8117843" cy="48459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defRPr/>
            </a:pPr>
            <a:r>
              <a:rPr lang="en-US" sz="2800" b="1" dirty="0">
                <a:solidFill>
                  <a:srgbClr val="602320"/>
                </a:solidFill>
              </a:rPr>
              <a:t>Research Methods: </a:t>
            </a:r>
            <a:r>
              <a:rPr lang="en-US" sz="2800" b="1" i="1" dirty="0">
                <a:solidFill>
                  <a:srgbClr val="602320"/>
                </a:solidFill>
              </a:rPr>
              <a:t>Other</a:t>
            </a:r>
          </a:p>
        </p:txBody>
      </p:sp>
      <p:sp>
        <p:nvSpPr>
          <p:cNvPr id="2" name="Content Placeholder 57">
            <a:extLst>
              <a:ext uri="{FF2B5EF4-FFF2-40B4-BE49-F238E27FC236}">
                <a16:creationId xmlns:a16="http://schemas.microsoft.com/office/drawing/2014/main" id="{A691BDEA-4459-4142-913C-34C0723B1AA4}"/>
              </a:ext>
            </a:extLst>
          </p:cNvPr>
          <p:cNvSpPr txBox="1">
            <a:spLocks/>
          </p:cNvSpPr>
          <p:nvPr/>
        </p:nvSpPr>
        <p:spPr bwMode="gray">
          <a:xfrm>
            <a:off x="426720" y="2206922"/>
            <a:ext cx="1554480" cy="2054901"/>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Abby Ross</a:t>
            </a:r>
          </a:p>
          <a:p>
            <a:pPr marL="0" lvl="1" indent="0" fontAlgn="auto">
              <a:spcAft>
                <a:spcPts val="0"/>
              </a:spcAft>
              <a:buNone/>
            </a:pPr>
            <a:r>
              <a:rPr lang="en-GB" sz="1200" dirty="0"/>
              <a:t>Howard Robinson</a:t>
            </a:r>
          </a:p>
          <a:p>
            <a:pPr marL="0" lvl="1" indent="0" fontAlgn="auto">
              <a:spcAft>
                <a:spcPts val="0"/>
              </a:spcAft>
              <a:buNone/>
            </a:pPr>
            <a:r>
              <a:rPr lang="en-GB" sz="1200" dirty="0"/>
              <a:t>Janna Heyman</a:t>
            </a:r>
          </a:p>
          <a:p>
            <a:pPr marL="0" lvl="1" indent="0" fontAlgn="auto">
              <a:spcAft>
                <a:spcPts val="0"/>
              </a:spcAft>
              <a:buNone/>
            </a:pPr>
            <a:r>
              <a:rPr lang="en-GB" sz="1200" dirty="0"/>
              <a:t>Laura J </a:t>
            </a:r>
            <a:r>
              <a:rPr lang="en-GB" sz="1200" dirty="0" err="1"/>
              <a:t>Wernick</a:t>
            </a:r>
            <a:endParaRPr lang="en-GB" sz="1200" dirty="0"/>
          </a:p>
          <a:p>
            <a:pPr marL="0" lvl="1" indent="0" fontAlgn="auto">
              <a:spcAft>
                <a:spcPts val="0"/>
              </a:spcAft>
              <a:buNone/>
            </a:pPr>
            <a:r>
              <a:rPr lang="en-GB" sz="1200" dirty="0"/>
              <a:t>Lauri </a:t>
            </a:r>
            <a:r>
              <a:rPr lang="en-GB" sz="1200" dirty="0" err="1"/>
              <a:t>Goldkind</a:t>
            </a:r>
            <a:endParaRPr lang="en-GB" sz="1200" dirty="0"/>
          </a:p>
          <a:p>
            <a:pPr marL="0" lvl="1" indent="0" fontAlgn="auto">
              <a:spcAft>
                <a:spcPts val="0"/>
              </a:spcAft>
              <a:buNone/>
            </a:pPr>
            <a:r>
              <a:rPr lang="en-GB" sz="1200" dirty="0" err="1"/>
              <a:t>Marciana</a:t>
            </a:r>
            <a:r>
              <a:rPr lang="en-GB" sz="1200" dirty="0"/>
              <a:t> Popescu</a:t>
            </a:r>
          </a:p>
          <a:p>
            <a:pPr marL="0" lvl="1" indent="0" fontAlgn="auto">
              <a:spcAft>
                <a:spcPts val="0"/>
              </a:spcAft>
              <a:buNone/>
            </a:pPr>
            <a:r>
              <a:rPr lang="en-GB" sz="1200" dirty="0" err="1"/>
              <a:t>Rahbel</a:t>
            </a:r>
            <a:r>
              <a:rPr lang="en-GB" sz="1200" dirty="0"/>
              <a:t> Rahman</a:t>
            </a:r>
          </a:p>
          <a:p>
            <a:pPr marL="0" lvl="1" indent="0" fontAlgn="auto">
              <a:spcAft>
                <a:spcPts val="0"/>
              </a:spcAft>
              <a:buNone/>
            </a:pPr>
            <a:r>
              <a:rPr lang="en-GB" sz="1200" dirty="0" err="1"/>
              <a:t>Sameena</a:t>
            </a:r>
            <a:r>
              <a:rPr lang="en-GB" sz="1200" dirty="0"/>
              <a:t> </a:t>
            </a:r>
            <a:r>
              <a:rPr lang="en-GB" sz="1200" dirty="0" err="1"/>
              <a:t>Azhar</a:t>
            </a:r>
            <a:endParaRPr lang="en-GB" sz="1200" dirty="0"/>
          </a:p>
          <a:p>
            <a:pPr marL="0" lvl="1" indent="0" fontAlgn="auto">
              <a:spcAft>
                <a:spcPts val="0"/>
              </a:spcAft>
              <a:buNone/>
            </a:pPr>
            <a:r>
              <a:rPr lang="en-GB" sz="1200" dirty="0"/>
              <a:t>Tina </a:t>
            </a:r>
            <a:r>
              <a:rPr lang="en-GB" sz="1200" dirty="0" err="1"/>
              <a:t>Maschi</a:t>
            </a:r>
            <a:endParaRPr lang="en-GB" sz="1200" dirty="0"/>
          </a:p>
        </p:txBody>
      </p:sp>
      <p:sp>
        <p:nvSpPr>
          <p:cNvPr id="5" name="Rectangle 6">
            <a:extLst>
              <a:ext uri="{FF2B5EF4-FFF2-40B4-BE49-F238E27FC236}">
                <a16:creationId xmlns:a16="http://schemas.microsoft.com/office/drawing/2014/main" id="{85180B24-7E66-4D21-971D-BC67134EDAFE}"/>
              </a:ext>
            </a:extLst>
          </p:cNvPr>
          <p:cNvSpPr>
            <a:spLocks noChangeArrowheads="1"/>
          </p:cNvSpPr>
          <p:nvPr/>
        </p:nvSpPr>
        <p:spPr bwMode="gray">
          <a:xfrm>
            <a:off x="421641" y="1066800"/>
            <a:ext cx="1554480" cy="1076295"/>
          </a:xfrm>
          <a:prstGeom prst="rect">
            <a:avLst/>
          </a:prstGeom>
          <a:solidFill>
            <a:srgbClr val="602320"/>
          </a:solidFill>
          <a:ln w="6350">
            <a:noFill/>
            <a:miter lim="800000"/>
            <a:headEnd/>
            <a:tailEnd/>
          </a:ln>
          <a:effectLst/>
        </p:spPr>
        <p:txBody>
          <a:bodyPr wrap="square" lIns="40341" rIns="40341" anchor="ctr" anchorCtr="0"/>
          <a:lstStyle/>
          <a:p>
            <a:pPr algn="ctr"/>
            <a:r>
              <a:rPr lang="en-GB" sz="1600" b="1" dirty="0">
                <a:solidFill>
                  <a:schemeClr val="bg1"/>
                </a:solidFill>
              </a:rPr>
              <a:t>Community Based Participatory Research</a:t>
            </a:r>
          </a:p>
        </p:txBody>
      </p:sp>
      <p:sp>
        <p:nvSpPr>
          <p:cNvPr id="16" name="Rectangle 6">
            <a:extLst>
              <a:ext uri="{FF2B5EF4-FFF2-40B4-BE49-F238E27FC236}">
                <a16:creationId xmlns:a16="http://schemas.microsoft.com/office/drawing/2014/main" id="{5131AE5B-A66C-4D54-907A-9B7C04194ED8}"/>
              </a:ext>
            </a:extLst>
          </p:cNvPr>
          <p:cNvSpPr>
            <a:spLocks noChangeArrowheads="1"/>
          </p:cNvSpPr>
          <p:nvPr/>
        </p:nvSpPr>
        <p:spPr bwMode="gray">
          <a:xfrm>
            <a:off x="2095169" y="1066800"/>
            <a:ext cx="1554480" cy="762000"/>
          </a:xfrm>
          <a:prstGeom prst="rect">
            <a:avLst/>
          </a:prstGeom>
          <a:solidFill>
            <a:srgbClr val="602320"/>
          </a:solidFill>
          <a:ln w="6350">
            <a:noFill/>
            <a:miter lim="800000"/>
            <a:headEnd/>
            <a:tailEnd/>
          </a:ln>
          <a:effectLst/>
        </p:spPr>
        <p:txBody>
          <a:bodyPr wrap="square" lIns="40341" rIns="40341" anchor="ctr" anchorCtr="0"/>
          <a:lstStyle/>
          <a:p>
            <a:pPr algn="ctr"/>
            <a:r>
              <a:rPr lang="en-GB" sz="1600" b="1" dirty="0">
                <a:solidFill>
                  <a:schemeClr val="bg1"/>
                </a:solidFill>
              </a:rPr>
              <a:t>Survey</a:t>
            </a:r>
          </a:p>
        </p:txBody>
      </p:sp>
      <p:sp>
        <p:nvSpPr>
          <p:cNvPr id="18" name="Content Placeholder 57">
            <a:extLst>
              <a:ext uri="{FF2B5EF4-FFF2-40B4-BE49-F238E27FC236}">
                <a16:creationId xmlns:a16="http://schemas.microsoft.com/office/drawing/2014/main" id="{6961A4D1-5CE1-40B7-BC7D-65BC580A89CF}"/>
              </a:ext>
            </a:extLst>
          </p:cNvPr>
          <p:cNvSpPr txBox="1">
            <a:spLocks/>
          </p:cNvSpPr>
          <p:nvPr/>
        </p:nvSpPr>
        <p:spPr bwMode="gray">
          <a:xfrm>
            <a:off x="2103120" y="1905000"/>
            <a:ext cx="1554480" cy="3426501"/>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Abby Ross </a:t>
            </a:r>
          </a:p>
          <a:p>
            <a:pPr marL="0" lvl="1" indent="0" fontAlgn="auto">
              <a:spcAft>
                <a:spcPts val="0"/>
              </a:spcAft>
              <a:buNone/>
            </a:pPr>
            <a:r>
              <a:rPr lang="en-GB" sz="1200" dirty="0"/>
              <a:t>Amy Horowitz</a:t>
            </a:r>
          </a:p>
          <a:p>
            <a:pPr marL="0" lvl="1" indent="0" fontAlgn="auto">
              <a:spcAft>
                <a:spcPts val="0"/>
              </a:spcAft>
              <a:buNone/>
            </a:pPr>
            <a:r>
              <a:rPr lang="en-GB" sz="1200" dirty="0"/>
              <a:t>Cathy Berkman</a:t>
            </a:r>
          </a:p>
          <a:p>
            <a:pPr marL="0" lvl="1" indent="0" fontAlgn="auto">
              <a:spcAft>
                <a:spcPts val="0"/>
              </a:spcAft>
              <a:buNone/>
            </a:pPr>
            <a:r>
              <a:rPr lang="en-GB" sz="1200" dirty="0"/>
              <a:t>Dan Coleman</a:t>
            </a:r>
          </a:p>
          <a:p>
            <a:pPr marL="0" lvl="1" indent="0" fontAlgn="auto">
              <a:spcAft>
                <a:spcPts val="0"/>
              </a:spcAft>
              <a:buNone/>
            </a:pPr>
            <a:r>
              <a:rPr lang="en-GB" sz="1200" dirty="0" err="1"/>
              <a:t>Fuhua</a:t>
            </a:r>
            <a:r>
              <a:rPr lang="en-GB" sz="1200" dirty="0"/>
              <a:t> </a:t>
            </a:r>
            <a:r>
              <a:rPr lang="en-GB" sz="1200" dirty="0" err="1"/>
              <a:t>Zhai</a:t>
            </a:r>
            <a:endParaRPr lang="en-GB" sz="1200" dirty="0"/>
          </a:p>
          <a:p>
            <a:pPr marL="0" lvl="1" indent="0" fontAlgn="auto">
              <a:spcAft>
                <a:spcPts val="0"/>
              </a:spcAft>
              <a:buNone/>
            </a:pPr>
            <a:r>
              <a:rPr lang="en-GB" sz="1200" dirty="0"/>
              <a:t>Janna Heyman</a:t>
            </a:r>
          </a:p>
          <a:p>
            <a:pPr marL="0" lvl="1" indent="0" fontAlgn="auto">
              <a:spcAft>
                <a:spcPts val="0"/>
              </a:spcAft>
              <a:buNone/>
            </a:pPr>
            <a:r>
              <a:rPr lang="en-GB" sz="1200" dirty="0"/>
              <a:t>Jordan </a:t>
            </a:r>
            <a:r>
              <a:rPr lang="en-GB" sz="1200" dirty="0" err="1"/>
              <a:t>DeVylder</a:t>
            </a:r>
            <a:endParaRPr lang="en-GB" sz="1200" dirty="0"/>
          </a:p>
          <a:p>
            <a:pPr marL="0" lvl="1" indent="0" fontAlgn="auto">
              <a:spcAft>
                <a:spcPts val="0"/>
              </a:spcAft>
              <a:buNone/>
            </a:pPr>
            <a:r>
              <a:rPr lang="en-GB" sz="1200" dirty="0"/>
              <a:t>Kimberly Hudson</a:t>
            </a:r>
          </a:p>
          <a:p>
            <a:pPr marL="0" lvl="1" indent="0" fontAlgn="auto">
              <a:spcAft>
                <a:spcPts val="0"/>
              </a:spcAft>
              <a:buNone/>
            </a:pPr>
            <a:r>
              <a:rPr lang="en-GB" sz="1200" dirty="0"/>
              <a:t>Laura J </a:t>
            </a:r>
            <a:r>
              <a:rPr lang="en-GB" sz="1200" dirty="0" err="1"/>
              <a:t>Wernick</a:t>
            </a:r>
            <a:endParaRPr lang="en-GB" sz="1200" dirty="0"/>
          </a:p>
          <a:p>
            <a:pPr marL="0" lvl="1" indent="0" fontAlgn="auto">
              <a:spcAft>
                <a:spcPts val="0"/>
              </a:spcAft>
              <a:buNone/>
            </a:pPr>
            <a:r>
              <a:rPr lang="en-GB" sz="1200" dirty="0"/>
              <a:t>Lauri </a:t>
            </a:r>
            <a:r>
              <a:rPr lang="en-GB" sz="1200" dirty="0" err="1"/>
              <a:t>Goldkind</a:t>
            </a:r>
            <a:endParaRPr lang="en-GB" sz="1200" dirty="0"/>
          </a:p>
          <a:p>
            <a:pPr marL="0" lvl="1" indent="0" fontAlgn="auto">
              <a:spcAft>
                <a:spcPts val="0"/>
              </a:spcAft>
              <a:buNone/>
            </a:pPr>
            <a:r>
              <a:rPr lang="en-GB" sz="1200" dirty="0"/>
              <a:t>Mary Ann </a:t>
            </a:r>
            <a:r>
              <a:rPr lang="en-GB" sz="1200" dirty="0" err="1"/>
              <a:t>Forgey</a:t>
            </a:r>
            <a:endParaRPr lang="en-GB" sz="1200" dirty="0"/>
          </a:p>
          <a:p>
            <a:pPr marL="0" lvl="1" indent="0" fontAlgn="auto">
              <a:spcAft>
                <a:spcPts val="0"/>
              </a:spcAft>
              <a:buNone/>
            </a:pPr>
            <a:r>
              <a:rPr lang="en-GB" sz="1200" dirty="0" err="1"/>
              <a:t>Rahbel</a:t>
            </a:r>
            <a:r>
              <a:rPr lang="en-GB" sz="1200" dirty="0"/>
              <a:t> Rahman</a:t>
            </a:r>
          </a:p>
          <a:p>
            <a:pPr marL="0" lvl="1" indent="0" fontAlgn="auto">
              <a:spcAft>
                <a:spcPts val="0"/>
              </a:spcAft>
              <a:buNone/>
            </a:pPr>
            <a:r>
              <a:rPr lang="en-GB" sz="1200" dirty="0" err="1"/>
              <a:t>Sameena</a:t>
            </a:r>
            <a:r>
              <a:rPr lang="en-GB" sz="1200" dirty="0"/>
              <a:t> </a:t>
            </a:r>
            <a:r>
              <a:rPr lang="en-GB" sz="1200" dirty="0" err="1"/>
              <a:t>Azhar</a:t>
            </a:r>
            <a:endParaRPr lang="en-GB" sz="1200" dirty="0"/>
          </a:p>
          <a:p>
            <a:pPr marL="0" lvl="1" indent="0" fontAlgn="auto">
              <a:spcAft>
                <a:spcPts val="0"/>
              </a:spcAft>
              <a:buNone/>
            </a:pPr>
            <a:r>
              <a:rPr lang="en-GB" sz="1200" dirty="0"/>
              <a:t>Tina </a:t>
            </a:r>
            <a:r>
              <a:rPr lang="en-GB" sz="1200" dirty="0" err="1"/>
              <a:t>Maschi</a:t>
            </a:r>
            <a:endParaRPr lang="en-GB" sz="1200" dirty="0"/>
          </a:p>
          <a:p>
            <a:pPr marL="0" lvl="1" indent="0" fontAlgn="auto">
              <a:spcAft>
                <a:spcPts val="0"/>
              </a:spcAft>
              <a:buNone/>
            </a:pPr>
            <a:r>
              <a:rPr lang="en-GB" sz="1200" dirty="0"/>
              <a:t>Winnie King</a:t>
            </a:r>
          </a:p>
        </p:txBody>
      </p:sp>
      <p:sp>
        <p:nvSpPr>
          <p:cNvPr id="20" name="Content Placeholder 57">
            <a:extLst>
              <a:ext uri="{FF2B5EF4-FFF2-40B4-BE49-F238E27FC236}">
                <a16:creationId xmlns:a16="http://schemas.microsoft.com/office/drawing/2014/main" id="{BB540A36-03FF-4D93-AF0A-960ACA08F41F}"/>
              </a:ext>
            </a:extLst>
          </p:cNvPr>
          <p:cNvSpPr txBox="1">
            <a:spLocks/>
          </p:cNvSpPr>
          <p:nvPr/>
        </p:nvSpPr>
        <p:spPr bwMode="gray">
          <a:xfrm>
            <a:off x="7132320" y="2128841"/>
            <a:ext cx="1554480" cy="778754"/>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Howard Robinson</a:t>
            </a:r>
          </a:p>
          <a:p>
            <a:pPr marL="0" lvl="1" indent="0" fontAlgn="auto">
              <a:spcAft>
                <a:spcPts val="0"/>
              </a:spcAft>
              <a:buNone/>
            </a:pPr>
            <a:r>
              <a:rPr lang="en-GB" sz="1200" dirty="0"/>
              <a:t>Tina </a:t>
            </a:r>
            <a:r>
              <a:rPr lang="en-GB" sz="1200" dirty="0" err="1"/>
              <a:t>Maschi</a:t>
            </a:r>
            <a:endParaRPr lang="en-GB" sz="1200" dirty="0"/>
          </a:p>
        </p:txBody>
      </p:sp>
      <p:sp>
        <p:nvSpPr>
          <p:cNvPr id="24" name="Rectangle 6">
            <a:extLst>
              <a:ext uri="{FF2B5EF4-FFF2-40B4-BE49-F238E27FC236}">
                <a16:creationId xmlns:a16="http://schemas.microsoft.com/office/drawing/2014/main" id="{B2825E68-58D0-4043-B41E-187EDF55ABAB}"/>
              </a:ext>
            </a:extLst>
          </p:cNvPr>
          <p:cNvSpPr>
            <a:spLocks noChangeArrowheads="1"/>
          </p:cNvSpPr>
          <p:nvPr/>
        </p:nvSpPr>
        <p:spPr bwMode="gray">
          <a:xfrm>
            <a:off x="426720" y="4343400"/>
            <a:ext cx="1554480" cy="982716"/>
          </a:xfrm>
          <a:prstGeom prst="rect">
            <a:avLst/>
          </a:prstGeom>
          <a:solidFill>
            <a:srgbClr val="602320"/>
          </a:solidFill>
          <a:ln w="6350">
            <a:noFill/>
            <a:miter lim="800000"/>
            <a:headEnd/>
            <a:tailEnd/>
          </a:ln>
          <a:effectLst/>
        </p:spPr>
        <p:txBody>
          <a:bodyPr wrap="square" lIns="40341" rIns="40341" anchor="ctr" anchorCtr="0"/>
          <a:lstStyle/>
          <a:p>
            <a:pPr algn="ctr"/>
            <a:r>
              <a:rPr lang="en-US" sz="1600" b="1" dirty="0">
                <a:solidFill>
                  <a:schemeClr val="bg1"/>
                </a:solidFill>
              </a:rPr>
              <a:t>Participatory Action Research</a:t>
            </a:r>
          </a:p>
        </p:txBody>
      </p:sp>
      <p:sp>
        <p:nvSpPr>
          <p:cNvPr id="26" name="Rectangle 6">
            <a:extLst>
              <a:ext uri="{FF2B5EF4-FFF2-40B4-BE49-F238E27FC236}">
                <a16:creationId xmlns:a16="http://schemas.microsoft.com/office/drawing/2014/main" id="{6C7D3EF5-1A8B-41C3-B065-C24EDE019026}"/>
              </a:ext>
            </a:extLst>
          </p:cNvPr>
          <p:cNvSpPr>
            <a:spLocks noChangeArrowheads="1"/>
          </p:cNvSpPr>
          <p:nvPr/>
        </p:nvSpPr>
        <p:spPr bwMode="gray">
          <a:xfrm>
            <a:off x="7127241" y="1066800"/>
            <a:ext cx="1554480" cy="993790"/>
          </a:xfrm>
          <a:prstGeom prst="rect">
            <a:avLst/>
          </a:prstGeom>
          <a:solidFill>
            <a:srgbClr val="602320"/>
          </a:solidFill>
          <a:ln w="6350">
            <a:noFill/>
            <a:miter lim="800000"/>
            <a:headEnd/>
            <a:tailEnd/>
          </a:ln>
          <a:effectLst/>
        </p:spPr>
        <p:txBody>
          <a:bodyPr wrap="square" lIns="40341" rIns="40341" anchor="ctr" anchorCtr="0"/>
          <a:lstStyle/>
          <a:p>
            <a:pPr algn="ctr"/>
            <a:r>
              <a:rPr lang="en-GB" sz="1600" b="1" dirty="0">
                <a:solidFill>
                  <a:schemeClr val="bg1"/>
                </a:solidFill>
              </a:rPr>
              <a:t>Arts-Based methods</a:t>
            </a:r>
          </a:p>
        </p:txBody>
      </p:sp>
      <p:sp>
        <p:nvSpPr>
          <p:cNvPr id="28" name="Content Placeholder 57">
            <a:extLst>
              <a:ext uri="{FF2B5EF4-FFF2-40B4-BE49-F238E27FC236}">
                <a16:creationId xmlns:a16="http://schemas.microsoft.com/office/drawing/2014/main" id="{8623A97F-4FCE-4713-B713-8DEA157FCE6E}"/>
              </a:ext>
            </a:extLst>
          </p:cNvPr>
          <p:cNvSpPr txBox="1">
            <a:spLocks/>
          </p:cNvSpPr>
          <p:nvPr/>
        </p:nvSpPr>
        <p:spPr bwMode="gray">
          <a:xfrm>
            <a:off x="426720" y="5405819"/>
            <a:ext cx="1554480" cy="1373482"/>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Howard Robinson</a:t>
            </a:r>
          </a:p>
          <a:p>
            <a:pPr marL="0" lvl="1" indent="0" fontAlgn="auto">
              <a:spcAft>
                <a:spcPts val="0"/>
              </a:spcAft>
              <a:buNone/>
            </a:pPr>
            <a:r>
              <a:rPr lang="en-GB" sz="1200" dirty="0"/>
              <a:t>Laura J </a:t>
            </a:r>
            <a:r>
              <a:rPr lang="en-GB" sz="1200" dirty="0" err="1"/>
              <a:t>Wernick</a:t>
            </a:r>
            <a:endParaRPr lang="en-GB" sz="1200" dirty="0"/>
          </a:p>
          <a:p>
            <a:pPr marL="0" lvl="1" indent="0" fontAlgn="auto">
              <a:spcAft>
                <a:spcPts val="0"/>
              </a:spcAft>
              <a:buNone/>
            </a:pPr>
            <a:r>
              <a:rPr lang="en-GB" sz="1200" dirty="0"/>
              <a:t>Lauri </a:t>
            </a:r>
            <a:r>
              <a:rPr lang="en-GB" sz="1200" dirty="0" err="1"/>
              <a:t>Goldkind</a:t>
            </a:r>
            <a:endParaRPr lang="en-GB" sz="1200" dirty="0"/>
          </a:p>
          <a:p>
            <a:pPr marL="0" lvl="1" indent="0" fontAlgn="auto">
              <a:spcAft>
                <a:spcPts val="0"/>
              </a:spcAft>
              <a:buNone/>
            </a:pPr>
            <a:r>
              <a:rPr lang="en-GB" sz="1200" dirty="0" err="1"/>
              <a:t>Marciana</a:t>
            </a:r>
            <a:r>
              <a:rPr lang="en-GB" sz="1200" dirty="0"/>
              <a:t> Popescu</a:t>
            </a:r>
          </a:p>
          <a:p>
            <a:pPr marL="0" lvl="1" indent="0" fontAlgn="auto">
              <a:spcAft>
                <a:spcPts val="0"/>
              </a:spcAft>
              <a:buNone/>
            </a:pPr>
            <a:r>
              <a:rPr lang="en-GB" sz="1200" dirty="0" err="1"/>
              <a:t>Rahbel</a:t>
            </a:r>
            <a:r>
              <a:rPr lang="en-GB" sz="1200" dirty="0"/>
              <a:t> Rahman</a:t>
            </a:r>
          </a:p>
          <a:p>
            <a:pPr marL="0" lvl="1" indent="0" fontAlgn="auto">
              <a:spcAft>
                <a:spcPts val="0"/>
              </a:spcAft>
              <a:buNone/>
            </a:pPr>
            <a:r>
              <a:rPr lang="en-GB" sz="1200" dirty="0"/>
              <a:t>Tina </a:t>
            </a:r>
            <a:r>
              <a:rPr lang="en-GB" sz="1200" dirty="0" err="1"/>
              <a:t>Maschi</a:t>
            </a:r>
            <a:endParaRPr lang="en-GB" sz="1200" dirty="0"/>
          </a:p>
        </p:txBody>
      </p:sp>
      <p:sp>
        <p:nvSpPr>
          <p:cNvPr id="30" name="Content Placeholder 57">
            <a:extLst>
              <a:ext uri="{FF2B5EF4-FFF2-40B4-BE49-F238E27FC236}">
                <a16:creationId xmlns:a16="http://schemas.microsoft.com/office/drawing/2014/main" id="{F64855E1-BD66-4DEA-8BF6-3102C75DA30C}"/>
              </a:ext>
            </a:extLst>
          </p:cNvPr>
          <p:cNvSpPr txBox="1">
            <a:spLocks/>
          </p:cNvSpPr>
          <p:nvPr/>
        </p:nvSpPr>
        <p:spPr bwMode="gray">
          <a:xfrm>
            <a:off x="3779520" y="5120064"/>
            <a:ext cx="1554480" cy="1433136"/>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Abby Ross </a:t>
            </a:r>
          </a:p>
          <a:p>
            <a:pPr marL="0" lvl="1" indent="0" fontAlgn="auto">
              <a:spcAft>
                <a:spcPts val="0"/>
              </a:spcAft>
              <a:buNone/>
            </a:pPr>
            <a:r>
              <a:rPr lang="en-GB" sz="1200" dirty="0"/>
              <a:t>Howard Robinson</a:t>
            </a:r>
          </a:p>
          <a:p>
            <a:pPr marL="0" lvl="1" indent="0" fontAlgn="auto">
              <a:spcAft>
                <a:spcPts val="0"/>
              </a:spcAft>
              <a:buNone/>
            </a:pPr>
            <a:r>
              <a:rPr lang="en-GB" sz="1200" dirty="0"/>
              <a:t>Laura J </a:t>
            </a:r>
            <a:r>
              <a:rPr lang="en-GB" sz="1200" dirty="0" err="1"/>
              <a:t>Wernick</a:t>
            </a:r>
            <a:endParaRPr lang="en-GB" sz="1200" dirty="0"/>
          </a:p>
          <a:p>
            <a:pPr marL="0" lvl="1" indent="0" fontAlgn="auto">
              <a:spcAft>
                <a:spcPts val="0"/>
              </a:spcAft>
              <a:buNone/>
            </a:pPr>
            <a:r>
              <a:rPr lang="en-GB" sz="1200" dirty="0"/>
              <a:t>Rahbel Rahman</a:t>
            </a:r>
          </a:p>
          <a:p>
            <a:pPr marL="0" lvl="1" indent="0" fontAlgn="auto">
              <a:spcAft>
                <a:spcPts val="0"/>
              </a:spcAft>
              <a:buNone/>
            </a:pPr>
            <a:r>
              <a:rPr lang="en-GB" sz="1200" dirty="0"/>
              <a:t>Tina </a:t>
            </a:r>
            <a:r>
              <a:rPr lang="en-GB" sz="1200" dirty="0" err="1"/>
              <a:t>Maschi</a:t>
            </a:r>
            <a:endParaRPr lang="en-GB" sz="1200" dirty="0"/>
          </a:p>
        </p:txBody>
      </p:sp>
      <p:sp>
        <p:nvSpPr>
          <p:cNvPr id="32" name="Rectangle 31">
            <a:extLst>
              <a:ext uri="{FF2B5EF4-FFF2-40B4-BE49-F238E27FC236}">
                <a16:creationId xmlns:a16="http://schemas.microsoft.com/office/drawing/2014/main" id="{A30128D2-B8AB-406F-81F7-2D53E3BAEE59}"/>
              </a:ext>
            </a:extLst>
          </p:cNvPr>
          <p:cNvSpPr>
            <a:spLocks noChangeArrowheads="1"/>
          </p:cNvSpPr>
          <p:nvPr/>
        </p:nvSpPr>
        <p:spPr bwMode="gray">
          <a:xfrm>
            <a:off x="5455920" y="2895600"/>
            <a:ext cx="1554480" cy="984299"/>
          </a:xfrm>
          <a:prstGeom prst="rect">
            <a:avLst/>
          </a:prstGeom>
          <a:solidFill>
            <a:srgbClr val="602320"/>
          </a:solidFill>
          <a:ln w="6350">
            <a:noFill/>
            <a:miter lim="800000"/>
            <a:headEnd/>
            <a:tailEnd/>
          </a:ln>
          <a:effectLst/>
        </p:spPr>
        <p:txBody>
          <a:bodyPr wrap="square" lIns="40341" rIns="40341" anchor="ctr" anchorCtr="0"/>
          <a:lstStyle/>
          <a:p>
            <a:pPr algn="ctr"/>
            <a:r>
              <a:rPr lang="en-US" sz="1600" b="1" dirty="0">
                <a:solidFill>
                  <a:schemeClr val="bg1"/>
                </a:solidFill>
              </a:rPr>
              <a:t>Systematic Review/Meta-Analysis</a:t>
            </a:r>
          </a:p>
        </p:txBody>
      </p:sp>
      <p:sp>
        <p:nvSpPr>
          <p:cNvPr id="34" name="Rectangle 6">
            <a:extLst>
              <a:ext uri="{FF2B5EF4-FFF2-40B4-BE49-F238E27FC236}">
                <a16:creationId xmlns:a16="http://schemas.microsoft.com/office/drawing/2014/main" id="{3CCBDC65-8F58-4B2A-8A6E-E7FDC6E9AAF6}"/>
              </a:ext>
            </a:extLst>
          </p:cNvPr>
          <p:cNvSpPr>
            <a:spLocks noChangeArrowheads="1"/>
          </p:cNvSpPr>
          <p:nvPr/>
        </p:nvSpPr>
        <p:spPr bwMode="gray">
          <a:xfrm>
            <a:off x="3769359" y="1066800"/>
            <a:ext cx="1554480" cy="970304"/>
          </a:xfrm>
          <a:prstGeom prst="rect">
            <a:avLst/>
          </a:prstGeom>
          <a:solidFill>
            <a:srgbClr val="602320"/>
          </a:solidFill>
          <a:ln w="6350">
            <a:noFill/>
            <a:miter lim="800000"/>
            <a:headEnd/>
            <a:tailEnd/>
          </a:ln>
          <a:effectLst/>
        </p:spPr>
        <p:txBody>
          <a:bodyPr wrap="square" lIns="40341" rIns="40341" anchor="ctr" anchorCtr="0"/>
          <a:lstStyle/>
          <a:p>
            <a:pPr algn="ctr"/>
            <a:r>
              <a:rPr lang="en-US" sz="1600" b="1" dirty="0">
                <a:solidFill>
                  <a:schemeClr val="bg1"/>
                </a:solidFill>
              </a:rPr>
              <a:t>Program Evaluation</a:t>
            </a:r>
          </a:p>
        </p:txBody>
      </p:sp>
      <p:sp>
        <p:nvSpPr>
          <p:cNvPr id="36" name="Rectangle 6">
            <a:extLst>
              <a:ext uri="{FF2B5EF4-FFF2-40B4-BE49-F238E27FC236}">
                <a16:creationId xmlns:a16="http://schemas.microsoft.com/office/drawing/2014/main" id="{27365167-DDC3-454A-8719-D964AF3A2C82}"/>
              </a:ext>
            </a:extLst>
          </p:cNvPr>
          <p:cNvSpPr>
            <a:spLocks noChangeArrowheads="1"/>
          </p:cNvSpPr>
          <p:nvPr/>
        </p:nvSpPr>
        <p:spPr bwMode="gray">
          <a:xfrm>
            <a:off x="3774441" y="4054484"/>
            <a:ext cx="1554480" cy="981237"/>
          </a:xfrm>
          <a:prstGeom prst="rect">
            <a:avLst/>
          </a:prstGeom>
          <a:solidFill>
            <a:srgbClr val="602320"/>
          </a:solidFill>
          <a:ln w="6350">
            <a:noFill/>
            <a:miter lim="800000"/>
            <a:headEnd/>
            <a:tailEnd/>
          </a:ln>
          <a:effectLst/>
        </p:spPr>
        <p:txBody>
          <a:bodyPr wrap="square" lIns="40341" rIns="40341" anchor="ctr" anchorCtr="0"/>
          <a:lstStyle/>
          <a:p>
            <a:pPr algn="ctr"/>
            <a:r>
              <a:rPr lang="en-GB" sz="1600" b="1" dirty="0">
                <a:solidFill>
                  <a:schemeClr val="bg1"/>
                </a:solidFill>
              </a:rPr>
              <a:t>Case Study</a:t>
            </a:r>
          </a:p>
        </p:txBody>
      </p:sp>
      <p:sp>
        <p:nvSpPr>
          <p:cNvPr id="38" name="Content Placeholder 57">
            <a:extLst>
              <a:ext uri="{FF2B5EF4-FFF2-40B4-BE49-F238E27FC236}">
                <a16:creationId xmlns:a16="http://schemas.microsoft.com/office/drawing/2014/main" id="{2C0A949A-756C-4F8E-A10C-05181747FBBA}"/>
              </a:ext>
            </a:extLst>
          </p:cNvPr>
          <p:cNvSpPr txBox="1">
            <a:spLocks/>
          </p:cNvSpPr>
          <p:nvPr/>
        </p:nvSpPr>
        <p:spPr bwMode="gray">
          <a:xfrm>
            <a:off x="3769359" y="2132759"/>
            <a:ext cx="1554480" cy="1814136"/>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Abby Ross </a:t>
            </a:r>
          </a:p>
          <a:p>
            <a:pPr marL="0" lvl="1" indent="0" fontAlgn="auto">
              <a:spcAft>
                <a:spcPts val="0"/>
              </a:spcAft>
              <a:buNone/>
            </a:pPr>
            <a:r>
              <a:rPr lang="en-GB" sz="1200" dirty="0"/>
              <a:t>Amy Horowitz</a:t>
            </a:r>
          </a:p>
          <a:p>
            <a:pPr marL="0" lvl="1" indent="0" fontAlgn="auto">
              <a:spcAft>
                <a:spcPts val="0"/>
              </a:spcAft>
              <a:buNone/>
            </a:pPr>
            <a:r>
              <a:rPr lang="en-GB" sz="1200" dirty="0"/>
              <a:t>Cathy Berkman</a:t>
            </a:r>
          </a:p>
          <a:p>
            <a:pPr marL="0" lvl="1" indent="0" fontAlgn="auto">
              <a:spcAft>
                <a:spcPts val="0"/>
              </a:spcAft>
              <a:buNone/>
            </a:pPr>
            <a:r>
              <a:rPr lang="en-GB" sz="1200" dirty="0"/>
              <a:t>Derek Tice-Brown</a:t>
            </a:r>
          </a:p>
          <a:p>
            <a:pPr marL="0" lvl="1" indent="0" fontAlgn="auto">
              <a:spcAft>
                <a:spcPts val="0"/>
              </a:spcAft>
              <a:buNone/>
            </a:pPr>
            <a:r>
              <a:rPr lang="en-GB" sz="1200" dirty="0"/>
              <a:t>Lawrence Framer</a:t>
            </a:r>
          </a:p>
          <a:p>
            <a:pPr marL="0" lvl="1" indent="0" fontAlgn="auto">
              <a:spcAft>
                <a:spcPts val="0"/>
              </a:spcAft>
              <a:buNone/>
            </a:pPr>
            <a:r>
              <a:rPr lang="en-GB" sz="1200" dirty="0"/>
              <a:t>Howard Robinson</a:t>
            </a:r>
          </a:p>
          <a:p>
            <a:pPr marL="0" lvl="1" indent="0" fontAlgn="auto">
              <a:spcAft>
                <a:spcPts val="0"/>
              </a:spcAft>
              <a:buNone/>
            </a:pPr>
            <a:r>
              <a:rPr lang="en-GB" sz="1200" dirty="0"/>
              <a:t>Janna Heyman</a:t>
            </a:r>
          </a:p>
          <a:p>
            <a:pPr marL="0" lvl="1" indent="0" fontAlgn="auto">
              <a:spcAft>
                <a:spcPts val="0"/>
              </a:spcAft>
              <a:buNone/>
            </a:pPr>
            <a:r>
              <a:rPr lang="en-GB" sz="1200" dirty="0"/>
              <a:t>Tina </a:t>
            </a:r>
            <a:r>
              <a:rPr lang="en-GB" sz="1200" dirty="0" err="1"/>
              <a:t>Maschi</a:t>
            </a:r>
            <a:endParaRPr lang="en-GB" sz="1200" dirty="0"/>
          </a:p>
        </p:txBody>
      </p:sp>
      <p:sp>
        <p:nvSpPr>
          <p:cNvPr id="40" name="Content Placeholder 57">
            <a:extLst>
              <a:ext uri="{FF2B5EF4-FFF2-40B4-BE49-F238E27FC236}">
                <a16:creationId xmlns:a16="http://schemas.microsoft.com/office/drawing/2014/main" id="{5152B674-55F4-49EA-B693-DBA380490F1A}"/>
              </a:ext>
            </a:extLst>
          </p:cNvPr>
          <p:cNvSpPr txBox="1">
            <a:spLocks/>
          </p:cNvSpPr>
          <p:nvPr/>
        </p:nvSpPr>
        <p:spPr bwMode="gray">
          <a:xfrm>
            <a:off x="5455920" y="3963009"/>
            <a:ext cx="1554480" cy="1675791"/>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Abby Ross </a:t>
            </a:r>
          </a:p>
          <a:p>
            <a:pPr marL="0" lvl="1" indent="0" fontAlgn="auto">
              <a:spcAft>
                <a:spcPts val="0"/>
              </a:spcAft>
              <a:buNone/>
            </a:pPr>
            <a:r>
              <a:rPr lang="en-GB" sz="1200" dirty="0"/>
              <a:t>Janna Heyman</a:t>
            </a:r>
          </a:p>
          <a:p>
            <a:pPr marL="0" lvl="1" indent="0" fontAlgn="auto">
              <a:spcAft>
                <a:spcPts val="0"/>
              </a:spcAft>
              <a:buNone/>
            </a:pPr>
            <a:r>
              <a:rPr lang="en-GB" sz="1200" dirty="0"/>
              <a:t>Jordan </a:t>
            </a:r>
            <a:r>
              <a:rPr lang="en-GB" sz="1200" dirty="0" err="1"/>
              <a:t>DeVylder</a:t>
            </a:r>
            <a:endParaRPr lang="en-GB" sz="1200" dirty="0"/>
          </a:p>
          <a:p>
            <a:pPr marL="0" lvl="1" indent="0" fontAlgn="auto">
              <a:spcAft>
                <a:spcPts val="0"/>
              </a:spcAft>
              <a:buNone/>
            </a:pPr>
            <a:r>
              <a:rPr lang="en-GB" sz="1200" dirty="0"/>
              <a:t>Kimberly Hudson</a:t>
            </a:r>
          </a:p>
          <a:p>
            <a:pPr marL="0" lvl="1" indent="0" fontAlgn="auto">
              <a:spcAft>
                <a:spcPts val="0"/>
              </a:spcAft>
              <a:buNone/>
            </a:pPr>
            <a:r>
              <a:rPr lang="en-GB" sz="1200" dirty="0"/>
              <a:t>Lauri </a:t>
            </a:r>
            <a:r>
              <a:rPr lang="en-GB" sz="1200" dirty="0" err="1"/>
              <a:t>Goldkind</a:t>
            </a:r>
            <a:endParaRPr lang="en-GB" sz="1200" dirty="0"/>
          </a:p>
          <a:p>
            <a:pPr marL="0" lvl="1" indent="0" fontAlgn="auto">
              <a:spcAft>
                <a:spcPts val="0"/>
              </a:spcAft>
              <a:buNone/>
            </a:pPr>
            <a:r>
              <a:rPr lang="en-GB" sz="1200" dirty="0" err="1"/>
              <a:t>Sameena</a:t>
            </a:r>
            <a:r>
              <a:rPr lang="en-GB" sz="1200" dirty="0"/>
              <a:t> </a:t>
            </a:r>
            <a:r>
              <a:rPr lang="en-GB" sz="1200" dirty="0" err="1"/>
              <a:t>Azhar</a:t>
            </a:r>
            <a:endParaRPr lang="en-GB" sz="1200" dirty="0"/>
          </a:p>
          <a:p>
            <a:pPr marL="0" lvl="1" indent="0" fontAlgn="auto">
              <a:spcAft>
                <a:spcPts val="0"/>
              </a:spcAft>
              <a:buNone/>
            </a:pPr>
            <a:r>
              <a:rPr lang="en-GB" sz="1200" dirty="0"/>
              <a:t>Tina </a:t>
            </a:r>
            <a:r>
              <a:rPr lang="en-GB" sz="1200" dirty="0" err="1"/>
              <a:t>Maschi</a:t>
            </a:r>
            <a:endParaRPr lang="en-GB" sz="1200" dirty="0"/>
          </a:p>
        </p:txBody>
      </p:sp>
      <p:sp>
        <p:nvSpPr>
          <p:cNvPr id="42" name="Rectangle 41">
            <a:extLst>
              <a:ext uri="{FF2B5EF4-FFF2-40B4-BE49-F238E27FC236}">
                <a16:creationId xmlns:a16="http://schemas.microsoft.com/office/drawing/2014/main" id="{0325C6C3-F848-469A-9FA8-4D8AFB93BC28}"/>
              </a:ext>
            </a:extLst>
          </p:cNvPr>
          <p:cNvSpPr>
            <a:spLocks noChangeArrowheads="1"/>
          </p:cNvSpPr>
          <p:nvPr/>
        </p:nvSpPr>
        <p:spPr bwMode="gray">
          <a:xfrm>
            <a:off x="5455920" y="1066800"/>
            <a:ext cx="1554480" cy="996891"/>
          </a:xfrm>
          <a:prstGeom prst="rect">
            <a:avLst/>
          </a:prstGeom>
          <a:solidFill>
            <a:srgbClr val="602320"/>
          </a:solidFill>
          <a:ln w="6350">
            <a:noFill/>
            <a:miter lim="800000"/>
            <a:headEnd/>
            <a:tailEnd/>
          </a:ln>
          <a:effectLst/>
        </p:spPr>
        <p:txBody>
          <a:bodyPr wrap="square" lIns="40341" rIns="40341" anchor="ctr" anchorCtr="0"/>
          <a:lstStyle/>
          <a:p>
            <a:pPr algn="ctr"/>
            <a:r>
              <a:rPr lang="en-US" sz="1600" b="1" dirty="0">
                <a:solidFill>
                  <a:schemeClr val="bg1"/>
                </a:solidFill>
              </a:rPr>
              <a:t>Bio-</a:t>
            </a:r>
            <a:r>
              <a:rPr lang="en-US" sz="1600" b="1" dirty="0" err="1">
                <a:solidFill>
                  <a:schemeClr val="bg1"/>
                </a:solidFill>
              </a:rPr>
              <a:t>behaviorial</a:t>
            </a:r>
            <a:r>
              <a:rPr lang="en-US" sz="1600" b="1" dirty="0">
                <a:solidFill>
                  <a:schemeClr val="bg1"/>
                </a:solidFill>
              </a:rPr>
              <a:t> / Translation Science</a:t>
            </a:r>
          </a:p>
        </p:txBody>
      </p:sp>
      <p:sp>
        <p:nvSpPr>
          <p:cNvPr id="44" name="Content Placeholder 57">
            <a:extLst>
              <a:ext uri="{FF2B5EF4-FFF2-40B4-BE49-F238E27FC236}">
                <a16:creationId xmlns:a16="http://schemas.microsoft.com/office/drawing/2014/main" id="{08CB0EE8-2AB0-4CDF-975E-2723A978449D}"/>
              </a:ext>
            </a:extLst>
          </p:cNvPr>
          <p:cNvSpPr txBox="1">
            <a:spLocks/>
          </p:cNvSpPr>
          <p:nvPr/>
        </p:nvSpPr>
        <p:spPr bwMode="gray">
          <a:xfrm>
            <a:off x="5455920" y="2130671"/>
            <a:ext cx="1554480" cy="687682"/>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Abby Ross </a:t>
            </a:r>
          </a:p>
          <a:p>
            <a:pPr marL="0" lvl="1" indent="0" fontAlgn="auto">
              <a:spcAft>
                <a:spcPts val="0"/>
              </a:spcAft>
              <a:buNone/>
            </a:pPr>
            <a:r>
              <a:rPr lang="en-GB" sz="1200" dirty="0"/>
              <a:t>Howard Robinson</a:t>
            </a:r>
          </a:p>
        </p:txBody>
      </p:sp>
    </p:spTree>
    <p:extLst>
      <p:ext uri="{BB962C8B-B14F-4D97-AF65-F5344CB8AC3E}">
        <p14:creationId xmlns:p14="http://schemas.microsoft.com/office/powerpoint/2010/main" val="360208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026"/>
          <p:cNvSpPr txBox="1">
            <a:spLocks noChangeArrowheads="1"/>
          </p:cNvSpPr>
          <p:nvPr/>
        </p:nvSpPr>
        <p:spPr>
          <a:xfrm>
            <a:off x="304800" y="493004"/>
            <a:ext cx="8839200" cy="609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defRPr/>
            </a:pPr>
            <a:r>
              <a:rPr lang="en-US" sz="3200" b="1" dirty="0">
                <a:solidFill>
                  <a:srgbClr val="602320"/>
                </a:solidFill>
              </a:rPr>
              <a:t>Research Focus Areas</a:t>
            </a:r>
            <a:endParaRPr lang="en-US" sz="3200" b="1" i="1" dirty="0">
              <a:solidFill>
                <a:srgbClr val="602320"/>
              </a:solidFill>
            </a:endParaRPr>
          </a:p>
        </p:txBody>
      </p:sp>
      <p:sp>
        <p:nvSpPr>
          <p:cNvPr id="6" name="Rectangle 6">
            <a:extLst>
              <a:ext uri="{FF2B5EF4-FFF2-40B4-BE49-F238E27FC236}">
                <a16:creationId xmlns:a16="http://schemas.microsoft.com/office/drawing/2014/main" id="{72BBD25E-1315-4141-BA1B-60773EC7056E}"/>
              </a:ext>
            </a:extLst>
          </p:cNvPr>
          <p:cNvSpPr>
            <a:spLocks noChangeArrowheads="1"/>
          </p:cNvSpPr>
          <p:nvPr/>
        </p:nvSpPr>
        <p:spPr bwMode="gray">
          <a:xfrm>
            <a:off x="1687191" y="4024184"/>
            <a:ext cx="1346190" cy="995856"/>
          </a:xfrm>
          <a:prstGeom prst="rect">
            <a:avLst/>
          </a:prstGeom>
          <a:solidFill>
            <a:srgbClr val="602320"/>
          </a:solidFill>
          <a:ln w="6350">
            <a:noFill/>
            <a:miter lim="800000"/>
            <a:headEnd/>
            <a:tailEnd/>
          </a:ln>
          <a:effectLst/>
        </p:spPr>
        <p:txBody>
          <a:bodyPr wrap="square" lIns="40341" rIns="40341" anchor="ctr" anchorCtr="0"/>
          <a:lstStyle/>
          <a:p>
            <a:pPr algn="ctr"/>
            <a:r>
              <a:rPr lang="en-US" sz="1200" b="1" dirty="0">
                <a:solidFill>
                  <a:schemeClr val="bg1"/>
                </a:solidFill>
              </a:rPr>
              <a:t>Substance Misuse and Addictive Behaviors</a:t>
            </a:r>
          </a:p>
        </p:txBody>
      </p:sp>
      <p:sp>
        <p:nvSpPr>
          <p:cNvPr id="7" name="Rectangle 6">
            <a:extLst>
              <a:ext uri="{FF2B5EF4-FFF2-40B4-BE49-F238E27FC236}">
                <a16:creationId xmlns:a16="http://schemas.microsoft.com/office/drawing/2014/main" id="{87928A09-BA4D-45BA-9E29-5EA2E77FCD20}"/>
              </a:ext>
            </a:extLst>
          </p:cNvPr>
          <p:cNvSpPr>
            <a:spLocks noChangeArrowheads="1"/>
          </p:cNvSpPr>
          <p:nvPr/>
        </p:nvSpPr>
        <p:spPr bwMode="gray">
          <a:xfrm>
            <a:off x="3116911" y="1144045"/>
            <a:ext cx="1447798" cy="880873"/>
          </a:xfrm>
          <a:prstGeom prst="rect">
            <a:avLst/>
          </a:prstGeom>
          <a:solidFill>
            <a:srgbClr val="602320"/>
          </a:solidFill>
          <a:ln w="6350">
            <a:noFill/>
            <a:miter lim="800000"/>
            <a:headEnd/>
            <a:tailEnd/>
          </a:ln>
          <a:effectLst/>
        </p:spPr>
        <p:txBody>
          <a:bodyPr wrap="square" lIns="40341" rIns="40341" anchor="ctr" anchorCtr="0"/>
          <a:lstStyle/>
          <a:p>
            <a:pPr algn="ctr"/>
            <a:r>
              <a:rPr lang="en-US" sz="1200" b="1" dirty="0">
                <a:solidFill>
                  <a:schemeClr val="bg1"/>
                </a:solidFill>
              </a:rPr>
              <a:t>Violence against Women &amp; Children</a:t>
            </a:r>
          </a:p>
        </p:txBody>
      </p:sp>
      <p:sp>
        <p:nvSpPr>
          <p:cNvPr id="11" name="Content Placeholder 57">
            <a:extLst>
              <a:ext uri="{FF2B5EF4-FFF2-40B4-BE49-F238E27FC236}">
                <a16:creationId xmlns:a16="http://schemas.microsoft.com/office/drawing/2014/main" id="{B6513CCE-AC7E-42FA-AA96-564274589FF7}"/>
              </a:ext>
            </a:extLst>
          </p:cNvPr>
          <p:cNvSpPr txBox="1">
            <a:spLocks/>
          </p:cNvSpPr>
          <p:nvPr/>
        </p:nvSpPr>
        <p:spPr bwMode="gray">
          <a:xfrm>
            <a:off x="3116471" y="2107013"/>
            <a:ext cx="1447798" cy="1039046"/>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Howard Robinson</a:t>
            </a:r>
          </a:p>
          <a:p>
            <a:pPr marL="0" lvl="1" indent="0" fontAlgn="auto">
              <a:spcAft>
                <a:spcPts val="0"/>
              </a:spcAft>
              <a:buNone/>
            </a:pPr>
            <a:r>
              <a:rPr lang="en-GB" sz="1200" dirty="0"/>
              <a:t>Judith R. Smith</a:t>
            </a:r>
          </a:p>
          <a:p>
            <a:pPr marL="0" lvl="1" indent="0" fontAlgn="auto">
              <a:spcAft>
                <a:spcPts val="0"/>
              </a:spcAft>
              <a:buNone/>
            </a:pPr>
            <a:r>
              <a:rPr lang="en-GB" sz="1200" dirty="0" err="1"/>
              <a:t>Marciana</a:t>
            </a:r>
            <a:r>
              <a:rPr lang="en-GB" sz="1200" dirty="0"/>
              <a:t> Popescu</a:t>
            </a:r>
          </a:p>
          <a:p>
            <a:pPr marL="0" lvl="1" indent="0" fontAlgn="auto">
              <a:spcAft>
                <a:spcPts val="0"/>
              </a:spcAft>
              <a:buNone/>
            </a:pPr>
            <a:r>
              <a:rPr lang="en-GB" sz="1200" dirty="0" err="1"/>
              <a:t>Sameena</a:t>
            </a:r>
            <a:r>
              <a:rPr lang="en-GB" sz="1200" dirty="0"/>
              <a:t> </a:t>
            </a:r>
            <a:r>
              <a:rPr lang="en-GB" sz="1200" dirty="0" err="1"/>
              <a:t>Azhar</a:t>
            </a:r>
            <a:endParaRPr lang="en-GB" sz="1200" dirty="0"/>
          </a:p>
        </p:txBody>
      </p:sp>
      <p:sp>
        <p:nvSpPr>
          <p:cNvPr id="12" name="Content Placeholder 57">
            <a:extLst>
              <a:ext uri="{FF2B5EF4-FFF2-40B4-BE49-F238E27FC236}">
                <a16:creationId xmlns:a16="http://schemas.microsoft.com/office/drawing/2014/main" id="{6503A800-9DF1-41DF-8B08-135F6217E4F4}"/>
              </a:ext>
            </a:extLst>
          </p:cNvPr>
          <p:cNvSpPr txBox="1">
            <a:spLocks/>
          </p:cNvSpPr>
          <p:nvPr/>
        </p:nvSpPr>
        <p:spPr bwMode="gray">
          <a:xfrm>
            <a:off x="1694280" y="5082061"/>
            <a:ext cx="1336440" cy="577073"/>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de-DE" sz="1200" dirty="0"/>
              <a:t>Janna Heyman</a:t>
            </a:r>
          </a:p>
          <a:p>
            <a:pPr marL="0" lvl="1" indent="0" fontAlgn="auto">
              <a:spcAft>
                <a:spcPts val="0"/>
              </a:spcAft>
              <a:buNone/>
            </a:pPr>
            <a:r>
              <a:rPr lang="de-DE" sz="1200" dirty="0"/>
              <a:t>Sameena Azhar</a:t>
            </a:r>
          </a:p>
        </p:txBody>
      </p:sp>
      <p:sp>
        <p:nvSpPr>
          <p:cNvPr id="2" name="Content Placeholder 57">
            <a:extLst>
              <a:ext uri="{FF2B5EF4-FFF2-40B4-BE49-F238E27FC236}">
                <a16:creationId xmlns:a16="http://schemas.microsoft.com/office/drawing/2014/main" id="{F0E8C8EA-E4C9-425A-98A8-E2003939026B}"/>
              </a:ext>
            </a:extLst>
          </p:cNvPr>
          <p:cNvSpPr txBox="1">
            <a:spLocks/>
          </p:cNvSpPr>
          <p:nvPr/>
        </p:nvSpPr>
        <p:spPr bwMode="gray">
          <a:xfrm>
            <a:off x="1701802" y="1828800"/>
            <a:ext cx="1346190" cy="496095"/>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err="1"/>
              <a:t>Fuhua</a:t>
            </a:r>
            <a:r>
              <a:rPr lang="en-GB" sz="1200" dirty="0"/>
              <a:t> </a:t>
            </a:r>
            <a:r>
              <a:rPr lang="en-GB" sz="1200" dirty="0" err="1"/>
              <a:t>Zhai</a:t>
            </a:r>
            <a:endParaRPr lang="en-GB" sz="1200" dirty="0"/>
          </a:p>
          <a:p>
            <a:pPr marL="0" lvl="1" indent="0" fontAlgn="auto">
              <a:spcAft>
                <a:spcPts val="0"/>
              </a:spcAft>
              <a:buNone/>
            </a:pPr>
            <a:r>
              <a:rPr lang="en-GB" sz="1200" dirty="0"/>
              <a:t>Howard Robinson</a:t>
            </a:r>
          </a:p>
        </p:txBody>
      </p:sp>
      <p:sp>
        <p:nvSpPr>
          <p:cNvPr id="5" name="Rectangle 6">
            <a:extLst>
              <a:ext uri="{FF2B5EF4-FFF2-40B4-BE49-F238E27FC236}">
                <a16:creationId xmlns:a16="http://schemas.microsoft.com/office/drawing/2014/main" id="{26BFE021-DD23-4C15-A7F7-5F42A4E10A2D}"/>
              </a:ext>
            </a:extLst>
          </p:cNvPr>
          <p:cNvSpPr>
            <a:spLocks noChangeArrowheads="1"/>
          </p:cNvSpPr>
          <p:nvPr/>
        </p:nvSpPr>
        <p:spPr bwMode="gray">
          <a:xfrm>
            <a:off x="1690015" y="2423190"/>
            <a:ext cx="1351493" cy="675824"/>
          </a:xfrm>
          <a:prstGeom prst="rect">
            <a:avLst/>
          </a:prstGeom>
          <a:solidFill>
            <a:srgbClr val="602320"/>
          </a:solidFill>
          <a:ln w="6350">
            <a:noFill/>
            <a:miter lim="800000"/>
            <a:headEnd/>
            <a:tailEnd/>
          </a:ln>
          <a:effectLst/>
        </p:spPr>
        <p:txBody>
          <a:bodyPr wrap="square" lIns="40341" rIns="40341" anchor="ctr" anchorCtr="0"/>
          <a:lstStyle/>
          <a:p>
            <a:pPr algn="ctr"/>
            <a:r>
              <a:rPr lang="en-GB" sz="1200" b="1" dirty="0">
                <a:solidFill>
                  <a:schemeClr val="bg1"/>
                </a:solidFill>
              </a:rPr>
              <a:t>Crime &amp; Criminal Justice</a:t>
            </a:r>
          </a:p>
        </p:txBody>
      </p:sp>
      <p:sp>
        <p:nvSpPr>
          <p:cNvPr id="14" name="Rectangle 6">
            <a:extLst>
              <a:ext uri="{FF2B5EF4-FFF2-40B4-BE49-F238E27FC236}">
                <a16:creationId xmlns:a16="http://schemas.microsoft.com/office/drawing/2014/main" id="{5BF74C21-3AB6-4C1A-A3B0-9D9724548223}"/>
              </a:ext>
            </a:extLst>
          </p:cNvPr>
          <p:cNvSpPr>
            <a:spLocks noChangeArrowheads="1"/>
          </p:cNvSpPr>
          <p:nvPr/>
        </p:nvSpPr>
        <p:spPr bwMode="gray">
          <a:xfrm>
            <a:off x="1681482" y="1143000"/>
            <a:ext cx="1346190" cy="609600"/>
          </a:xfrm>
          <a:prstGeom prst="rect">
            <a:avLst/>
          </a:prstGeom>
          <a:solidFill>
            <a:srgbClr val="602320"/>
          </a:solidFill>
          <a:ln w="6350">
            <a:noFill/>
            <a:miter lim="800000"/>
            <a:headEnd/>
            <a:tailEnd/>
          </a:ln>
          <a:effectLst/>
        </p:spPr>
        <p:txBody>
          <a:bodyPr wrap="square" lIns="40341" rIns="40341" anchor="ctr" anchorCtr="0"/>
          <a:lstStyle/>
          <a:p>
            <a:pPr algn="ctr"/>
            <a:r>
              <a:rPr lang="en-GB" sz="1200" b="1" dirty="0">
                <a:solidFill>
                  <a:schemeClr val="bg1"/>
                </a:solidFill>
              </a:rPr>
              <a:t>Child Welfare</a:t>
            </a:r>
          </a:p>
        </p:txBody>
      </p:sp>
      <p:sp>
        <p:nvSpPr>
          <p:cNvPr id="30" name="Content Placeholder 57">
            <a:extLst>
              <a:ext uri="{FF2B5EF4-FFF2-40B4-BE49-F238E27FC236}">
                <a16:creationId xmlns:a16="http://schemas.microsoft.com/office/drawing/2014/main" id="{22A1089A-C6BE-4040-842F-DD87B999D837}"/>
              </a:ext>
            </a:extLst>
          </p:cNvPr>
          <p:cNvSpPr txBox="1">
            <a:spLocks/>
          </p:cNvSpPr>
          <p:nvPr/>
        </p:nvSpPr>
        <p:spPr bwMode="gray">
          <a:xfrm>
            <a:off x="1691232" y="3163116"/>
            <a:ext cx="1336440" cy="762001"/>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Dan Coleman</a:t>
            </a:r>
          </a:p>
          <a:p>
            <a:pPr marL="0" lvl="1" indent="0" fontAlgn="auto">
              <a:spcAft>
                <a:spcPts val="0"/>
              </a:spcAft>
              <a:buNone/>
            </a:pPr>
            <a:r>
              <a:rPr lang="en-GB" sz="1200" dirty="0"/>
              <a:t>Jordan </a:t>
            </a:r>
            <a:r>
              <a:rPr lang="en-GB" sz="1200" dirty="0" err="1"/>
              <a:t>DeVylder</a:t>
            </a:r>
            <a:endParaRPr lang="en-GB" sz="1200" dirty="0"/>
          </a:p>
          <a:p>
            <a:pPr marL="0" lvl="1" indent="0" fontAlgn="auto">
              <a:spcAft>
                <a:spcPts val="0"/>
              </a:spcAft>
              <a:buNone/>
            </a:pPr>
            <a:r>
              <a:rPr lang="en-GB" sz="1200" dirty="0"/>
              <a:t>Tina </a:t>
            </a:r>
            <a:r>
              <a:rPr lang="en-GB" sz="1200" dirty="0" err="1"/>
              <a:t>Maschi</a:t>
            </a:r>
            <a:endParaRPr lang="en-GB" sz="1200" dirty="0"/>
          </a:p>
        </p:txBody>
      </p:sp>
      <p:sp>
        <p:nvSpPr>
          <p:cNvPr id="32" name="Rectangle 31">
            <a:extLst>
              <a:ext uri="{FF2B5EF4-FFF2-40B4-BE49-F238E27FC236}">
                <a16:creationId xmlns:a16="http://schemas.microsoft.com/office/drawing/2014/main" id="{533CAD8B-1E54-49B4-8411-77FFCCB051E6}"/>
              </a:ext>
            </a:extLst>
          </p:cNvPr>
          <p:cNvSpPr>
            <a:spLocks noChangeArrowheads="1"/>
          </p:cNvSpPr>
          <p:nvPr/>
        </p:nvSpPr>
        <p:spPr bwMode="gray">
          <a:xfrm>
            <a:off x="7696200" y="4896221"/>
            <a:ext cx="1303960" cy="928197"/>
          </a:xfrm>
          <a:prstGeom prst="rect">
            <a:avLst/>
          </a:prstGeom>
          <a:solidFill>
            <a:srgbClr val="602320"/>
          </a:solidFill>
          <a:ln w="6350">
            <a:noFill/>
            <a:miter lim="800000"/>
            <a:headEnd/>
            <a:tailEnd/>
          </a:ln>
          <a:effectLst/>
        </p:spPr>
        <p:txBody>
          <a:bodyPr wrap="square" lIns="40341" rIns="40341" anchor="ctr" anchorCtr="0"/>
          <a:lstStyle/>
          <a:p>
            <a:pPr algn="ctr"/>
            <a:r>
              <a:rPr lang="en-US" sz="1200" b="1" dirty="0">
                <a:solidFill>
                  <a:schemeClr val="bg1"/>
                </a:solidFill>
              </a:rPr>
              <a:t>Military Service Members, Veterans &amp; Their Families</a:t>
            </a:r>
          </a:p>
        </p:txBody>
      </p:sp>
      <p:sp>
        <p:nvSpPr>
          <p:cNvPr id="34" name="Content Placeholder 57">
            <a:extLst>
              <a:ext uri="{FF2B5EF4-FFF2-40B4-BE49-F238E27FC236}">
                <a16:creationId xmlns:a16="http://schemas.microsoft.com/office/drawing/2014/main" id="{44C03351-7DF6-46F3-9388-9DDEFBCE10C5}"/>
              </a:ext>
            </a:extLst>
          </p:cNvPr>
          <p:cNvSpPr txBox="1">
            <a:spLocks/>
          </p:cNvSpPr>
          <p:nvPr/>
        </p:nvSpPr>
        <p:spPr bwMode="gray">
          <a:xfrm>
            <a:off x="7696208" y="5911073"/>
            <a:ext cx="1290313" cy="546178"/>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US" sz="1200" dirty="0"/>
              <a:t>Howard Robinson</a:t>
            </a:r>
          </a:p>
          <a:p>
            <a:pPr marL="0" lvl="1" indent="0" fontAlgn="auto">
              <a:spcAft>
                <a:spcPts val="0"/>
              </a:spcAft>
              <a:buNone/>
            </a:pPr>
            <a:r>
              <a:rPr lang="en-US" sz="1200" dirty="0"/>
              <a:t>Mary Ann </a:t>
            </a:r>
            <a:r>
              <a:rPr lang="en-US" sz="1200" dirty="0" err="1"/>
              <a:t>Forgey</a:t>
            </a:r>
            <a:endParaRPr lang="en-US" sz="1200" dirty="0"/>
          </a:p>
        </p:txBody>
      </p:sp>
      <p:sp>
        <p:nvSpPr>
          <p:cNvPr id="36" name="Rectangle 6">
            <a:extLst>
              <a:ext uri="{FF2B5EF4-FFF2-40B4-BE49-F238E27FC236}">
                <a16:creationId xmlns:a16="http://schemas.microsoft.com/office/drawing/2014/main" id="{4E82654D-FA60-4C86-B8AE-BC349C05887E}"/>
              </a:ext>
            </a:extLst>
          </p:cNvPr>
          <p:cNvSpPr>
            <a:spLocks noChangeArrowheads="1"/>
          </p:cNvSpPr>
          <p:nvPr/>
        </p:nvSpPr>
        <p:spPr bwMode="gray">
          <a:xfrm>
            <a:off x="6176615" y="3442664"/>
            <a:ext cx="1455982" cy="1159583"/>
          </a:xfrm>
          <a:prstGeom prst="rect">
            <a:avLst/>
          </a:prstGeom>
          <a:solidFill>
            <a:srgbClr val="602320"/>
          </a:solidFill>
          <a:ln w="6350">
            <a:noFill/>
            <a:miter lim="800000"/>
            <a:headEnd/>
            <a:tailEnd/>
          </a:ln>
          <a:effectLst/>
        </p:spPr>
        <p:txBody>
          <a:bodyPr wrap="square" lIns="40341" rIns="40341" anchor="ctr" anchorCtr="0"/>
          <a:lstStyle/>
          <a:p>
            <a:pPr algn="ctr"/>
            <a:r>
              <a:rPr lang="en-US" sz="1200" b="1" dirty="0">
                <a:solidFill>
                  <a:schemeClr val="bg1"/>
                </a:solidFill>
              </a:rPr>
              <a:t>International Social Work, and Global Issues</a:t>
            </a:r>
          </a:p>
        </p:txBody>
      </p:sp>
      <p:sp>
        <p:nvSpPr>
          <p:cNvPr id="38" name="Content Placeholder 57">
            <a:extLst>
              <a:ext uri="{FF2B5EF4-FFF2-40B4-BE49-F238E27FC236}">
                <a16:creationId xmlns:a16="http://schemas.microsoft.com/office/drawing/2014/main" id="{3E84CF4A-8795-47BD-ADA8-666E2414A499}"/>
              </a:ext>
            </a:extLst>
          </p:cNvPr>
          <p:cNvSpPr txBox="1">
            <a:spLocks/>
          </p:cNvSpPr>
          <p:nvPr/>
        </p:nvSpPr>
        <p:spPr bwMode="gray">
          <a:xfrm>
            <a:off x="6189651" y="4686300"/>
            <a:ext cx="1417978" cy="1659456"/>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Gregory Acevedo</a:t>
            </a:r>
          </a:p>
          <a:p>
            <a:pPr marL="0" lvl="1" indent="0" fontAlgn="auto">
              <a:spcAft>
                <a:spcPts val="0"/>
              </a:spcAft>
              <a:buNone/>
            </a:pPr>
            <a:r>
              <a:rPr lang="en-GB" sz="1200" dirty="0"/>
              <a:t>Howard Robinson</a:t>
            </a:r>
          </a:p>
          <a:p>
            <a:pPr marL="0" lvl="1" indent="0" fontAlgn="auto">
              <a:spcAft>
                <a:spcPts val="0"/>
              </a:spcAft>
              <a:buNone/>
            </a:pPr>
            <a:r>
              <a:rPr lang="en-GB" sz="1200" dirty="0" err="1"/>
              <a:t>Marciana</a:t>
            </a:r>
            <a:r>
              <a:rPr lang="en-GB" sz="1200" dirty="0"/>
              <a:t> Popescu</a:t>
            </a:r>
          </a:p>
          <a:p>
            <a:pPr marL="0" lvl="1" indent="0" fontAlgn="auto">
              <a:spcAft>
                <a:spcPts val="0"/>
              </a:spcAft>
              <a:buNone/>
            </a:pPr>
            <a:r>
              <a:rPr lang="en-GB" sz="1200" dirty="0"/>
              <a:t>Mary Ann </a:t>
            </a:r>
            <a:r>
              <a:rPr lang="en-GB" sz="1200" dirty="0" err="1"/>
              <a:t>Forgey</a:t>
            </a:r>
            <a:endParaRPr lang="en-GB" sz="1200" dirty="0"/>
          </a:p>
          <a:p>
            <a:pPr marL="0" lvl="1" indent="0" fontAlgn="auto">
              <a:spcAft>
                <a:spcPts val="0"/>
              </a:spcAft>
              <a:buNone/>
            </a:pPr>
            <a:r>
              <a:rPr lang="en-GB" sz="1200" dirty="0" err="1"/>
              <a:t>Rahbel</a:t>
            </a:r>
            <a:r>
              <a:rPr lang="en-GB" sz="1200" dirty="0"/>
              <a:t> Rahman</a:t>
            </a:r>
          </a:p>
          <a:p>
            <a:pPr marL="0" lvl="1" indent="0" fontAlgn="auto">
              <a:spcAft>
                <a:spcPts val="0"/>
              </a:spcAft>
              <a:buNone/>
            </a:pPr>
            <a:r>
              <a:rPr lang="en-GB" sz="1200" dirty="0" err="1"/>
              <a:t>Sameena</a:t>
            </a:r>
            <a:r>
              <a:rPr lang="en-GB" sz="1200" dirty="0"/>
              <a:t> </a:t>
            </a:r>
            <a:r>
              <a:rPr lang="en-GB" sz="1200" dirty="0" err="1"/>
              <a:t>Azhar</a:t>
            </a:r>
            <a:endParaRPr lang="en-GB" sz="1200" dirty="0"/>
          </a:p>
          <a:p>
            <a:pPr marL="0" lvl="1" indent="0" fontAlgn="auto">
              <a:spcAft>
                <a:spcPts val="0"/>
              </a:spcAft>
              <a:buNone/>
            </a:pPr>
            <a:r>
              <a:rPr lang="en-GB" sz="1200" dirty="0"/>
              <a:t>Winnie Kung</a:t>
            </a:r>
          </a:p>
        </p:txBody>
      </p:sp>
      <p:sp>
        <p:nvSpPr>
          <p:cNvPr id="40" name="Rectangle 6">
            <a:extLst>
              <a:ext uri="{FF2B5EF4-FFF2-40B4-BE49-F238E27FC236}">
                <a16:creationId xmlns:a16="http://schemas.microsoft.com/office/drawing/2014/main" id="{2740AEAD-5040-427C-80A2-56B28F8F1278}"/>
              </a:ext>
            </a:extLst>
          </p:cNvPr>
          <p:cNvSpPr>
            <a:spLocks noChangeArrowheads="1"/>
          </p:cNvSpPr>
          <p:nvPr/>
        </p:nvSpPr>
        <p:spPr bwMode="gray">
          <a:xfrm>
            <a:off x="152400" y="1143000"/>
            <a:ext cx="1452880" cy="609600"/>
          </a:xfrm>
          <a:prstGeom prst="rect">
            <a:avLst/>
          </a:prstGeom>
          <a:solidFill>
            <a:srgbClr val="602320"/>
          </a:solidFill>
          <a:ln w="6350">
            <a:noFill/>
            <a:miter lim="800000"/>
            <a:headEnd/>
            <a:tailEnd/>
          </a:ln>
          <a:effectLst/>
        </p:spPr>
        <p:txBody>
          <a:bodyPr wrap="square" lIns="40341" rIns="40341" anchor="ctr" anchorCtr="0"/>
          <a:lstStyle/>
          <a:p>
            <a:pPr algn="ctr"/>
            <a:r>
              <a:rPr lang="en-GB" sz="1200" b="1" dirty="0">
                <a:solidFill>
                  <a:schemeClr val="bg1"/>
                </a:solidFill>
              </a:rPr>
              <a:t>Health</a:t>
            </a:r>
          </a:p>
        </p:txBody>
      </p:sp>
      <p:sp>
        <p:nvSpPr>
          <p:cNvPr id="42" name="Content Placeholder 57">
            <a:extLst>
              <a:ext uri="{FF2B5EF4-FFF2-40B4-BE49-F238E27FC236}">
                <a16:creationId xmlns:a16="http://schemas.microsoft.com/office/drawing/2014/main" id="{0965D8A2-C1B1-479F-9654-1DF7AD9852AE}"/>
              </a:ext>
            </a:extLst>
          </p:cNvPr>
          <p:cNvSpPr txBox="1">
            <a:spLocks/>
          </p:cNvSpPr>
          <p:nvPr/>
        </p:nvSpPr>
        <p:spPr bwMode="gray">
          <a:xfrm>
            <a:off x="152400" y="1828800"/>
            <a:ext cx="1452880" cy="2514600"/>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Abby Ross</a:t>
            </a:r>
          </a:p>
          <a:p>
            <a:pPr marL="0" lvl="1" indent="0" fontAlgn="auto">
              <a:spcAft>
                <a:spcPts val="0"/>
              </a:spcAft>
              <a:buNone/>
            </a:pPr>
            <a:r>
              <a:rPr lang="en-GB" sz="1200" dirty="0"/>
              <a:t>Cathy Berkman</a:t>
            </a:r>
          </a:p>
          <a:p>
            <a:pPr marL="0" lvl="1" indent="0" fontAlgn="auto">
              <a:spcAft>
                <a:spcPts val="0"/>
              </a:spcAft>
              <a:buNone/>
            </a:pPr>
            <a:r>
              <a:rPr lang="en-GB" sz="1200" dirty="0"/>
              <a:t>Dana Marlowe</a:t>
            </a:r>
          </a:p>
          <a:p>
            <a:pPr marL="0" lvl="1" indent="0" fontAlgn="auto">
              <a:spcAft>
                <a:spcPts val="0"/>
              </a:spcAft>
              <a:buNone/>
            </a:pPr>
            <a:r>
              <a:rPr lang="en-GB" sz="1200" dirty="0"/>
              <a:t>Derek Tice-Brown</a:t>
            </a:r>
          </a:p>
          <a:p>
            <a:pPr marL="0" lvl="1" indent="0" fontAlgn="auto">
              <a:spcAft>
                <a:spcPts val="0"/>
              </a:spcAft>
              <a:buNone/>
            </a:pPr>
            <a:r>
              <a:rPr lang="en-GB" sz="1200" dirty="0"/>
              <a:t>Howard Robinson</a:t>
            </a:r>
          </a:p>
          <a:p>
            <a:pPr marL="0" lvl="1" indent="0" fontAlgn="auto">
              <a:spcAft>
                <a:spcPts val="0"/>
              </a:spcAft>
              <a:buNone/>
            </a:pPr>
            <a:r>
              <a:rPr lang="en-GB" sz="1200" dirty="0"/>
              <a:t>Janna Heyman</a:t>
            </a:r>
          </a:p>
          <a:p>
            <a:pPr marL="0" lvl="1" indent="0" fontAlgn="auto">
              <a:spcAft>
                <a:spcPts val="0"/>
              </a:spcAft>
              <a:buNone/>
            </a:pPr>
            <a:r>
              <a:rPr lang="en-GB" sz="1200" dirty="0"/>
              <a:t>Kimberly Hudson</a:t>
            </a:r>
          </a:p>
          <a:p>
            <a:pPr marL="0" lvl="1" indent="0" fontAlgn="auto">
              <a:spcAft>
                <a:spcPts val="0"/>
              </a:spcAft>
              <a:buNone/>
            </a:pPr>
            <a:r>
              <a:rPr lang="en-GB" sz="1200" dirty="0"/>
              <a:t>Liz Matthews</a:t>
            </a:r>
          </a:p>
          <a:p>
            <a:pPr marL="0" lvl="1" indent="0" fontAlgn="auto">
              <a:spcAft>
                <a:spcPts val="0"/>
              </a:spcAft>
              <a:buNone/>
            </a:pPr>
            <a:r>
              <a:rPr lang="en-GB" sz="1200" dirty="0" err="1"/>
              <a:t>Rahbel</a:t>
            </a:r>
            <a:r>
              <a:rPr lang="en-GB" sz="1200" dirty="0"/>
              <a:t> Rahman</a:t>
            </a:r>
          </a:p>
          <a:p>
            <a:pPr marL="0" lvl="1" indent="0" fontAlgn="auto">
              <a:spcAft>
                <a:spcPts val="0"/>
              </a:spcAft>
              <a:buNone/>
            </a:pPr>
            <a:r>
              <a:rPr lang="en-GB" sz="1200" dirty="0" err="1"/>
              <a:t>Sameena</a:t>
            </a:r>
            <a:r>
              <a:rPr lang="en-GB" sz="1200" dirty="0"/>
              <a:t> </a:t>
            </a:r>
            <a:r>
              <a:rPr lang="en-GB" sz="1200" dirty="0" err="1"/>
              <a:t>Azhar</a:t>
            </a:r>
            <a:endParaRPr lang="en-GB" sz="1200" dirty="0"/>
          </a:p>
          <a:p>
            <a:pPr marL="0" lvl="1" indent="0" fontAlgn="auto">
              <a:spcAft>
                <a:spcPts val="0"/>
              </a:spcAft>
              <a:buNone/>
            </a:pPr>
            <a:r>
              <a:rPr lang="en-GB" sz="1200" dirty="0"/>
              <a:t>Tina </a:t>
            </a:r>
            <a:r>
              <a:rPr lang="en-GB" sz="1200" dirty="0" err="1"/>
              <a:t>Maschi</a:t>
            </a:r>
            <a:endParaRPr lang="en-GB" sz="1200" dirty="0"/>
          </a:p>
        </p:txBody>
      </p:sp>
      <p:sp>
        <p:nvSpPr>
          <p:cNvPr id="48" name="Content Placeholder 57">
            <a:extLst>
              <a:ext uri="{FF2B5EF4-FFF2-40B4-BE49-F238E27FC236}">
                <a16:creationId xmlns:a16="http://schemas.microsoft.com/office/drawing/2014/main" id="{92E87287-F66D-4D14-8B0E-604DCEA82DEC}"/>
              </a:ext>
            </a:extLst>
          </p:cNvPr>
          <p:cNvSpPr txBox="1">
            <a:spLocks/>
          </p:cNvSpPr>
          <p:nvPr/>
        </p:nvSpPr>
        <p:spPr bwMode="gray">
          <a:xfrm>
            <a:off x="3121783" y="4114800"/>
            <a:ext cx="1442484" cy="1143000"/>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Abby Ross</a:t>
            </a:r>
          </a:p>
          <a:p>
            <a:pPr marL="0" lvl="1" indent="0" fontAlgn="auto">
              <a:spcAft>
                <a:spcPts val="0"/>
              </a:spcAft>
              <a:buNone/>
            </a:pPr>
            <a:r>
              <a:rPr lang="en-GB" sz="1200" dirty="0"/>
              <a:t>Howard Robinson</a:t>
            </a:r>
          </a:p>
          <a:p>
            <a:pPr marL="0" lvl="1" indent="0" fontAlgn="auto">
              <a:spcAft>
                <a:spcPts val="0"/>
              </a:spcAft>
              <a:buNone/>
            </a:pPr>
            <a:r>
              <a:rPr lang="en-GB" sz="1200" dirty="0"/>
              <a:t>Jordan </a:t>
            </a:r>
            <a:r>
              <a:rPr lang="en-GB" sz="1200" dirty="0" err="1"/>
              <a:t>DeVylder</a:t>
            </a:r>
            <a:endParaRPr lang="en-GB" sz="1200" dirty="0"/>
          </a:p>
          <a:p>
            <a:pPr marL="0" lvl="1" indent="0" fontAlgn="auto">
              <a:spcAft>
                <a:spcPts val="0"/>
              </a:spcAft>
              <a:buNone/>
            </a:pPr>
            <a:r>
              <a:rPr lang="en-GB" sz="1200" dirty="0"/>
              <a:t>Lawrence Farmer</a:t>
            </a:r>
          </a:p>
          <a:p>
            <a:pPr marL="0" lvl="1" indent="0" fontAlgn="auto">
              <a:spcAft>
                <a:spcPts val="0"/>
              </a:spcAft>
              <a:buNone/>
            </a:pPr>
            <a:r>
              <a:rPr lang="en-GB" sz="1200" dirty="0"/>
              <a:t>Tina </a:t>
            </a:r>
            <a:r>
              <a:rPr lang="en-GB" sz="1200" dirty="0" err="1"/>
              <a:t>Maschi</a:t>
            </a:r>
            <a:endParaRPr lang="en-GB" sz="1200" dirty="0"/>
          </a:p>
        </p:txBody>
      </p:sp>
      <p:sp>
        <p:nvSpPr>
          <p:cNvPr id="50" name="Rectangle 6">
            <a:extLst>
              <a:ext uri="{FF2B5EF4-FFF2-40B4-BE49-F238E27FC236}">
                <a16:creationId xmlns:a16="http://schemas.microsoft.com/office/drawing/2014/main" id="{3B38CB62-3A07-44CA-BC7D-0F3AFE948D7B}"/>
              </a:ext>
            </a:extLst>
          </p:cNvPr>
          <p:cNvSpPr>
            <a:spLocks noChangeArrowheads="1"/>
          </p:cNvSpPr>
          <p:nvPr/>
        </p:nvSpPr>
        <p:spPr bwMode="gray">
          <a:xfrm>
            <a:off x="3116910" y="3200400"/>
            <a:ext cx="1447357" cy="880872"/>
          </a:xfrm>
          <a:prstGeom prst="rect">
            <a:avLst/>
          </a:prstGeom>
          <a:solidFill>
            <a:srgbClr val="602320"/>
          </a:solidFill>
          <a:ln w="6350">
            <a:noFill/>
            <a:miter lim="800000"/>
            <a:headEnd/>
            <a:tailEnd/>
          </a:ln>
          <a:effectLst/>
        </p:spPr>
        <p:txBody>
          <a:bodyPr wrap="square" lIns="40341" rIns="40341" anchor="ctr" anchorCtr="0"/>
          <a:lstStyle/>
          <a:p>
            <a:pPr algn="ctr"/>
            <a:r>
              <a:rPr lang="en-GB" sz="1200" b="1" dirty="0">
                <a:solidFill>
                  <a:schemeClr val="bg1"/>
                </a:solidFill>
              </a:rPr>
              <a:t>Adolescent &amp; Youth Development</a:t>
            </a:r>
          </a:p>
        </p:txBody>
      </p:sp>
      <p:sp>
        <p:nvSpPr>
          <p:cNvPr id="52" name="Rectangle 6">
            <a:extLst>
              <a:ext uri="{FF2B5EF4-FFF2-40B4-BE49-F238E27FC236}">
                <a16:creationId xmlns:a16="http://schemas.microsoft.com/office/drawing/2014/main" id="{0CE5C199-8ABD-4CEB-B369-1BFB1406C49F}"/>
              </a:ext>
            </a:extLst>
          </p:cNvPr>
          <p:cNvSpPr>
            <a:spLocks noChangeArrowheads="1"/>
          </p:cNvSpPr>
          <p:nvPr/>
        </p:nvSpPr>
        <p:spPr bwMode="gray">
          <a:xfrm>
            <a:off x="6172200" y="1145499"/>
            <a:ext cx="1452880" cy="835702"/>
          </a:xfrm>
          <a:prstGeom prst="rect">
            <a:avLst/>
          </a:prstGeom>
          <a:solidFill>
            <a:srgbClr val="602320"/>
          </a:solidFill>
          <a:ln w="6350">
            <a:noFill/>
            <a:miter lim="800000"/>
            <a:headEnd/>
            <a:tailEnd/>
          </a:ln>
          <a:effectLst/>
        </p:spPr>
        <p:txBody>
          <a:bodyPr wrap="square" lIns="40341" rIns="40341" anchor="ctr" anchorCtr="0"/>
          <a:lstStyle/>
          <a:p>
            <a:pPr algn="ctr"/>
            <a:r>
              <a:rPr lang="en-GB" sz="1200" b="1" dirty="0">
                <a:solidFill>
                  <a:schemeClr val="bg1"/>
                </a:solidFill>
              </a:rPr>
              <a:t>Aging Services &amp; Gerontology</a:t>
            </a:r>
          </a:p>
        </p:txBody>
      </p:sp>
      <p:sp>
        <p:nvSpPr>
          <p:cNvPr id="54" name="Content Placeholder 57">
            <a:extLst>
              <a:ext uri="{FF2B5EF4-FFF2-40B4-BE49-F238E27FC236}">
                <a16:creationId xmlns:a16="http://schemas.microsoft.com/office/drawing/2014/main" id="{7EA5D2AD-088C-4F32-92DE-DDFA44F84428}"/>
              </a:ext>
            </a:extLst>
          </p:cNvPr>
          <p:cNvSpPr txBox="1">
            <a:spLocks/>
          </p:cNvSpPr>
          <p:nvPr/>
        </p:nvSpPr>
        <p:spPr bwMode="gray">
          <a:xfrm>
            <a:off x="6180591" y="2030705"/>
            <a:ext cx="1452880" cy="1295400"/>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Amy Horowitz</a:t>
            </a:r>
          </a:p>
          <a:p>
            <a:pPr marL="0" lvl="1" indent="0" fontAlgn="auto">
              <a:spcAft>
                <a:spcPts val="0"/>
              </a:spcAft>
              <a:buNone/>
            </a:pPr>
            <a:r>
              <a:rPr lang="en-GB" sz="1200" dirty="0"/>
              <a:t>Cathy Berkman</a:t>
            </a:r>
          </a:p>
          <a:p>
            <a:pPr marL="0" lvl="1" indent="0" fontAlgn="auto">
              <a:spcAft>
                <a:spcPts val="0"/>
              </a:spcAft>
              <a:buNone/>
            </a:pPr>
            <a:r>
              <a:rPr lang="en-GB" sz="1200" dirty="0"/>
              <a:t>Janna Heyman</a:t>
            </a:r>
          </a:p>
          <a:p>
            <a:pPr marL="0" lvl="1" indent="0" fontAlgn="auto">
              <a:spcAft>
                <a:spcPts val="0"/>
              </a:spcAft>
              <a:buNone/>
            </a:pPr>
            <a:r>
              <a:rPr lang="en-GB" sz="1200" dirty="0"/>
              <a:t>Judith R. Smith</a:t>
            </a:r>
          </a:p>
          <a:p>
            <a:pPr marL="0" lvl="1" indent="0" fontAlgn="auto">
              <a:spcAft>
                <a:spcPts val="0"/>
              </a:spcAft>
              <a:buNone/>
            </a:pPr>
            <a:r>
              <a:rPr lang="en-GB" sz="1200" dirty="0"/>
              <a:t>Tina </a:t>
            </a:r>
            <a:r>
              <a:rPr lang="en-GB" sz="1200" dirty="0" err="1"/>
              <a:t>Maschi</a:t>
            </a:r>
            <a:endParaRPr lang="en-GB" sz="1200" dirty="0"/>
          </a:p>
        </p:txBody>
      </p:sp>
      <p:sp>
        <p:nvSpPr>
          <p:cNvPr id="56" name="Rectangle 6">
            <a:extLst>
              <a:ext uri="{FF2B5EF4-FFF2-40B4-BE49-F238E27FC236}">
                <a16:creationId xmlns:a16="http://schemas.microsoft.com/office/drawing/2014/main" id="{031425E2-6711-4F7E-944F-F7F107830563}"/>
              </a:ext>
            </a:extLst>
          </p:cNvPr>
          <p:cNvSpPr>
            <a:spLocks noChangeArrowheads="1"/>
          </p:cNvSpPr>
          <p:nvPr/>
        </p:nvSpPr>
        <p:spPr bwMode="gray">
          <a:xfrm>
            <a:off x="3124200" y="5334000"/>
            <a:ext cx="1447358" cy="577073"/>
          </a:xfrm>
          <a:prstGeom prst="rect">
            <a:avLst/>
          </a:prstGeom>
          <a:solidFill>
            <a:srgbClr val="602320"/>
          </a:solidFill>
          <a:ln w="6350">
            <a:noFill/>
            <a:miter lim="800000"/>
            <a:headEnd/>
            <a:tailEnd/>
          </a:ln>
          <a:effectLst/>
        </p:spPr>
        <p:txBody>
          <a:bodyPr wrap="square" lIns="40341" rIns="40341" anchor="ctr" anchorCtr="0"/>
          <a:lstStyle/>
          <a:p>
            <a:pPr algn="ctr"/>
            <a:r>
              <a:rPr lang="en-GB" sz="1200" b="1" dirty="0">
                <a:solidFill>
                  <a:schemeClr val="bg1"/>
                </a:solidFill>
              </a:rPr>
              <a:t>School Social Work</a:t>
            </a:r>
          </a:p>
        </p:txBody>
      </p:sp>
      <p:sp>
        <p:nvSpPr>
          <p:cNvPr id="58" name="Content Placeholder 57">
            <a:extLst>
              <a:ext uri="{FF2B5EF4-FFF2-40B4-BE49-F238E27FC236}">
                <a16:creationId xmlns:a16="http://schemas.microsoft.com/office/drawing/2014/main" id="{2A58712C-8FA6-41B0-BA21-1E00325C72F0}"/>
              </a:ext>
            </a:extLst>
          </p:cNvPr>
          <p:cNvSpPr txBox="1">
            <a:spLocks/>
          </p:cNvSpPr>
          <p:nvPr/>
        </p:nvSpPr>
        <p:spPr bwMode="gray">
          <a:xfrm>
            <a:off x="3130282" y="5984475"/>
            <a:ext cx="1452880" cy="533399"/>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Howard Robinson</a:t>
            </a:r>
          </a:p>
          <a:p>
            <a:pPr marL="0" lvl="1" indent="0" fontAlgn="auto">
              <a:spcAft>
                <a:spcPts val="0"/>
              </a:spcAft>
              <a:buNone/>
            </a:pPr>
            <a:r>
              <a:rPr lang="en-GB" sz="1200" dirty="0"/>
              <a:t>Lawrence Farmer</a:t>
            </a:r>
          </a:p>
        </p:txBody>
      </p:sp>
      <p:sp>
        <p:nvSpPr>
          <p:cNvPr id="3" name="Rectangle 2">
            <a:extLst>
              <a:ext uri="{FF2B5EF4-FFF2-40B4-BE49-F238E27FC236}">
                <a16:creationId xmlns:a16="http://schemas.microsoft.com/office/drawing/2014/main" id="{E15B9936-190B-46C1-B01A-A9C0E626F63F}"/>
              </a:ext>
            </a:extLst>
          </p:cNvPr>
          <p:cNvSpPr>
            <a:spLocks noChangeArrowheads="1"/>
          </p:cNvSpPr>
          <p:nvPr/>
        </p:nvSpPr>
        <p:spPr bwMode="gray">
          <a:xfrm>
            <a:off x="4648200" y="1143000"/>
            <a:ext cx="1468118" cy="835702"/>
          </a:xfrm>
          <a:prstGeom prst="rect">
            <a:avLst/>
          </a:prstGeom>
          <a:solidFill>
            <a:srgbClr val="602320"/>
          </a:solidFill>
          <a:ln w="6350">
            <a:noFill/>
            <a:miter lim="800000"/>
            <a:headEnd/>
            <a:tailEnd/>
          </a:ln>
          <a:effectLst/>
        </p:spPr>
        <p:txBody>
          <a:bodyPr wrap="square" lIns="40341" rIns="40341" anchor="ctr" anchorCtr="0"/>
          <a:lstStyle/>
          <a:p>
            <a:pPr algn="ctr"/>
            <a:r>
              <a:rPr lang="en-US" sz="1200" b="1" dirty="0">
                <a:solidFill>
                  <a:schemeClr val="bg1"/>
                </a:solidFill>
              </a:rPr>
              <a:t>Communities &amp; Organizations</a:t>
            </a:r>
          </a:p>
        </p:txBody>
      </p:sp>
      <p:sp>
        <p:nvSpPr>
          <p:cNvPr id="4" name="Content Placeholder 57">
            <a:extLst>
              <a:ext uri="{FF2B5EF4-FFF2-40B4-BE49-F238E27FC236}">
                <a16:creationId xmlns:a16="http://schemas.microsoft.com/office/drawing/2014/main" id="{4474F422-68DE-49A9-B86F-6B2F41EA5C48}"/>
              </a:ext>
            </a:extLst>
          </p:cNvPr>
          <p:cNvSpPr txBox="1">
            <a:spLocks/>
          </p:cNvSpPr>
          <p:nvPr/>
        </p:nvSpPr>
        <p:spPr bwMode="gray">
          <a:xfrm>
            <a:off x="4673610" y="2093166"/>
            <a:ext cx="1401850" cy="1831952"/>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Gregory Acevedo</a:t>
            </a:r>
          </a:p>
          <a:p>
            <a:pPr marL="0" lvl="1" indent="0" fontAlgn="auto">
              <a:spcAft>
                <a:spcPts val="0"/>
              </a:spcAft>
              <a:buNone/>
            </a:pPr>
            <a:r>
              <a:rPr lang="en-GB" sz="1200" dirty="0"/>
              <a:t>Howard Robinson</a:t>
            </a:r>
          </a:p>
          <a:p>
            <a:pPr marL="0" lvl="1" indent="0" fontAlgn="auto">
              <a:spcAft>
                <a:spcPts val="0"/>
              </a:spcAft>
              <a:buNone/>
            </a:pPr>
            <a:r>
              <a:rPr lang="en-GB" sz="1200" dirty="0"/>
              <a:t>Janna Heyman</a:t>
            </a:r>
          </a:p>
          <a:p>
            <a:pPr marL="0" lvl="1" indent="0" fontAlgn="auto">
              <a:spcAft>
                <a:spcPts val="0"/>
              </a:spcAft>
              <a:buNone/>
            </a:pPr>
            <a:r>
              <a:rPr lang="en-GB" sz="1200" dirty="0"/>
              <a:t>Kimberly Hudson</a:t>
            </a:r>
          </a:p>
          <a:p>
            <a:pPr marL="0" lvl="1" indent="0" fontAlgn="auto">
              <a:spcAft>
                <a:spcPts val="0"/>
              </a:spcAft>
              <a:buNone/>
            </a:pPr>
            <a:r>
              <a:rPr lang="en-GB" sz="1200" dirty="0"/>
              <a:t>Laura J </a:t>
            </a:r>
            <a:r>
              <a:rPr lang="en-GB" sz="1200" dirty="0" err="1"/>
              <a:t>Wernick</a:t>
            </a:r>
            <a:endParaRPr lang="en-GB" sz="1200" dirty="0"/>
          </a:p>
          <a:p>
            <a:pPr marL="0" lvl="1" indent="0" fontAlgn="auto">
              <a:spcAft>
                <a:spcPts val="0"/>
              </a:spcAft>
              <a:buNone/>
            </a:pPr>
            <a:r>
              <a:rPr lang="en-GB" sz="1200" dirty="0"/>
              <a:t>Lauri </a:t>
            </a:r>
            <a:r>
              <a:rPr lang="en-GB" sz="1200" dirty="0" err="1"/>
              <a:t>Goldkind</a:t>
            </a:r>
            <a:endParaRPr lang="en-GB" sz="1200" dirty="0"/>
          </a:p>
          <a:p>
            <a:pPr marL="0" lvl="1" indent="0" fontAlgn="auto">
              <a:spcAft>
                <a:spcPts val="0"/>
              </a:spcAft>
              <a:buNone/>
            </a:pPr>
            <a:r>
              <a:rPr lang="en-GB" sz="1200" dirty="0"/>
              <a:t>Liz Matthews</a:t>
            </a:r>
          </a:p>
          <a:p>
            <a:pPr marL="0" lvl="1" indent="0" fontAlgn="auto">
              <a:spcAft>
                <a:spcPts val="0"/>
              </a:spcAft>
              <a:buNone/>
            </a:pPr>
            <a:r>
              <a:rPr lang="en-GB" sz="1200" dirty="0" err="1"/>
              <a:t>Rahbel</a:t>
            </a:r>
            <a:r>
              <a:rPr lang="en-GB" sz="1200" dirty="0"/>
              <a:t> Rahman</a:t>
            </a:r>
          </a:p>
          <a:p>
            <a:pPr marL="0" lvl="1" indent="0" fontAlgn="auto">
              <a:spcAft>
                <a:spcPts val="0"/>
              </a:spcAft>
              <a:buNone/>
            </a:pPr>
            <a:endParaRPr lang="en-GB" sz="1200" dirty="0"/>
          </a:p>
        </p:txBody>
      </p:sp>
      <p:sp>
        <p:nvSpPr>
          <p:cNvPr id="8" name="Content Placeholder 57">
            <a:extLst>
              <a:ext uri="{FF2B5EF4-FFF2-40B4-BE49-F238E27FC236}">
                <a16:creationId xmlns:a16="http://schemas.microsoft.com/office/drawing/2014/main" id="{0EDE8EB2-568B-4B96-84C8-2B1B575A2B82}"/>
              </a:ext>
            </a:extLst>
          </p:cNvPr>
          <p:cNvSpPr txBox="1">
            <a:spLocks/>
          </p:cNvSpPr>
          <p:nvPr/>
        </p:nvSpPr>
        <p:spPr bwMode="gray">
          <a:xfrm>
            <a:off x="7709847" y="2033095"/>
            <a:ext cx="1290313" cy="2767505"/>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Abby Ross</a:t>
            </a:r>
          </a:p>
          <a:p>
            <a:pPr marL="0" lvl="1" indent="0" fontAlgn="auto">
              <a:spcAft>
                <a:spcPts val="0"/>
              </a:spcAft>
              <a:buNone/>
            </a:pPr>
            <a:r>
              <a:rPr lang="en-GB" sz="1200" dirty="0"/>
              <a:t>Howard Robinson</a:t>
            </a:r>
          </a:p>
          <a:p>
            <a:pPr marL="0" lvl="1" indent="0" fontAlgn="auto">
              <a:spcAft>
                <a:spcPts val="0"/>
              </a:spcAft>
              <a:buNone/>
            </a:pPr>
            <a:r>
              <a:rPr lang="en-GB" sz="1200" dirty="0"/>
              <a:t>Dana Marlowe</a:t>
            </a:r>
          </a:p>
          <a:p>
            <a:pPr marL="0" lvl="1" indent="0" fontAlgn="auto">
              <a:spcAft>
                <a:spcPts val="0"/>
              </a:spcAft>
              <a:buNone/>
            </a:pPr>
            <a:r>
              <a:rPr lang="en-GB" sz="1200" dirty="0"/>
              <a:t>Howard Robinson</a:t>
            </a:r>
          </a:p>
          <a:p>
            <a:pPr marL="0" lvl="1" indent="0" fontAlgn="auto">
              <a:spcAft>
                <a:spcPts val="0"/>
              </a:spcAft>
              <a:buNone/>
            </a:pPr>
            <a:r>
              <a:rPr lang="en-GB" sz="1200" dirty="0"/>
              <a:t>Janna Heyman</a:t>
            </a:r>
          </a:p>
          <a:p>
            <a:pPr marL="0" lvl="1" indent="0" fontAlgn="auto">
              <a:spcAft>
                <a:spcPts val="0"/>
              </a:spcAft>
              <a:buNone/>
            </a:pPr>
            <a:r>
              <a:rPr lang="en-GB" sz="1200" dirty="0"/>
              <a:t>Kimberly Hudson</a:t>
            </a:r>
          </a:p>
          <a:p>
            <a:pPr marL="0" lvl="1" indent="0" fontAlgn="auto">
              <a:spcAft>
                <a:spcPts val="0"/>
              </a:spcAft>
              <a:buNone/>
            </a:pPr>
            <a:r>
              <a:rPr lang="en-GB" sz="1200" dirty="0"/>
              <a:t>Mary Ann </a:t>
            </a:r>
            <a:r>
              <a:rPr lang="en-GB" sz="1200" dirty="0" err="1"/>
              <a:t>Forgey</a:t>
            </a:r>
            <a:endParaRPr lang="en-GB" sz="1200" dirty="0"/>
          </a:p>
          <a:p>
            <a:pPr marL="0" lvl="1" indent="0" fontAlgn="auto">
              <a:spcAft>
                <a:spcPts val="0"/>
              </a:spcAft>
              <a:buNone/>
            </a:pPr>
            <a:r>
              <a:rPr lang="en-GB" sz="1200" dirty="0"/>
              <a:t>Tina </a:t>
            </a:r>
            <a:r>
              <a:rPr lang="en-GB" sz="1200" dirty="0" err="1"/>
              <a:t>Maschi</a:t>
            </a:r>
            <a:endParaRPr lang="en-GB" sz="1200" dirty="0"/>
          </a:p>
          <a:p>
            <a:pPr marL="0" lvl="1" indent="0" fontAlgn="auto">
              <a:spcAft>
                <a:spcPts val="0"/>
              </a:spcAft>
              <a:buNone/>
            </a:pPr>
            <a:r>
              <a:rPr lang="en-GB" sz="1200" dirty="0"/>
              <a:t>Winnie Kung</a:t>
            </a:r>
          </a:p>
          <a:p>
            <a:pPr marL="0" lvl="1" indent="0" fontAlgn="auto">
              <a:spcAft>
                <a:spcPts val="0"/>
              </a:spcAft>
              <a:buNone/>
            </a:pPr>
            <a:r>
              <a:rPr lang="en-GB" sz="1200" dirty="0"/>
              <a:t>Jordan </a:t>
            </a:r>
            <a:r>
              <a:rPr lang="en-GB" sz="1200" dirty="0" err="1"/>
              <a:t>DeVylder</a:t>
            </a:r>
            <a:endParaRPr lang="en-GB" sz="1200" dirty="0"/>
          </a:p>
          <a:p>
            <a:pPr marL="0" lvl="1" indent="0" fontAlgn="auto">
              <a:spcAft>
                <a:spcPts val="0"/>
              </a:spcAft>
              <a:buNone/>
            </a:pPr>
            <a:r>
              <a:rPr lang="en-GB" sz="1200" dirty="0"/>
              <a:t>Lawrence Farmer</a:t>
            </a:r>
          </a:p>
          <a:p>
            <a:pPr marL="0" lvl="1" indent="0" fontAlgn="auto">
              <a:spcAft>
                <a:spcPts val="0"/>
              </a:spcAft>
              <a:buNone/>
            </a:pPr>
            <a:r>
              <a:rPr lang="en-GB" sz="1200" dirty="0"/>
              <a:t>Tina </a:t>
            </a:r>
            <a:r>
              <a:rPr lang="en-GB" sz="1200" dirty="0" err="1"/>
              <a:t>Maschi</a:t>
            </a:r>
            <a:endParaRPr lang="en-GB" sz="1200" dirty="0"/>
          </a:p>
        </p:txBody>
      </p:sp>
      <p:sp>
        <p:nvSpPr>
          <p:cNvPr id="9" name="Rectangle 6">
            <a:extLst>
              <a:ext uri="{FF2B5EF4-FFF2-40B4-BE49-F238E27FC236}">
                <a16:creationId xmlns:a16="http://schemas.microsoft.com/office/drawing/2014/main" id="{5251B4C8-1E90-41CC-8CDD-C07B24B687DC}"/>
              </a:ext>
            </a:extLst>
          </p:cNvPr>
          <p:cNvSpPr>
            <a:spLocks noChangeArrowheads="1"/>
          </p:cNvSpPr>
          <p:nvPr/>
        </p:nvSpPr>
        <p:spPr bwMode="gray">
          <a:xfrm>
            <a:off x="7696200" y="1145877"/>
            <a:ext cx="1290321" cy="815903"/>
          </a:xfrm>
          <a:prstGeom prst="rect">
            <a:avLst/>
          </a:prstGeom>
          <a:solidFill>
            <a:srgbClr val="602320"/>
          </a:solidFill>
          <a:ln w="6350">
            <a:noFill/>
            <a:miter lim="800000"/>
            <a:headEnd/>
            <a:tailEnd/>
          </a:ln>
          <a:effectLst/>
        </p:spPr>
        <p:txBody>
          <a:bodyPr wrap="square" lIns="40341" rIns="40341" anchor="ctr" anchorCtr="0"/>
          <a:lstStyle/>
          <a:p>
            <a:pPr algn="ctr"/>
            <a:r>
              <a:rPr lang="en-GB" sz="1200" b="1" dirty="0">
                <a:solidFill>
                  <a:schemeClr val="bg1"/>
                </a:solidFill>
              </a:rPr>
              <a:t>Social Work Education</a:t>
            </a:r>
          </a:p>
        </p:txBody>
      </p:sp>
      <p:sp>
        <p:nvSpPr>
          <p:cNvPr id="10" name="Rectangle 6">
            <a:extLst>
              <a:ext uri="{FF2B5EF4-FFF2-40B4-BE49-F238E27FC236}">
                <a16:creationId xmlns:a16="http://schemas.microsoft.com/office/drawing/2014/main" id="{817D25D8-7684-4CB7-83F9-19676F6C678C}"/>
              </a:ext>
            </a:extLst>
          </p:cNvPr>
          <p:cNvSpPr>
            <a:spLocks noChangeArrowheads="1"/>
          </p:cNvSpPr>
          <p:nvPr/>
        </p:nvSpPr>
        <p:spPr bwMode="gray">
          <a:xfrm>
            <a:off x="152400" y="4419600"/>
            <a:ext cx="1452880" cy="983276"/>
          </a:xfrm>
          <a:prstGeom prst="rect">
            <a:avLst/>
          </a:prstGeom>
          <a:solidFill>
            <a:srgbClr val="602320"/>
          </a:solidFill>
          <a:ln w="6350">
            <a:noFill/>
            <a:miter lim="800000"/>
            <a:headEnd/>
            <a:tailEnd/>
          </a:ln>
          <a:effectLst/>
        </p:spPr>
        <p:txBody>
          <a:bodyPr wrap="square" lIns="40341" rIns="40341" anchor="ctr" anchorCtr="0"/>
          <a:lstStyle/>
          <a:p>
            <a:pPr algn="ctr"/>
            <a:r>
              <a:rPr lang="en-US" sz="1200" b="1" dirty="0">
                <a:solidFill>
                  <a:schemeClr val="bg1"/>
                </a:solidFill>
              </a:rPr>
              <a:t>Research Design and Measurement</a:t>
            </a:r>
          </a:p>
        </p:txBody>
      </p:sp>
      <p:sp>
        <p:nvSpPr>
          <p:cNvPr id="13" name="Content Placeholder 57">
            <a:extLst>
              <a:ext uri="{FF2B5EF4-FFF2-40B4-BE49-F238E27FC236}">
                <a16:creationId xmlns:a16="http://schemas.microsoft.com/office/drawing/2014/main" id="{6A564353-DCDD-4CDB-88CA-12089B418E26}"/>
              </a:ext>
            </a:extLst>
          </p:cNvPr>
          <p:cNvSpPr txBox="1">
            <a:spLocks/>
          </p:cNvSpPr>
          <p:nvPr/>
        </p:nvSpPr>
        <p:spPr bwMode="gray">
          <a:xfrm>
            <a:off x="154595" y="5492837"/>
            <a:ext cx="1450685" cy="983276"/>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de-DE" sz="1200"/>
              <a:t>Fuhua Zhai</a:t>
            </a:r>
          </a:p>
          <a:p>
            <a:pPr marL="0" lvl="1" indent="0" fontAlgn="auto">
              <a:spcAft>
                <a:spcPts val="0"/>
              </a:spcAft>
              <a:buNone/>
            </a:pPr>
            <a:r>
              <a:rPr lang="de-DE" sz="1200"/>
              <a:t>Howard Robinson</a:t>
            </a:r>
          </a:p>
          <a:p>
            <a:pPr marL="0" lvl="1" indent="0" fontAlgn="auto">
              <a:spcAft>
                <a:spcPts val="0"/>
              </a:spcAft>
              <a:buNone/>
            </a:pPr>
            <a:r>
              <a:rPr lang="de-DE" sz="1200"/>
              <a:t>Janna Heyman</a:t>
            </a:r>
          </a:p>
          <a:p>
            <a:pPr marL="0" lvl="1" indent="0" fontAlgn="auto">
              <a:spcAft>
                <a:spcPts val="0"/>
              </a:spcAft>
              <a:buNone/>
            </a:pPr>
            <a:r>
              <a:rPr lang="de-DE" sz="1200"/>
              <a:t>Jordan DeVylder</a:t>
            </a:r>
            <a:endParaRPr lang="de-DE" sz="1200" dirty="0"/>
          </a:p>
        </p:txBody>
      </p:sp>
      <p:sp>
        <p:nvSpPr>
          <p:cNvPr id="15" name="Rectangle 6">
            <a:extLst>
              <a:ext uri="{FF2B5EF4-FFF2-40B4-BE49-F238E27FC236}">
                <a16:creationId xmlns:a16="http://schemas.microsoft.com/office/drawing/2014/main" id="{875D2868-42B2-401E-A040-7C8EC7BE4198}"/>
              </a:ext>
            </a:extLst>
          </p:cNvPr>
          <p:cNvSpPr>
            <a:spLocks noChangeArrowheads="1"/>
          </p:cNvSpPr>
          <p:nvPr/>
        </p:nvSpPr>
        <p:spPr bwMode="gray">
          <a:xfrm>
            <a:off x="4648200" y="4038600"/>
            <a:ext cx="1450685" cy="899141"/>
          </a:xfrm>
          <a:prstGeom prst="rect">
            <a:avLst/>
          </a:prstGeom>
          <a:solidFill>
            <a:srgbClr val="602320"/>
          </a:solidFill>
          <a:ln w="6350">
            <a:noFill/>
            <a:miter lim="800000"/>
            <a:headEnd/>
            <a:tailEnd/>
          </a:ln>
          <a:effectLst/>
        </p:spPr>
        <p:txBody>
          <a:bodyPr wrap="square" lIns="40341" rIns="40341" anchor="ctr" anchorCtr="0"/>
          <a:lstStyle/>
          <a:p>
            <a:pPr algn="ctr"/>
            <a:r>
              <a:rPr lang="en-US" sz="1200" b="1" dirty="0">
                <a:solidFill>
                  <a:schemeClr val="bg1"/>
                </a:solidFill>
              </a:rPr>
              <a:t>Inequality, Poverty, &amp; Social Welfare Policy </a:t>
            </a:r>
          </a:p>
        </p:txBody>
      </p:sp>
      <p:sp>
        <p:nvSpPr>
          <p:cNvPr id="16" name="Content Placeholder 57">
            <a:extLst>
              <a:ext uri="{FF2B5EF4-FFF2-40B4-BE49-F238E27FC236}">
                <a16:creationId xmlns:a16="http://schemas.microsoft.com/office/drawing/2014/main" id="{3F189EC7-33F0-4C8A-B7F0-D52674B2ADC1}"/>
              </a:ext>
            </a:extLst>
          </p:cNvPr>
          <p:cNvSpPr txBox="1">
            <a:spLocks/>
          </p:cNvSpPr>
          <p:nvPr/>
        </p:nvSpPr>
        <p:spPr bwMode="gray">
          <a:xfrm>
            <a:off x="4673611" y="5034674"/>
            <a:ext cx="1430118" cy="908752"/>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err="1"/>
              <a:t>Fuhua</a:t>
            </a:r>
            <a:r>
              <a:rPr lang="en-GB" sz="1200" dirty="0"/>
              <a:t> </a:t>
            </a:r>
            <a:r>
              <a:rPr lang="en-GB" sz="1200" dirty="0" err="1"/>
              <a:t>Zhai</a:t>
            </a:r>
            <a:endParaRPr lang="en-GB" sz="1200" dirty="0"/>
          </a:p>
          <a:p>
            <a:pPr marL="0" lvl="1" indent="0" fontAlgn="auto">
              <a:spcAft>
                <a:spcPts val="0"/>
              </a:spcAft>
              <a:buNone/>
            </a:pPr>
            <a:r>
              <a:rPr lang="en-GB" sz="1200" dirty="0"/>
              <a:t>Gregory Acevedo</a:t>
            </a:r>
          </a:p>
          <a:p>
            <a:pPr marL="0" lvl="1" indent="0" fontAlgn="auto">
              <a:spcAft>
                <a:spcPts val="0"/>
              </a:spcAft>
              <a:buNone/>
            </a:pPr>
            <a:r>
              <a:rPr lang="en-GB" sz="1200" dirty="0"/>
              <a:t>Howard Robinson </a:t>
            </a:r>
          </a:p>
          <a:p>
            <a:pPr marL="0" lvl="1" indent="0" fontAlgn="auto">
              <a:spcAft>
                <a:spcPts val="0"/>
              </a:spcAft>
              <a:buNone/>
            </a:pPr>
            <a:r>
              <a:rPr lang="en-GB" sz="1200" dirty="0"/>
              <a:t>Laura J </a:t>
            </a:r>
            <a:r>
              <a:rPr lang="en-GB" sz="1200" dirty="0" err="1"/>
              <a:t>Wernick</a:t>
            </a:r>
            <a:endParaRPr lang="en-GB" sz="1200" dirty="0"/>
          </a:p>
        </p:txBody>
      </p:sp>
    </p:spTree>
    <p:extLst>
      <p:ext uri="{BB962C8B-B14F-4D97-AF65-F5344CB8AC3E}">
        <p14:creationId xmlns:p14="http://schemas.microsoft.com/office/powerpoint/2010/main" val="3216786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026"/>
          <p:cNvSpPr txBox="1">
            <a:spLocks noChangeArrowheads="1"/>
          </p:cNvSpPr>
          <p:nvPr/>
        </p:nvSpPr>
        <p:spPr>
          <a:xfrm>
            <a:off x="304800" y="493004"/>
            <a:ext cx="8839200" cy="609600"/>
          </a:xfrm>
          <a:prstGeom prst="rect">
            <a:avLst/>
          </a:prstGeom>
        </p:spPr>
        <p:txBody>
          <a:bodyPr vert="horz" lIns="91440" tIns="45720" rIns="91440" bIns="45720" rtlCol="0" anchor="ctr">
            <a:normAutofit fontScale="85000" lnSpcReduction="100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defRPr/>
            </a:pPr>
            <a:r>
              <a:rPr lang="en-US" sz="3200" b="1" dirty="0">
                <a:solidFill>
                  <a:srgbClr val="602320"/>
                </a:solidFill>
              </a:rPr>
              <a:t>Research Focus Area: </a:t>
            </a:r>
            <a:r>
              <a:rPr lang="en-US" sz="3200" b="1" i="1" dirty="0">
                <a:solidFill>
                  <a:srgbClr val="602320"/>
                </a:solidFill>
              </a:rPr>
              <a:t>Social Groups (what to call this?)</a:t>
            </a:r>
          </a:p>
        </p:txBody>
      </p:sp>
      <p:sp>
        <p:nvSpPr>
          <p:cNvPr id="4" name="Rectangle 6">
            <a:extLst>
              <a:ext uri="{FF2B5EF4-FFF2-40B4-BE49-F238E27FC236}">
                <a16:creationId xmlns:a16="http://schemas.microsoft.com/office/drawing/2014/main" id="{BB27E31B-AC57-48F9-9AB5-D43D12041DB7}"/>
              </a:ext>
            </a:extLst>
          </p:cNvPr>
          <p:cNvSpPr>
            <a:spLocks noChangeArrowheads="1"/>
          </p:cNvSpPr>
          <p:nvPr/>
        </p:nvSpPr>
        <p:spPr bwMode="gray">
          <a:xfrm>
            <a:off x="609600" y="3829784"/>
            <a:ext cx="1767838" cy="764669"/>
          </a:xfrm>
          <a:prstGeom prst="rect">
            <a:avLst/>
          </a:prstGeom>
          <a:solidFill>
            <a:srgbClr val="602320"/>
          </a:solidFill>
          <a:ln w="6350">
            <a:noFill/>
            <a:miter lim="800000"/>
            <a:headEnd/>
            <a:tailEnd/>
          </a:ln>
          <a:effectLst/>
        </p:spPr>
        <p:txBody>
          <a:bodyPr wrap="square" lIns="40341" rIns="40341" anchor="ctr" anchorCtr="0"/>
          <a:lstStyle/>
          <a:p>
            <a:pPr algn="ctr"/>
            <a:r>
              <a:rPr lang="en-GB" sz="1200" b="1" dirty="0">
                <a:solidFill>
                  <a:schemeClr val="bg1"/>
                </a:solidFill>
              </a:rPr>
              <a:t>Black &amp; African Diaspora</a:t>
            </a:r>
          </a:p>
        </p:txBody>
      </p:sp>
      <p:sp>
        <p:nvSpPr>
          <p:cNvPr id="6" name="Rectangle 6">
            <a:extLst>
              <a:ext uri="{FF2B5EF4-FFF2-40B4-BE49-F238E27FC236}">
                <a16:creationId xmlns:a16="http://schemas.microsoft.com/office/drawing/2014/main" id="{72BBD25E-1315-4141-BA1B-60773EC7056E}"/>
              </a:ext>
            </a:extLst>
          </p:cNvPr>
          <p:cNvSpPr>
            <a:spLocks noChangeArrowheads="1"/>
          </p:cNvSpPr>
          <p:nvPr/>
        </p:nvSpPr>
        <p:spPr bwMode="gray">
          <a:xfrm>
            <a:off x="2569855" y="3502543"/>
            <a:ext cx="1550023" cy="919655"/>
          </a:xfrm>
          <a:prstGeom prst="rect">
            <a:avLst/>
          </a:prstGeom>
          <a:solidFill>
            <a:srgbClr val="602320"/>
          </a:solidFill>
          <a:ln w="6350">
            <a:noFill/>
            <a:miter lim="800000"/>
            <a:headEnd/>
            <a:tailEnd/>
          </a:ln>
          <a:effectLst/>
        </p:spPr>
        <p:txBody>
          <a:bodyPr wrap="square" lIns="40341" rIns="40341" anchor="ctr" anchorCtr="0"/>
          <a:lstStyle/>
          <a:p>
            <a:pPr algn="ctr"/>
            <a:r>
              <a:rPr lang="en-US" sz="1200" b="1" dirty="0">
                <a:solidFill>
                  <a:schemeClr val="bg1"/>
                </a:solidFill>
              </a:rPr>
              <a:t>Asian &amp; Asian-Pacific Islander</a:t>
            </a:r>
          </a:p>
          <a:p>
            <a:pPr algn="ctr"/>
            <a:r>
              <a:rPr lang="en-US" sz="1200" b="1" dirty="0">
                <a:solidFill>
                  <a:schemeClr val="bg1"/>
                </a:solidFill>
              </a:rPr>
              <a:t>Focused-Research </a:t>
            </a:r>
          </a:p>
        </p:txBody>
      </p:sp>
      <p:sp>
        <p:nvSpPr>
          <p:cNvPr id="7" name="Rectangle 6">
            <a:extLst>
              <a:ext uri="{FF2B5EF4-FFF2-40B4-BE49-F238E27FC236}">
                <a16:creationId xmlns:a16="http://schemas.microsoft.com/office/drawing/2014/main" id="{87928A09-BA4D-45BA-9E29-5EA2E77FCD20}"/>
              </a:ext>
            </a:extLst>
          </p:cNvPr>
          <p:cNvSpPr>
            <a:spLocks noChangeArrowheads="1"/>
          </p:cNvSpPr>
          <p:nvPr/>
        </p:nvSpPr>
        <p:spPr bwMode="gray">
          <a:xfrm>
            <a:off x="4272278" y="1143000"/>
            <a:ext cx="1885999" cy="1176309"/>
          </a:xfrm>
          <a:prstGeom prst="rect">
            <a:avLst/>
          </a:prstGeom>
          <a:solidFill>
            <a:srgbClr val="602320"/>
          </a:solidFill>
          <a:ln w="6350">
            <a:noFill/>
            <a:miter lim="800000"/>
            <a:headEnd/>
            <a:tailEnd/>
          </a:ln>
          <a:effectLst/>
        </p:spPr>
        <p:txBody>
          <a:bodyPr wrap="square" lIns="40341" rIns="40341" anchor="ctr" anchorCtr="0"/>
          <a:lstStyle/>
          <a:p>
            <a:pPr algn="ctr"/>
            <a:r>
              <a:rPr lang="en-US" sz="1200" b="1" dirty="0">
                <a:solidFill>
                  <a:schemeClr val="bg1"/>
                </a:solidFill>
              </a:rPr>
              <a:t>American Indian, Alaska Native, Native Hawaiian &amp; Global Indigenous Populations</a:t>
            </a:r>
          </a:p>
        </p:txBody>
      </p:sp>
      <p:sp>
        <p:nvSpPr>
          <p:cNvPr id="11" name="Content Placeholder 57">
            <a:extLst>
              <a:ext uri="{FF2B5EF4-FFF2-40B4-BE49-F238E27FC236}">
                <a16:creationId xmlns:a16="http://schemas.microsoft.com/office/drawing/2014/main" id="{B6513CCE-AC7E-42FA-AA96-564274589FF7}"/>
              </a:ext>
            </a:extLst>
          </p:cNvPr>
          <p:cNvSpPr txBox="1">
            <a:spLocks/>
          </p:cNvSpPr>
          <p:nvPr/>
        </p:nvSpPr>
        <p:spPr bwMode="gray">
          <a:xfrm>
            <a:off x="4272277" y="2420076"/>
            <a:ext cx="1885999" cy="385325"/>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a:t>Howard Robinson</a:t>
            </a:r>
            <a:endParaRPr lang="en-GB" sz="1200" dirty="0"/>
          </a:p>
        </p:txBody>
      </p:sp>
      <p:sp>
        <p:nvSpPr>
          <p:cNvPr id="12" name="Content Placeholder 57">
            <a:extLst>
              <a:ext uri="{FF2B5EF4-FFF2-40B4-BE49-F238E27FC236}">
                <a16:creationId xmlns:a16="http://schemas.microsoft.com/office/drawing/2014/main" id="{6503A800-9DF1-41DF-8B08-135F6217E4F4}"/>
              </a:ext>
            </a:extLst>
          </p:cNvPr>
          <p:cNvSpPr txBox="1">
            <a:spLocks/>
          </p:cNvSpPr>
          <p:nvPr/>
        </p:nvSpPr>
        <p:spPr bwMode="gray">
          <a:xfrm>
            <a:off x="2581320" y="4508199"/>
            <a:ext cx="1538557" cy="1295400"/>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de-DE" sz="1200"/>
              <a:t>Cathy Berkman</a:t>
            </a:r>
          </a:p>
          <a:p>
            <a:pPr marL="0" lvl="1" indent="0" fontAlgn="auto">
              <a:spcAft>
                <a:spcPts val="0"/>
              </a:spcAft>
              <a:buNone/>
            </a:pPr>
            <a:r>
              <a:rPr lang="de-DE" sz="1200"/>
              <a:t>Fuhua Zhai</a:t>
            </a:r>
          </a:p>
          <a:p>
            <a:pPr marL="0" lvl="1" indent="0" fontAlgn="auto">
              <a:spcAft>
                <a:spcPts val="0"/>
              </a:spcAft>
              <a:buNone/>
            </a:pPr>
            <a:r>
              <a:rPr lang="de-DE" sz="1200"/>
              <a:t>Sameena Azhar</a:t>
            </a:r>
          </a:p>
          <a:p>
            <a:pPr marL="0" lvl="1" indent="0" fontAlgn="auto">
              <a:spcAft>
                <a:spcPts val="0"/>
              </a:spcAft>
              <a:buNone/>
            </a:pPr>
            <a:r>
              <a:rPr lang="de-DE" sz="1200"/>
              <a:t>Winnie Kung</a:t>
            </a:r>
            <a:endParaRPr lang="de-DE" sz="1200" dirty="0"/>
          </a:p>
        </p:txBody>
      </p:sp>
      <p:sp>
        <p:nvSpPr>
          <p:cNvPr id="13" name="Content Placeholder 57">
            <a:extLst>
              <a:ext uri="{FF2B5EF4-FFF2-40B4-BE49-F238E27FC236}">
                <a16:creationId xmlns:a16="http://schemas.microsoft.com/office/drawing/2014/main" id="{1B162E57-3FBD-4BCE-9701-3E6CD69576D3}"/>
              </a:ext>
            </a:extLst>
          </p:cNvPr>
          <p:cNvSpPr txBox="1">
            <a:spLocks/>
          </p:cNvSpPr>
          <p:nvPr/>
        </p:nvSpPr>
        <p:spPr bwMode="gray">
          <a:xfrm>
            <a:off x="609600" y="4719609"/>
            <a:ext cx="1767838" cy="385325"/>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Howard Robinson</a:t>
            </a:r>
          </a:p>
        </p:txBody>
      </p:sp>
      <p:sp>
        <p:nvSpPr>
          <p:cNvPr id="17" name="Rectangle 6">
            <a:extLst>
              <a:ext uri="{FF2B5EF4-FFF2-40B4-BE49-F238E27FC236}">
                <a16:creationId xmlns:a16="http://schemas.microsoft.com/office/drawing/2014/main" id="{58FFCD4D-CA77-494B-AA27-EAC804AE0BFC}"/>
              </a:ext>
            </a:extLst>
          </p:cNvPr>
          <p:cNvSpPr>
            <a:spLocks noChangeArrowheads="1"/>
          </p:cNvSpPr>
          <p:nvPr/>
        </p:nvSpPr>
        <p:spPr bwMode="gray">
          <a:xfrm>
            <a:off x="4272276" y="3069686"/>
            <a:ext cx="1885999" cy="533400"/>
          </a:xfrm>
          <a:prstGeom prst="rect">
            <a:avLst/>
          </a:prstGeom>
          <a:solidFill>
            <a:srgbClr val="602320"/>
          </a:solidFill>
          <a:ln w="6350">
            <a:noFill/>
            <a:miter lim="800000"/>
            <a:headEnd/>
            <a:tailEnd/>
          </a:ln>
          <a:effectLst/>
        </p:spPr>
        <p:txBody>
          <a:bodyPr wrap="square" lIns="40341" rIns="40341" anchor="ctr" anchorCtr="0"/>
          <a:lstStyle/>
          <a:p>
            <a:pPr algn="ctr"/>
            <a:r>
              <a:rPr lang="en-US" sz="1200" b="1" dirty="0">
                <a:solidFill>
                  <a:schemeClr val="bg1"/>
                </a:solidFill>
              </a:rPr>
              <a:t>Disability</a:t>
            </a:r>
          </a:p>
        </p:txBody>
      </p:sp>
      <p:sp>
        <p:nvSpPr>
          <p:cNvPr id="24" name="Content Placeholder 57">
            <a:extLst>
              <a:ext uri="{FF2B5EF4-FFF2-40B4-BE49-F238E27FC236}">
                <a16:creationId xmlns:a16="http://schemas.microsoft.com/office/drawing/2014/main" id="{D33120C3-2685-4EB9-B6AF-F7A64370BBBD}"/>
              </a:ext>
            </a:extLst>
          </p:cNvPr>
          <p:cNvSpPr txBox="1">
            <a:spLocks/>
          </p:cNvSpPr>
          <p:nvPr/>
        </p:nvSpPr>
        <p:spPr bwMode="gray">
          <a:xfrm>
            <a:off x="4291270" y="3659651"/>
            <a:ext cx="1885998" cy="838201"/>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de-DE" sz="1200" dirty="0"/>
              <a:t>Amy Horowitz</a:t>
            </a:r>
          </a:p>
          <a:p>
            <a:pPr marL="0" lvl="1" indent="0" fontAlgn="auto">
              <a:spcAft>
                <a:spcPts val="0"/>
              </a:spcAft>
              <a:buNone/>
            </a:pPr>
            <a:r>
              <a:rPr lang="de-DE" sz="1200" dirty="0"/>
              <a:t>Howard Robinson</a:t>
            </a:r>
          </a:p>
          <a:p>
            <a:pPr marL="0" lvl="1" indent="0" fontAlgn="auto">
              <a:spcAft>
                <a:spcPts val="0"/>
              </a:spcAft>
              <a:buNone/>
            </a:pPr>
            <a:r>
              <a:rPr lang="de-DE" sz="1200" dirty="0"/>
              <a:t>Laura J Wernick</a:t>
            </a:r>
          </a:p>
        </p:txBody>
      </p:sp>
      <p:sp>
        <p:nvSpPr>
          <p:cNvPr id="25" name="Content Placeholder 57">
            <a:extLst>
              <a:ext uri="{FF2B5EF4-FFF2-40B4-BE49-F238E27FC236}">
                <a16:creationId xmlns:a16="http://schemas.microsoft.com/office/drawing/2014/main" id="{B3E11B20-34F3-405B-85B7-E6F19C1E6F35}"/>
              </a:ext>
            </a:extLst>
          </p:cNvPr>
          <p:cNvSpPr txBox="1">
            <a:spLocks/>
          </p:cNvSpPr>
          <p:nvPr/>
        </p:nvSpPr>
        <p:spPr bwMode="gray">
          <a:xfrm>
            <a:off x="6310677" y="1752600"/>
            <a:ext cx="1867004" cy="1536166"/>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Cathy Berkman</a:t>
            </a:r>
          </a:p>
          <a:p>
            <a:pPr marL="0" lvl="1" indent="0" fontAlgn="auto">
              <a:spcAft>
                <a:spcPts val="0"/>
              </a:spcAft>
              <a:buNone/>
            </a:pPr>
            <a:r>
              <a:rPr lang="en-GB" sz="1200" dirty="0"/>
              <a:t>Derek Tice-Brown</a:t>
            </a:r>
          </a:p>
          <a:p>
            <a:pPr marL="0" lvl="1" indent="0" fontAlgn="auto">
              <a:spcAft>
                <a:spcPts val="0"/>
              </a:spcAft>
              <a:buNone/>
            </a:pPr>
            <a:r>
              <a:rPr lang="en-GB" sz="1200" dirty="0"/>
              <a:t>Judith R. Smith</a:t>
            </a:r>
          </a:p>
          <a:p>
            <a:pPr marL="0" lvl="1" indent="0" fontAlgn="auto">
              <a:spcAft>
                <a:spcPts val="0"/>
              </a:spcAft>
              <a:buNone/>
            </a:pPr>
            <a:r>
              <a:rPr lang="en-GB" sz="1200" dirty="0"/>
              <a:t>Kimberly Hudson</a:t>
            </a:r>
          </a:p>
          <a:p>
            <a:pPr marL="0" lvl="1" indent="0" fontAlgn="auto">
              <a:spcAft>
                <a:spcPts val="0"/>
              </a:spcAft>
              <a:buNone/>
            </a:pPr>
            <a:r>
              <a:rPr lang="en-GB" sz="1200" dirty="0"/>
              <a:t>Laura J </a:t>
            </a:r>
            <a:r>
              <a:rPr lang="en-GB" sz="1200" dirty="0" err="1"/>
              <a:t>Wernick</a:t>
            </a:r>
            <a:endParaRPr lang="en-GB" sz="1200" dirty="0"/>
          </a:p>
          <a:p>
            <a:pPr marL="0" lvl="1" indent="0" fontAlgn="auto">
              <a:spcAft>
                <a:spcPts val="0"/>
              </a:spcAft>
              <a:buNone/>
            </a:pPr>
            <a:r>
              <a:rPr lang="en-GB" sz="1200" dirty="0" err="1"/>
              <a:t>Sameena</a:t>
            </a:r>
            <a:r>
              <a:rPr lang="en-GB" sz="1200" dirty="0"/>
              <a:t> </a:t>
            </a:r>
            <a:r>
              <a:rPr lang="en-GB" sz="1200" dirty="0" err="1"/>
              <a:t>Azhar</a:t>
            </a:r>
            <a:endParaRPr lang="en-GB" sz="1200" dirty="0"/>
          </a:p>
        </p:txBody>
      </p:sp>
      <p:sp>
        <p:nvSpPr>
          <p:cNvPr id="5" name="Content Placeholder 57">
            <a:extLst>
              <a:ext uri="{FF2B5EF4-FFF2-40B4-BE49-F238E27FC236}">
                <a16:creationId xmlns:a16="http://schemas.microsoft.com/office/drawing/2014/main" id="{6C55F495-13B6-4982-ADEB-2269059C948C}"/>
              </a:ext>
            </a:extLst>
          </p:cNvPr>
          <p:cNvSpPr txBox="1">
            <a:spLocks/>
          </p:cNvSpPr>
          <p:nvPr/>
        </p:nvSpPr>
        <p:spPr bwMode="gray">
          <a:xfrm>
            <a:off x="2565399" y="1986650"/>
            <a:ext cx="1554480" cy="1373482"/>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err="1"/>
              <a:t>Fuhua</a:t>
            </a:r>
            <a:r>
              <a:rPr lang="en-GB" sz="1200" dirty="0"/>
              <a:t> </a:t>
            </a:r>
            <a:r>
              <a:rPr lang="en-GB" sz="1200" dirty="0" err="1"/>
              <a:t>Zhai</a:t>
            </a:r>
            <a:endParaRPr lang="en-GB" sz="1200" dirty="0"/>
          </a:p>
          <a:p>
            <a:pPr marL="0" lvl="1" indent="0" fontAlgn="auto">
              <a:spcAft>
                <a:spcPts val="0"/>
              </a:spcAft>
              <a:buNone/>
            </a:pPr>
            <a:r>
              <a:rPr lang="en-GB" sz="1200" dirty="0"/>
              <a:t>Gregory Acevedo</a:t>
            </a:r>
          </a:p>
          <a:p>
            <a:pPr marL="0" lvl="1" indent="0" fontAlgn="auto">
              <a:spcAft>
                <a:spcPts val="0"/>
              </a:spcAft>
              <a:buNone/>
            </a:pPr>
            <a:r>
              <a:rPr lang="en-GB" sz="1200" dirty="0"/>
              <a:t>Howard Robinson</a:t>
            </a:r>
          </a:p>
          <a:p>
            <a:pPr marL="0" lvl="1" indent="0" fontAlgn="auto">
              <a:spcAft>
                <a:spcPts val="0"/>
              </a:spcAft>
              <a:buNone/>
            </a:pPr>
            <a:r>
              <a:rPr lang="en-GB" sz="1200" dirty="0" err="1"/>
              <a:t>Marciana</a:t>
            </a:r>
            <a:r>
              <a:rPr lang="en-GB" sz="1200" dirty="0"/>
              <a:t> Popescu</a:t>
            </a:r>
          </a:p>
          <a:p>
            <a:pPr marL="0" lvl="1" indent="0" fontAlgn="auto">
              <a:spcAft>
                <a:spcPts val="0"/>
              </a:spcAft>
              <a:buNone/>
            </a:pPr>
            <a:r>
              <a:rPr lang="en-GB" sz="1200" dirty="0"/>
              <a:t>Winnie King</a:t>
            </a:r>
          </a:p>
        </p:txBody>
      </p:sp>
      <p:sp>
        <p:nvSpPr>
          <p:cNvPr id="14" name="Rectangle 6">
            <a:extLst>
              <a:ext uri="{FF2B5EF4-FFF2-40B4-BE49-F238E27FC236}">
                <a16:creationId xmlns:a16="http://schemas.microsoft.com/office/drawing/2014/main" id="{80484996-A123-4655-8D36-FE5F2BDB137D}"/>
              </a:ext>
            </a:extLst>
          </p:cNvPr>
          <p:cNvSpPr>
            <a:spLocks noChangeArrowheads="1"/>
          </p:cNvSpPr>
          <p:nvPr/>
        </p:nvSpPr>
        <p:spPr bwMode="gray">
          <a:xfrm>
            <a:off x="2565399" y="1143000"/>
            <a:ext cx="1554480" cy="762000"/>
          </a:xfrm>
          <a:prstGeom prst="rect">
            <a:avLst/>
          </a:prstGeom>
          <a:solidFill>
            <a:srgbClr val="602320"/>
          </a:solidFill>
          <a:ln w="6350">
            <a:noFill/>
            <a:miter lim="800000"/>
            <a:headEnd/>
            <a:tailEnd/>
          </a:ln>
          <a:effectLst/>
        </p:spPr>
        <p:txBody>
          <a:bodyPr wrap="square" lIns="40341" rIns="40341" anchor="ctr" anchorCtr="0"/>
          <a:lstStyle/>
          <a:p>
            <a:pPr algn="ctr"/>
            <a:r>
              <a:rPr lang="en-GB" sz="1200" b="1" dirty="0">
                <a:solidFill>
                  <a:schemeClr val="bg1"/>
                </a:solidFill>
              </a:rPr>
              <a:t>Immigrants &amp; Refugees</a:t>
            </a:r>
          </a:p>
        </p:txBody>
      </p:sp>
      <p:sp>
        <p:nvSpPr>
          <p:cNvPr id="29" name="Rectangle 6">
            <a:extLst>
              <a:ext uri="{FF2B5EF4-FFF2-40B4-BE49-F238E27FC236}">
                <a16:creationId xmlns:a16="http://schemas.microsoft.com/office/drawing/2014/main" id="{F752D102-9164-4A5C-A3AC-54D0641A90FE}"/>
              </a:ext>
            </a:extLst>
          </p:cNvPr>
          <p:cNvSpPr>
            <a:spLocks noChangeArrowheads="1"/>
          </p:cNvSpPr>
          <p:nvPr/>
        </p:nvSpPr>
        <p:spPr bwMode="gray">
          <a:xfrm>
            <a:off x="6310672" y="3511418"/>
            <a:ext cx="1867004" cy="845148"/>
          </a:xfrm>
          <a:prstGeom prst="rect">
            <a:avLst/>
          </a:prstGeom>
          <a:solidFill>
            <a:srgbClr val="602320"/>
          </a:solidFill>
          <a:ln w="6350">
            <a:noFill/>
            <a:miter lim="800000"/>
            <a:headEnd/>
            <a:tailEnd/>
          </a:ln>
          <a:effectLst/>
        </p:spPr>
        <p:txBody>
          <a:bodyPr wrap="square" lIns="40341" rIns="40341" anchor="ctr" anchorCtr="0"/>
          <a:lstStyle/>
          <a:p>
            <a:pPr algn="ctr"/>
            <a:r>
              <a:rPr lang="en-US" sz="1200" b="1" dirty="0">
                <a:solidFill>
                  <a:schemeClr val="bg1"/>
                </a:solidFill>
              </a:rPr>
              <a:t>Sexual Orientation and Gender Identity</a:t>
            </a:r>
          </a:p>
        </p:txBody>
      </p:sp>
      <p:sp>
        <p:nvSpPr>
          <p:cNvPr id="31" name="Content Placeholder 57">
            <a:extLst>
              <a:ext uri="{FF2B5EF4-FFF2-40B4-BE49-F238E27FC236}">
                <a16:creationId xmlns:a16="http://schemas.microsoft.com/office/drawing/2014/main" id="{2179BCFC-987D-4194-8AB7-7F7CDC43779E}"/>
              </a:ext>
            </a:extLst>
          </p:cNvPr>
          <p:cNvSpPr txBox="1">
            <a:spLocks/>
          </p:cNvSpPr>
          <p:nvPr/>
        </p:nvSpPr>
        <p:spPr bwMode="gray">
          <a:xfrm>
            <a:off x="6310672" y="4440395"/>
            <a:ext cx="1867003" cy="1814136"/>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Cathy Berkman</a:t>
            </a:r>
          </a:p>
          <a:p>
            <a:pPr marL="0" lvl="1" indent="0" fontAlgn="auto">
              <a:spcAft>
                <a:spcPts val="0"/>
              </a:spcAft>
              <a:buNone/>
            </a:pPr>
            <a:r>
              <a:rPr lang="en-GB" sz="1200" dirty="0"/>
              <a:t>Derek Tice-Brown</a:t>
            </a:r>
          </a:p>
          <a:p>
            <a:pPr marL="0" lvl="1" indent="0" fontAlgn="auto">
              <a:spcAft>
                <a:spcPts val="0"/>
              </a:spcAft>
              <a:buNone/>
            </a:pPr>
            <a:r>
              <a:rPr lang="en-GB" sz="1200" dirty="0"/>
              <a:t>Kimberly Hudson</a:t>
            </a:r>
          </a:p>
          <a:p>
            <a:pPr marL="0" lvl="1" indent="0" fontAlgn="auto">
              <a:spcAft>
                <a:spcPts val="0"/>
              </a:spcAft>
              <a:buNone/>
            </a:pPr>
            <a:r>
              <a:rPr lang="en-GB" sz="1200" dirty="0"/>
              <a:t>Laura J </a:t>
            </a:r>
            <a:r>
              <a:rPr lang="en-GB" sz="1200" dirty="0" err="1"/>
              <a:t>Wernick</a:t>
            </a:r>
            <a:endParaRPr lang="en-GB" sz="1200" dirty="0"/>
          </a:p>
          <a:p>
            <a:pPr marL="0" lvl="1" indent="0" fontAlgn="auto">
              <a:spcAft>
                <a:spcPts val="0"/>
              </a:spcAft>
              <a:buNone/>
            </a:pPr>
            <a:r>
              <a:rPr lang="en-GB" sz="1200" dirty="0" err="1"/>
              <a:t>Sameena</a:t>
            </a:r>
            <a:r>
              <a:rPr lang="en-GB" sz="1200" dirty="0"/>
              <a:t> </a:t>
            </a:r>
            <a:r>
              <a:rPr lang="en-GB" sz="1200" dirty="0" err="1"/>
              <a:t>Azhar</a:t>
            </a:r>
            <a:endParaRPr lang="en-GB" sz="1200" dirty="0"/>
          </a:p>
          <a:p>
            <a:pPr marL="0" lvl="1" indent="0" fontAlgn="auto">
              <a:spcAft>
                <a:spcPts val="0"/>
              </a:spcAft>
              <a:buNone/>
            </a:pPr>
            <a:r>
              <a:rPr lang="en-GB" sz="1200" dirty="0"/>
              <a:t>Tina </a:t>
            </a:r>
            <a:r>
              <a:rPr lang="en-GB" sz="1200" dirty="0" err="1"/>
              <a:t>Maschi</a:t>
            </a:r>
            <a:endParaRPr lang="en-GB" sz="1200" dirty="0"/>
          </a:p>
        </p:txBody>
      </p:sp>
      <p:sp>
        <p:nvSpPr>
          <p:cNvPr id="33" name="Rectangle 6">
            <a:extLst>
              <a:ext uri="{FF2B5EF4-FFF2-40B4-BE49-F238E27FC236}">
                <a16:creationId xmlns:a16="http://schemas.microsoft.com/office/drawing/2014/main" id="{2C9C9013-5588-4418-BE25-67271B7FC057}"/>
              </a:ext>
            </a:extLst>
          </p:cNvPr>
          <p:cNvSpPr>
            <a:spLocks noChangeArrowheads="1"/>
          </p:cNvSpPr>
          <p:nvPr/>
        </p:nvSpPr>
        <p:spPr bwMode="gray">
          <a:xfrm>
            <a:off x="609600" y="1143000"/>
            <a:ext cx="1767838" cy="609600"/>
          </a:xfrm>
          <a:prstGeom prst="rect">
            <a:avLst/>
          </a:prstGeom>
          <a:solidFill>
            <a:srgbClr val="602320"/>
          </a:solidFill>
          <a:ln w="6350">
            <a:noFill/>
            <a:miter lim="800000"/>
            <a:headEnd/>
            <a:tailEnd/>
          </a:ln>
          <a:effectLst/>
        </p:spPr>
        <p:txBody>
          <a:bodyPr wrap="square" lIns="40341" rIns="40341" anchor="ctr" anchorCtr="0"/>
          <a:lstStyle/>
          <a:p>
            <a:pPr algn="ctr"/>
            <a:r>
              <a:rPr lang="en-GB" sz="1200" b="1" dirty="0">
                <a:solidFill>
                  <a:schemeClr val="bg1"/>
                </a:solidFill>
              </a:rPr>
              <a:t>Race &amp; Ethnicity</a:t>
            </a:r>
          </a:p>
        </p:txBody>
      </p:sp>
      <p:sp>
        <p:nvSpPr>
          <p:cNvPr id="35" name="Content Placeholder 57">
            <a:extLst>
              <a:ext uri="{FF2B5EF4-FFF2-40B4-BE49-F238E27FC236}">
                <a16:creationId xmlns:a16="http://schemas.microsoft.com/office/drawing/2014/main" id="{30F43A65-C19B-4E7C-A574-BB1F89493002}"/>
              </a:ext>
            </a:extLst>
          </p:cNvPr>
          <p:cNvSpPr txBox="1">
            <a:spLocks/>
          </p:cNvSpPr>
          <p:nvPr/>
        </p:nvSpPr>
        <p:spPr bwMode="gray">
          <a:xfrm>
            <a:off x="609600" y="1833125"/>
            <a:ext cx="1767838" cy="1828799"/>
          </a:xfrm>
          <a:prstGeom prst="rect">
            <a:avLst/>
          </a:prstGeom>
          <a:solidFill>
            <a:srgbClr val="ECC7C6"/>
          </a:solidFill>
          <a:ln>
            <a:noFill/>
          </a:ln>
        </p:spPr>
        <p:txBody>
          <a:bodyPr vert="horz" lIns="41294" tIns="41294" rIns="41294" bIns="41294"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lvl="1" indent="0" fontAlgn="auto">
              <a:spcAft>
                <a:spcPts val="0"/>
              </a:spcAft>
              <a:buNone/>
            </a:pPr>
            <a:r>
              <a:rPr lang="en-GB" sz="1200" dirty="0"/>
              <a:t>Cathy Berkman</a:t>
            </a:r>
          </a:p>
          <a:p>
            <a:pPr marL="0" lvl="1" indent="0" fontAlgn="auto">
              <a:spcAft>
                <a:spcPts val="0"/>
              </a:spcAft>
              <a:buNone/>
            </a:pPr>
            <a:r>
              <a:rPr lang="en-GB" sz="1200" dirty="0"/>
              <a:t>Derek Tice-Brown</a:t>
            </a:r>
          </a:p>
          <a:p>
            <a:pPr marL="0" lvl="1" indent="0" fontAlgn="auto">
              <a:spcAft>
                <a:spcPts val="0"/>
              </a:spcAft>
              <a:buNone/>
            </a:pPr>
            <a:r>
              <a:rPr lang="en-GB" sz="1200" dirty="0"/>
              <a:t>Gregory Acevedo</a:t>
            </a:r>
          </a:p>
          <a:p>
            <a:pPr marL="0" lvl="1" indent="0" fontAlgn="auto">
              <a:spcAft>
                <a:spcPts val="0"/>
              </a:spcAft>
              <a:buNone/>
            </a:pPr>
            <a:r>
              <a:rPr lang="en-GB" sz="1200" dirty="0"/>
              <a:t>Howard Robinson</a:t>
            </a:r>
          </a:p>
          <a:p>
            <a:pPr marL="0" lvl="1" indent="0" fontAlgn="auto">
              <a:spcAft>
                <a:spcPts val="0"/>
              </a:spcAft>
              <a:buNone/>
            </a:pPr>
            <a:r>
              <a:rPr lang="en-GB" sz="1200" dirty="0"/>
              <a:t>Kimberly Hudson</a:t>
            </a:r>
          </a:p>
          <a:p>
            <a:pPr marL="0" lvl="1" indent="0" fontAlgn="auto">
              <a:spcAft>
                <a:spcPts val="0"/>
              </a:spcAft>
              <a:buNone/>
            </a:pPr>
            <a:r>
              <a:rPr lang="en-GB" sz="1200" dirty="0"/>
              <a:t>Laura J </a:t>
            </a:r>
            <a:r>
              <a:rPr lang="en-GB" sz="1200" dirty="0" err="1"/>
              <a:t>Wernick</a:t>
            </a:r>
            <a:endParaRPr lang="en-GB" sz="1200" dirty="0"/>
          </a:p>
          <a:p>
            <a:pPr marL="0" lvl="1" indent="0" fontAlgn="auto">
              <a:spcAft>
                <a:spcPts val="0"/>
              </a:spcAft>
              <a:buNone/>
            </a:pPr>
            <a:r>
              <a:rPr lang="en-GB" sz="1200" dirty="0" err="1"/>
              <a:t>Sameena</a:t>
            </a:r>
            <a:r>
              <a:rPr lang="en-GB" sz="1200" dirty="0"/>
              <a:t> </a:t>
            </a:r>
            <a:r>
              <a:rPr lang="en-GB" sz="1200" dirty="0" err="1"/>
              <a:t>Azhar</a:t>
            </a:r>
            <a:endParaRPr lang="en-GB" sz="1200" dirty="0"/>
          </a:p>
          <a:p>
            <a:pPr marL="0" lvl="1" indent="0" fontAlgn="auto">
              <a:spcAft>
                <a:spcPts val="0"/>
              </a:spcAft>
              <a:buNone/>
            </a:pPr>
            <a:r>
              <a:rPr lang="en-GB" sz="1200" dirty="0"/>
              <a:t>Winnie Kung</a:t>
            </a:r>
          </a:p>
        </p:txBody>
      </p:sp>
      <p:sp>
        <p:nvSpPr>
          <p:cNvPr id="22" name="Rectangle 6">
            <a:extLst>
              <a:ext uri="{FF2B5EF4-FFF2-40B4-BE49-F238E27FC236}">
                <a16:creationId xmlns:a16="http://schemas.microsoft.com/office/drawing/2014/main" id="{DBF50F31-A328-4B2E-AC18-B149EC27F1F8}"/>
              </a:ext>
            </a:extLst>
          </p:cNvPr>
          <p:cNvSpPr>
            <a:spLocks noChangeArrowheads="1"/>
          </p:cNvSpPr>
          <p:nvPr/>
        </p:nvSpPr>
        <p:spPr bwMode="gray">
          <a:xfrm>
            <a:off x="6310676" y="1143000"/>
            <a:ext cx="1867005" cy="526489"/>
          </a:xfrm>
          <a:prstGeom prst="rect">
            <a:avLst/>
          </a:prstGeom>
          <a:solidFill>
            <a:srgbClr val="602320"/>
          </a:solidFill>
          <a:ln w="6350">
            <a:noFill/>
            <a:miter lim="800000"/>
            <a:headEnd/>
            <a:tailEnd/>
          </a:ln>
          <a:effectLst/>
        </p:spPr>
        <p:txBody>
          <a:bodyPr wrap="square" lIns="40341" rIns="40341" anchor="ctr" anchorCtr="0"/>
          <a:lstStyle/>
          <a:p>
            <a:pPr algn="ctr"/>
            <a:r>
              <a:rPr lang="en-GB" sz="1200" b="1" dirty="0">
                <a:solidFill>
                  <a:schemeClr val="bg1"/>
                </a:solidFill>
              </a:rPr>
              <a:t>Gender</a:t>
            </a:r>
          </a:p>
        </p:txBody>
      </p:sp>
    </p:spTree>
    <p:extLst>
      <p:ext uri="{BB962C8B-B14F-4D97-AF65-F5344CB8AC3E}">
        <p14:creationId xmlns:p14="http://schemas.microsoft.com/office/powerpoint/2010/main" val="3215019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0143A-9B75-474B-9A68-DED550E58E4A}"/>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7CDCD9AA-D78E-46F5-B3F7-EDAA5363AD1E}"/>
              </a:ext>
            </a:extLst>
          </p:cNvPr>
          <p:cNvSpPr>
            <a:spLocks noGrp="1"/>
          </p:cNvSpPr>
          <p:nvPr>
            <p:ph idx="1"/>
          </p:nvPr>
        </p:nvSpPr>
        <p:spPr/>
        <p:txBody>
          <a:bodyPr>
            <a:normAutofit lnSpcReduction="10000"/>
          </a:bodyPr>
          <a:lstStyle/>
          <a:p>
            <a:r>
              <a:rPr lang="en-US" dirty="0"/>
              <a:t>Goals related to faculty survey</a:t>
            </a:r>
          </a:p>
          <a:p>
            <a:pPr lvl="1"/>
            <a:r>
              <a:rPr lang="en-US" dirty="0">
                <a:effectLst/>
                <a:ea typeface="Calibri" panose="020F0502020204030204" pitchFamily="34" charset="0"/>
              </a:rPr>
              <a:t>To determine a model for better communicating faculty scholarly interests through GSS website in order to increase visibility and easy access to faculty research information.</a:t>
            </a:r>
          </a:p>
          <a:p>
            <a:pPr lvl="1"/>
            <a:r>
              <a:rPr lang="en-US" dirty="0"/>
              <a:t>To increase opportunities for collaboration with other faculty/researchers, community partners, and prospective students. </a:t>
            </a:r>
          </a:p>
          <a:p>
            <a:endParaRPr lang="en-US" dirty="0"/>
          </a:p>
          <a:p>
            <a:r>
              <a:rPr lang="en-US" dirty="0"/>
              <a:t>Survey results</a:t>
            </a:r>
          </a:p>
          <a:p>
            <a:pPr lvl="1"/>
            <a:r>
              <a:rPr lang="en-US" dirty="0"/>
              <a:t>Spring 2020</a:t>
            </a:r>
          </a:p>
          <a:p>
            <a:pPr lvl="1"/>
            <a:r>
              <a:rPr lang="en-US" dirty="0"/>
              <a:t>24 full-time faculty responded</a:t>
            </a:r>
          </a:p>
          <a:p>
            <a:pPr lvl="1"/>
            <a:endParaRPr lang="en-US" dirty="0"/>
          </a:p>
          <a:p>
            <a:r>
              <a:rPr lang="en-US" dirty="0"/>
              <a:t>Reviewed approaches from other SW schools for website development, options</a:t>
            </a:r>
          </a:p>
          <a:p>
            <a:pPr marL="274320" lvl="1" indent="0">
              <a:buNone/>
            </a:pPr>
            <a:endParaRPr lang="en-US" dirty="0"/>
          </a:p>
        </p:txBody>
      </p:sp>
    </p:spTree>
    <p:extLst>
      <p:ext uri="{BB962C8B-B14F-4D97-AF65-F5344CB8AC3E}">
        <p14:creationId xmlns:p14="http://schemas.microsoft.com/office/powerpoint/2010/main" val="1457246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3581C-30E4-4740-B4C3-2E7E2B5D8B46}"/>
              </a:ext>
            </a:extLst>
          </p:cNvPr>
          <p:cNvSpPr>
            <a:spLocks noGrp="1"/>
          </p:cNvSpPr>
          <p:nvPr>
            <p:ph type="title"/>
          </p:nvPr>
        </p:nvSpPr>
        <p:spPr/>
        <p:txBody>
          <a:bodyPr>
            <a:normAutofit fontScale="90000"/>
          </a:bodyPr>
          <a:lstStyle/>
          <a:p>
            <a:r>
              <a:rPr lang="en-US" dirty="0"/>
              <a:t>What might our new research/scholarship webpages look like?</a:t>
            </a:r>
          </a:p>
        </p:txBody>
      </p:sp>
      <p:sp>
        <p:nvSpPr>
          <p:cNvPr id="3" name="Content Placeholder 2">
            <a:extLst>
              <a:ext uri="{FF2B5EF4-FFF2-40B4-BE49-F238E27FC236}">
                <a16:creationId xmlns:a16="http://schemas.microsoft.com/office/drawing/2014/main" id="{F141556D-C1B4-497B-B23E-B98C2BC47D74}"/>
              </a:ext>
            </a:extLst>
          </p:cNvPr>
          <p:cNvSpPr>
            <a:spLocks noGrp="1"/>
          </p:cNvSpPr>
          <p:nvPr>
            <p:ph idx="1"/>
          </p:nvPr>
        </p:nvSpPr>
        <p:spPr>
          <a:xfrm>
            <a:off x="457200" y="2057400"/>
            <a:ext cx="8229600" cy="4419600"/>
          </a:xfrm>
        </p:spPr>
        <p:txBody>
          <a:bodyPr/>
          <a:lstStyle/>
          <a:p>
            <a:pPr marL="0" marR="0" indent="0">
              <a:lnSpc>
                <a:spcPct val="107000"/>
              </a:lnSpc>
              <a:spcBef>
                <a:spcPts val="0"/>
              </a:spcBef>
              <a:spcAft>
                <a:spcPts val="800"/>
              </a:spcAft>
              <a:buNone/>
            </a:pPr>
            <a:r>
              <a:rPr lang="en-US" sz="2400" dirty="0">
                <a:effectLst/>
                <a:ea typeface="Calibri" panose="020F0502020204030204" pitchFamily="34" charset="0"/>
              </a:rPr>
              <a:t>Criteria for model:</a:t>
            </a:r>
          </a:p>
          <a:p>
            <a:pPr marL="0" marR="0">
              <a:lnSpc>
                <a:spcPct val="107000"/>
              </a:lnSpc>
              <a:spcBef>
                <a:spcPts val="0"/>
              </a:spcBef>
              <a:spcAft>
                <a:spcPts val="800"/>
              </a:spcAft>
            </a:pPr>
            <a:r>
              <a:rPr lang="en-US" sz="2400" dirty="0">
                <a:effectLst/>
                <a:ea typeface="Calibri" panose="020F0502020204030204" pitchFamily="34" charset="0"/>
              </a:rPr>
              <a:t>Organizes faculty information in at least 2 ways</a:t>
            </a:r>
          </a:p>
          <a:p>
            <a:pPr marL="0" marR="0">
              <a:lnSpc>
                <a:spcPct val="107000"/>
              </a:lnSpc>
              <a:spcBef>
                <a:spcPts val="0"/>
              </a:spcBef>
              <a:spcAft>
                <a:spcPts val="800"/>
              </a:spcAft>
            </a:pPr>
            <a:r>
              <a:rPr lang="en-US" sz="2400" dirty="0">
                <a:effectLst/>
                <a:ea typeface="Calibri" panose="020F0502020204030204" pitchFamily="34" charset="0"/>
              </a:rPr>
              <a:t>Easy to toggle/navigate between these 2 ways</a:t>
            </a:r>
          </a:p>
          <a:p>
            <a:pPr marL="0" marR="0">
              <a:lnSpc>
                <a:spcPct val="107000"/>
              </a:lnSpc>
              <a:spcBef>
                <a:spcPts val="0"/>
              </a:spcBef>
              <a:spcAft>
                <a:spcPts val="800"/>
              </a:spcAft>
            </a:pPr>
            <a:r>
              <a:rPr lang="en-US" sz="2400" dirty="0">
                <a:effectLst/>
                <a:ea typeface="Calibri" panose="020F0502020204030204" pitchFamily="34" charset="0"/>
              </a:rPr>
              <a:t>Links to faculty bio page with contact information</a:t>
            </a:r>
          </a:p>
          <a:p>
            <a:pPr marL="0" marR="0">
              <a:lnSpc>
                <a:spcPct val="107000"/>
              </a:lnSpc>
              <a:spcBef>
                <a:spcPts val="0"/>
              </a:spcBef>
              <a:spcAft>
                <a:spcPts val="800"/>
              </a:spcAft>
            </a:pPr>
            <a:r>
              <a:rPr lang="en-US" sz="2400" dirty="0">
                <a:effectLst/>
                <a:ea typeface="Calibri" panose="020F0502020204030204" pitchFamily="34" charset="0"/>
              </a:rPr>
              <a:t>Organizes faculty research areas into broad categories, but allows for additional specification</a:t>
            </a:r>
          </a:p>
          <a:p>
            <a:pPr marL="0" marR="0">
              <a:lnSpc>
                <a:spcPct val="107000"/>
              </a:lnSpc>
              <a:spcBef>
                <a:spcPts val="0"/>
              </a:spcBef>
              <a:spcAft>
                <a:spcPts val="800"/>
              </a:spcAft>
            </a:pPr>
            <a:r>
              <a:rPr lang="en-US" sz="2400" dirty="0">
                <a:effectLst/>
                <a:ea typeface="Calibri" panose="020F0502020204030204" pitchFamily="34" charset="0"/>
              </a:rPr>
              <a:t>Categories and/or subcategories should incorporate: substantive areas (topics), practice areas/settings, methodology/methods, and theoretical frameworks</a:t>
            </a:r>
          </a:p>
          <a:p>
            <a:endParaRPr lang="en-US" dirty="0"/>
          </a:p>
        </p:txBody>
      </p:sp>
    </p:spTree>
    <p:extLst>
      <p:ext uri="{BB962C8B-B14F-4D97-AF65-F5344CB8AC3E}">
        <p14:creationId xmlns:p14="http://schemas.microsoft.com/office/powerpoint/2010/main" val="3417221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A82E6-961F-45D6-B074-5D0F8DBDF71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EBDFA49-23C4-4DD8-95F9-363FB725F54E}"/>
              </a:ext>
            </a:extLst>
          </p:cNvPr>
          <p:cNvSpPr>
            <a:spLocks noGrp="1"/>
          </p:cNvSpPr>
          <p:nvPr>
            <p:ph idx="1"/>
          </p:nvPr>
        </p:nvSpPr>
        <p:spPr/>
        <p:txBody>
          <a:bodyPr/>
          <a:lstStyle/>
          <a:p>
            <a:r>
              <a:rPr lang="en-US" dirty="0">
                <a:hlinkClick r:id="rId2"/>
              </a:rPr>
              <a:t>University at Buffalo model</a:t>
            </a:r>
            <a:endParaRPr lang="en-US" dirty="0"/>
          </a:p>
        </p:txBody>
      </p:sp>
    </p:spTree>
    <p:extLst>
      <p:ext uri="{BB962C8B-B14F-4D97-AF65-F5344CB8AC3E}">
        <p14:creationId xmlns:p14="http://schemas.microsoft.com/office/powerpoint/2010/main" val="4249370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E57C6-7F9D-4CCF-BD62-E648617D7E26}"/>
              </a:ext>
            </a:extLst>
          </p:cNvPr>
          <p:cNvSpPr>
            <a:spLocks noGrp="1"/>
          </p:cNvSpPr>
          <p:nvPr>
            <p:ph type="title"/>
          </p:nvPr>
        </p:nvSpPr>
        <p:spPr/>
        <p:txBody>
          <a:bodyPr>
            <a:normAutofit/>
          </a:bodyPr>
          <a:lstStyle/>
          <a:p>
            <a:r>
              <a:rPr lang="en-US" sz="4000" dirty="0">
                <a:solidFill>
                  <a:srgbClr val="602320"/>
                </a:solidFill>
              </a:rPr>
              <a:t>CATEGORIES included in survey</a:t>
            </a:r>
            <a:endParaRPr lang="en-US" dirty="0"/>
          </a:p>
        </p:txBody>
      </p:sp>
      <p:sp>
        <p:nvSpPr>
          <p:cNvPr id="3" name="Content Placeholder 2">
            <a:extLst>
              <a:ext uri="{FF2B5EF4-FFF2-40B4-BE49-F238E27FC236}">
                <a16:creationId xmlns:a16="http://schemas.microsoft.com/office/drawing/2014/main" id="{04AC535C-A72C-4904-9131-4960FD5A3788}"/>
              </a:ext>
            </a:extLst>
          </p:cNvPr>
          <p:cNvSpPr>
            <a:spLocks noGrp="1"/>
          </p:cNvSpPr>
          <p:nvPr>
            <p:ph idx="1"/>
          </p:nvPr>
        </p:nvSpPr>
        <p:spPr/>
        <p:txBody>
          <a:bodyPr>
            <a:normAutofit/>
          </a:bodyPr>
          <a:lstStyle/>
          <a:p>
            <a:r>
              <a:rPr lang="en-US" sz="2800" dirty="0">
                <a:solidFill>
                  <a:srgbClr val="602320"/>
                </a:solidFill>
              </a:rPr>
              <a:t>Practice Areas that Inform Scholarship </a:t>
            </a:r>
            <a:r>
              <a:rPr lang="en-US" sz="2000" dirty="0">
                <a:solidFill>
                  <a:srgbClr val="602320"/>
                </a:solidFill>
              </a:rPr>
              <a:t>(6)</a:t>
            </a:r>
          </a:p>
          <a:p>
            <a:r>
              <a:rPr lang="en-US" sz="2800" dirty="0">
                <a:solidFill>
                  <a:srgbClr val="602320"/>
                </a:solidFill>
              </a:rPr>
              <a:t>Theoretical Perspectives </a:t>
            </a:r>
            <a:r>
              <a:rPr lang="en-US" sz="2000" dirty="0">
                <a:solidFill>
                  <a:srgbClr val="602320"/>
                </a:solidFill>
              </a:rPr>
              <a:t>(5, subcategories TBD)</a:t>
            </a:r>
            <a:endParaRPr lang="en-US" sz="2800" dirty="0">
              <a:solidFill>
                <a:srgbClr val="602320"/>
              </a:solidFill>
            </a:endParaRPr>
          </a:p>
          <a:p>
            <a:r>
              <a:rPr lang="en-US" sz="2800" dirty="0">
                <a:solidFill>
                  <a:srgbClr val="602320"/>
                </a:solidFill>
              </a:rPr>
              <a:t>Research Methods </a:t>
            </a:r>
            <a:r>
              <a:rPr lang="en-US" sz="2000" dirty="0">
                <a:solidFill>
                  <a:srgbClr val="602320"/>
                </a:solidFill>
              </a:rPr>
              <a:t>(3, with 20 subcategories)</a:t>
            </a:r>
          </a:p>
          <a:p>
            <a:r>
              <a:rPr lang="en-US" sz="2800" dirty="0">
                <a:solidFill>
                  <a:srgbClr val="602320"/>
                </a:solidFill>
              </a:rPr>
              <a:t>Research Focus Areas </a:t>
            </a:r>
            <a:r>
              <a:rPr lang="en-US" sz="2000" dirty="0">
                <a:solidFill>
                  <a:srgbClr val="602320"/>
                </a:solidFill>
              </a:rPr>
              <a:t>(15, subcategories TBD)</a:t>
            </a:r>
          </a:p>
          <a:p>
            <a:endParaRPr lang="en-US" sz="2000" dirty="0">
              <a:solidFill>
                <a:srgbClr val="602320"/>
              </a:solidFill>
            </a:endParaRPr>
          </a:p>
          <a:p>
            <a:pPr lvl="1"/>
            <a:r>
              <a:rPr lang="en-US" sz="2400" dirty="0">
                <a:solidFill>
                  <a:srgbClr val="FF0000"/>
                </a:solidFill>
              </a:rPr>
              <a:t>NOTE: CARS FACULTY DETERMINED THAT “FOCUS AREAS” WERE THE MOST IMPORTANT CATEGORIES TO INCLUDE, FOLLOWED BY SOME PRACTICE AREAS AND SOME METHODS. FINAL LIST OF CATEGORIES AND SUBCATEGORIES TBD, see next page)</a:t>
            </a:r>
          </a:p>
        </p:txBody>
      </p:sp>
    </p:spTree>
    <p:extLst>
      <p:ext uri="{BB962C8B-B14F-4D97-AF65-F5344CB8AC3E}">
        <p14:creationId xmlns:p14="http://schemas.microsoft.com/office/powerpoint/2010/main" val="428166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95112-9428-429D-82EF-03FED9F6CDC6}"/>
              </a:ext>
            </a:extLst>
          </p:cNvPr>
          <p:cNvSpPr>
            <a:spLocks noGrp="1"/>
          </p:cNvSpPr>
          <p:nvPr>
            <p:ph type="title"/>
          </p:nvPr>
        </p:nvSpPr>
        <p:spPr/>
        <p:txBody>
          <a:bodyPr>
            <a:normAutofit fontScale="90000"/>
          </a:bodyPr>
          <a:lstStyle/>
          <a:p>
            <a:r>
              <a:rPr lang="en-US" dirty="0"/>
              <a:t>DRAFT LIST OF GSS SCHOLARSHIP CATEGORIES </a:t>
            </a:r>
            <a:r>
              <a:rPr lang="en-US" sz="3100" dirty="0"/>
              <a:t>(subcategories TBD)</a:t>
            </a:r>
            <a:endParaRPr lang="en-US" dirty="0"/>
          </a:p>
        </p:txBody>
      </p:sp>
      <p:sp>
        <p:nvSpPr>
          <p:cNvPr id="3" name="Content Placeholder 2">
            <a:extLst>
              <a:ext uri="{FF2B5EF4-FFF2-40B4-BE49-F238E27FC236}">
                <a16:creationId xmlns:a16="http://schemas.microsoft.com/office/drawing/2014/main" id="{E0F7F2C8-2ABE-43D5-B885-AA0442D73855}"/>
              </a:ext>
            </a:extLst>
          </p:cNvPr>
          <p:cNvSpPr>
            <a:spLocks noGrp="1"/>
          </p:cNvSpPr>
          <p:nvPr>
            <p:ph sz="half" idx="1"/>
          </p:nvPr>
        </p:nvSpPr>
        <p:spPr>
          <a:xfrm>
            <a:off x="457200" y="1987296"/>
            <a:ext cx="4038600" cy="4718304"/>
          </a:xfrm>
        </p:spPr>
        <p:txBody>
          <a:bodyPr>
            <a:normAutofit fontScale="62500" lnSpcReduction="20000"/>
          </a:bodyPr>
          <a:lstStyle/>
          <a:p>
            <a:r>
              <a:rPr lang="en-US" dirty="0"/>
              <a:t>Individuals &amp; Families</a:t>
            </a:r>
          </a:p>
          <a:p>
            <a:r>
              <a:rPr lang="en-US" dirty="0"/>
              <a:t>Communities &amp; Organizations</a:t>
            </a:r>
          </a:p>
          <a:p>
            <a:r>
              <a:rPr lang="en-US" dirty="0"/>
              <a:t>Policy Practice</a:t>
            </a:r>
          </a:p>
          <a:p>
            <a:r>
              <a:rPr lang="en-US" dirty="0"/>
              <a:t>Research Design &amp; Measurement</a:t>
            </a:r>
          </a:p>
          <a:p>
            <a:r>
              <a:rPr lang="en-US" dirty="0"/>
              <a:t>Program Development &amp; Evaluation</a:t>
            </a:r>
          </a:p>
          <a:p>
            <a:r>
              <a:rPr lang="en-US" dirty="0"/>
              <a:t>Intervention Research</a:t>
            </a:r>
          </a:p>
          <a:p>
            <a:r>
              <a:rPr lang="en-US" dirty="0"/>
              <a:t>PAR/CBPR</a:t>
            </a:r>
          </a:p>
          <a:p>
            <a:r>
              <a:rPr lang="en-US" dirty="0"/>
              <a:t>Health/Public Health</a:t>
            </a:r>
          </a:p>
          <a:p>
            <a:r>
              <a:rPr lang="en-US" dirty="0"/>
              <a:t>Stress &amp; Coping, Trauma &amp; Resilience</a:t>
            </a:r>
          </a:p>
          <a:p>
            <a:r>
              <a:rPr lang="en-US" dirty="0"/>
              <a:t>Social Identities/Categories &amp; Intersectionality</a:t>
            </a:r>
          </a:p>
          <a:p>
            <a:pPr lvl="1"/>
            <a:r>
              <a:rPr lang="en-US" dirty="0"/>
              <a:t>Race &amp; Ethnicity</a:t>
            </a:r>
          </a:p>
          <a:p>
            <a:pPr lvl="1"/>
            <a:r>
              <a:rPr lang="en-US" dirty="0"/>
              <a:t>Immigrants &amp; Refugees</a:t>
            </a:r>
          </a:p>
          <a:p>
            <a:pPr lvl="1"/>
            <a:r>
              <a:rPr lang="en-US" dirty="0"/>
              <a:t>Disability</a:t>
            </a:r>
          </a:p>
          <a:p>
            <a:pPr lvl="1"/>
            <a:r>
              <a:rPr lang="en-US" dirty="0"/>
              <a:t>Gender &amp; Sexuality</a:t>
            </a:r>
          </a:p>
          <a:p>
            <a:endParaRPr lang="en-US" dirty="0"/>
          </a:p>
        </p:txBody>
      </p:sp>
      <p:sp>
        <p:nvSpPr>
          <p:cNvPr id="4" name="Content Placeholder 3">
            <a:extLst>
              <a:ext uri="{FF2B5EF4-FFF2-40B4-BE49-F238E27FC236}">
                <a16:creationId xmlns:a16="http://schemas.microsoft.com/office/drawing/2014/main" id="{5F5858CF-1897-4ECF-AD30-58DE528E517C}"/>
              </a:ext>
            </a:extLst>
          </p:cNvPr>
          <p:cNvSpPr>
            <a:spLocks noGrp="1"/>
          </p:cNvSpPr>
          <p:nvPr>
            <p:ph sz="half" idx="2"/>
          </p:nvPr>
        </p:nvSpPr>
        <p:spPr>
          <a:xfrm>
            <a:off x="4648200" y="1987296"/>
            <a:ext cx="4038600" cy="4718304"/>
          </a:xfrm>
        </p:spPr>
        <p:txBody>
          <a:bodyPr>
            <a:normAutofit fontScale="62500" lnSpcReduction="20000"/>
          </a:bodyPr>
          <a:lstStyle/>
          <a:p>
            <a:r>
              <a:rPr lang="en-US" dirty="0"/>
              <a:t>Child Welfare</a:t>
            </a:r>
          </a:p>
          <a:p>
            <a:r>
              <a:rPr lang="en-US" dirty="0"/>
              <a:t>Criminal Justice</a:t>
            </a:r>
          </a:p>
          <a:p>
            <a:r>
              <a:rPr lang="en-US" dirty="0"/>
              <a:t>Substance &amp; Addiction</a:t>
            </a:r>
          </a:p>
          <a:p>
            <a:r>
              <a:rPr lang="en-US" dirty="0"/>
              <a:t>Violence </a:t>
            </a:r>
          </a:p>
          <a:p>
            <a:r>
              <a:rPr lang="en-US" dirty="0"/>
              <a:t>Adolescent &amp; Youth Development</a:t>
            </a:r>
          </a:p>
          <a:p>
            <a:r>
              <a:rPr lang="en-US" dirty="0"/>
              <a:t>School Social Work</a:t>
            </a:r>
          </a:p>
          <a:p>
            <a:r>
              <a:rPr lang="en-US" dirty="0"/>
              <a:t>Aging &amp; Gerontology</a:t>
            </a:r>
          </a:p>
          <a:p>
            <a:r>
              <a:rPr lang="en-US" dirty="0"/>
              <a:t>Poverty &amp; Inequality</a:t>
            </a:r>
          </a:p>
          <a:p>
            <a:r>
              <a:rPr lang="en-US" dirty="0"/>
              <a:t>International Social Work &amp; Global Issues</a:t>
            </a:r>
          </a:p>
          <a:p>
            <a:r>
              <a:rPr lang="en-US" dirty="0"/>
              <a:t>Social Work education</a:t>
            </a:r>
          </a:p>
        </p:txBody>
      </p:sp>
    </p:spTree>
    <p:extLst>
      <p:ext uri="{BB962C8B-B14F-4D97-AF65-F5344CB8AC3E}">
        <p14:creationId xmlns:p14="http://schemas.microsoft.com/office/powerpoint/2010/main" val="119639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73F74-D3F7-4D98-AC4D-79CF5538A464}"/>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F389CE18-0071-467B-911D-B56817F8CF5E}"/>
              </a:ext>
            </a:extLst>
          </p:cNvPr>
          <p:cNvSpPr>
            <a:spLocks noGrp="1"/>
          </p:cNvSpPr>
          <p:nvPr>
            <p:ph idx="1"/>
          </p:nvPr>
        </p:nvSpPr>
        <p:spPr/>
        <p:txBody>
          <a:bodyPr/>
          <a:lstStyle/>
          <a:p>
            <a:r>
              <a:rPr lang="en-US" dirty="0"/>
              <a:t>Connor &amp; Hanna looped in, technical info shared (10/30)</a:t>
            </a:r>
          </a:p>
          <a:p>
            <a:r>
              <a:rPr lang="en-US" dirty="0"/>
              <a:t>Approval needed from admin (Ji </a:t>
            </a:r>
            <a:r>
              <a:rPr lang="en-US" dirty="0" err="1"/>
              <a:t>Seon</a:t>
            </a:r>
            <a:r>
              <a:rPr lang="en-US" dirty="0"/>
              <a:t>) for Connor and Hanna to begin creating draft versions of the updated site</a:t>
            </a:r>
          </a:p>
          <a:p>
            <a:r>
              <a:rPr lang="en-US" dirty="0"/>
              <a:t>Connor &amp; Hanna will work with Kimberly &amp; </a:t>
            </a:r>
            <a:r>
              <a:rPr lang="en-US" dirty="0" err="1"/>
              <a:t>Rahbel</a:t>
            </a:r>
            <a:r>
              <a:rPr lang="en-US" dirty="0"/>
              <a:t> to develop new site, integrating feedback/suggestions from CARS committee and Faculty Council</a:t>
            </a:r>
          </a:p>
        </p:txBody>
      </p:sp>
    </p:spTree>
    <p:extLst>
      <p:ext uri="{BB962C8B-B14F-4D97-AF65-F5344CB8AC3E}">
        <p14:creationId xmlns:p14="http://schemas.microsoft.com/office/powerpoint/2010/main" val="2586023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3B963-9B30-4968-BDBB-D9E67B8AA9FE}"/>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3832669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entagon 9">
            <a:extLst>
              <a:ext uri="{FF2B5EF4-FFF2-40B4-BE49-F238E27FC236}">
                <a16:creationId xmlns:a16="http://schemas.microsoft.com/office/drawing/2014/main" id="{ED85563D-274A-490D-8737-C45285041B04}"/>
              </a:ext>
            </a:extLst>
          </p:cNvPr>
          <p:cNvSpPr>
            <a:spLocks noChangeAspect="1"/>
          </p:cNvSpPr>
          <p:nvPr/>
        </p:nvSpPr>
        <p:spPr>
          <a:xfrm rot="5400000">
            <a:off x="4038599" y="-2273300"/>
            <a:ext cx="1066800" cy="8229600"/>
          </a:xfrm>
          <a:prstGeom prst="homePlate">
            <a:avLst>
              <a:gd name="adj" fmla="val 13864"/>
            </a:avLst>
          </a:prstGeom>
          <a:solidFill>
            <a:schemeClr val="tx2">
              <a:lumMod val="20000"/>
              <a:lumOff val="80000"/>
            </a:schemeClr>
          </a:solidFill>
          <a:ln w="6350">
            <a:noFill/>
          </a:ln>
        </p:spPr>
        <p:txBody>
          <a:bodyPr vert="vert270" wrap="square" lIns="80682" tIns="40341" rIns="80682" bIns="127059" rtlCol="0" anchor="t" anchorCtr="0">
            <a:noAutofit/>
          </a:bodyPr>
          <a:lstStyle/>
          <a:p>
            <a:pPr marL="5603" lvl="1" defTabSz="899320">
              <a:spcBef>
                <a:spcPts val="600"/>
              </a:spcBef>
              <a:spcAft>
                <a:spcPts val="600"/>
              </a:spcAft>
              <a:buClr>
                <a:schemeClr val="bg1"/>
              </a:buClr>
            </a:pPr>
            <a:endParaRPr lang="en-US" sz="1700" dirty="0">
              <a:latin typeface="+mj-lt"/>
            </a:endParaRPr>
          </a:p>
        </p:txBody>
      </p:sp>
      <p:sp>
        <p:nvSpPr>
          <p:cNvPr id="21" name="Rectangle 1026"/>
          <p:cNvSpPr txBox="1">
            <a:spLocks noChangeArrowheads="1"/>
          </p:cNvSpPr>
          <p:nvPr/>
        </p:nvSpPr>
        <p:spPr>
          <a:xfrm>
            <a:off x="304800" y="381000"/>
            <a:ext cx="8839200" cy="609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fontAlgn="auto">
              <a:spcAft>
                <a:spcPts val="0"/>
              </a:spcAft>
              <a:defRPr/>
            </a:pPr>
            <a:r>
              <a:rPr lang="en-US" sz="3200" b="1" dirty="0">
                <a:solidFill>
                  <a:srgbClr val="602320"/>
                </a:solidFill>
              </a:rPr>
              <a:t>Scholarly Collaborations</a:t>
            </a:r>
          </a:p>
        </p:txBody>
      </p:sp>
      <p:graphicFrame>
        <p:nvGraphicFramePr>
          <p:cNvPr id="20" name="Table 19">
            <a:extLst>
              <a:ext uri="{FF2B5EF4-FFF2-40B4-BE49-F238E27FC236}">
                <a16:creationId xmlns:a16="http://schemas.microsoft.com/office/drawing/2014/main" id="{811FAA8B-5258-4B00-B285-52CF3F8E2177}"/>
              </a:ext>
            </a:extLst>
          </p:cNvPr>
          <p:cNvGraphicFramePr>
            <a:graphicFrameLocks noGrp="1"/>
          </p:cNvGraphicFramePr>
          <p:nvPr/>
        </p:nvGraphicFramePr>
        <p:xfrm>
          <a:off x="457200" y="2743200"/>
          <a:ext cx="8229599" cy="286512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371600">
                  <a:extLst>
                    <a:ext uri="{9D8B030D-6E8A-4147-A177-3AD203B41FA5}">
                      <a16:colId xmlns:a16="http://schemas.microsoft.com/office/drawing/2014/main" val="3509421279"/>
                    </a:ext>
                  </a:extLst>
                </a:gridCol>
                <a:gridCol w="1219200">
                  <a:extLst>
                    <a:ext uri="{9D8B030D-6E8A-4147-A177-3AD203B41FA5}">
                      <a16:colId xmlns:a16="http://schemas.microsoft.com/office/drawing/2014/main" val="2734531872"/>
                    </a:ext>
                  </a:extLst>
                </a:gridCol>
                <a:gridCol w="1371599">
                  <a:extLst>
                    <a:ext uri="{9D8B030D-6E8A-4147-A177-3AD203B41FA5}">
                      <a16:colId xmlns:a16="http://schemas.microsoft.com/office/drawing/2014/main" val="1747190857"/>
                    </a:ext>
                  </a:extLst>
                </a:gridCol>
              </a:tblGrid>
              <a:tr h="370840">
                <a:tc>
                  <a:txBody>
                    <a:bodyPr/>
                    <a:lstStyle/>
                    <a:p>
                      <a:endParaRPr lang="en-US" dirty="0"/>
                    </a:p>
                  </a:txBody>
                  <a:tcPr/>
                </a:tc>
                <a:tc>
                  <a:txBody>
                    <a:bodyPr/>
                    <a:lstStyle/>
                    <a:p>
                      <a:pPr algn="ctr"/>
                      <a:r>
                        <a:rPr lang="en-US" dirty="0"/>
                        <a:t>Mean</a:t>
                      </a:r>
                    </a:p>
                  </a:txBody>
                  <a:tcPr anchor="ctr"/>
                </a:tc>
                <a:tc>
                  <a:txBody>
                    <a:bodyPr/>
                    <a:lstStyle/>
                    <a:p>
                      <a:pPr algn="ctr"/>
                      <a:r>
                        <a:rPr lang="en-US" dirty="0"/>
                        <a:t>Standard Deviation</a:t>
                      </a:r>
                    </a:p>
                  </a:txBody>
                  <a:tcPr anchor="ctr"/>
                </a:tc>
                <a:tc>
                  <a:txBody>
                    <a:bodyPr/>
                    <a:lstStyle/>
                    <a:p>
                      <a:pPr algn="ctr"/>
                      <a:r>
                        <a:rPr lang="en-US" dirty="0"/>
                        <a:t>Minimum</a:t>
                      </a:r>
                    </a:p>
                  </a:txBody>
                  <a:tcPr anchor="ctr"/>
                </a:tc>
                <a:tc>
                  <a:txBody>
                    <a:bodyPr/>
                    <a:lstStyle/>
                    <a:p>
                      <a:pPr algn="ctr"/>
                      <a:r>
                        <a:rPr lang="en-US" dirty="0"/>
                        <a:t>Maximum</a:t>
                      </a:r>
                    </a:p>
                  </a:txBody>
                  <a:tcPr anchor="ctr"/>
                </a:tc>
                <a:extLst>
                  <a:ext uri="{0D108BD9-81ED-4DB2-BD59-A6C34878D82A}">
                    <a16:rowId xmlns:a16="http://schemas.microsoft.com/office/drawing/2014/main" val="10000"/>
                  </a:ext>
                </a:extLst>
              </a:tr>
              <a:tr h="370840">
                <a:tc>
                  <a:txBody>
                    <a:bodyPr/>
                    <a:lstStyle/>
                    <a:p>
                      <a:pPr algn="l" fontAlgn="b"/>
                      <a:r>
                        <a:rPr lang="en-US" sz="2000" b="0" i="0" u="none" strike="noStrike" baseline="0" dirty="0">
                          <a:solidFill>
                            <a:srgbClr val="000000"/>
                          </a:solidFill>
                          <a:effectLst/>
                          <a:latin typeface="Calibri" panose="020F0502020204030204" pitchFamily="34" charset="0"/>
                        </a:rPr>
                        <a:t> GSS faculty</a:t>
                      </a:r>
                      <a:endParaRPr lang="en-US" sz="2000" b="0" i="0" u="none" strike="noStrike" dirty="0">
                        <a:solidFill>
                          <a:srgbClr val="000000"/>
                        </a:solidFill>
                        <a:effectLst/>
                        <a:latin typeface="Calibri" panose="020F0502020204030204" pitchFamily="34" charset="0"/>
                      </a:endParaRPr>
                    </a:p>
                  </a:txBody>
                  <a:tcPr marL="5204" marR="5204" marT="5204" marB="0" anchor="ctr"/>
                </a:tc>
                <a:tc>
                  <a:txBody>
                    <a:bodyPr/>
                    <a:lstStyle/>
                    <a:p>
                      <a:pPr algn="ctr" fontAlgn="b"/>
                      <a:r>
                        <a:rPr lang="en-US" sz="2000" b="0" u="none" strike="noStrike" dirty="0">
                          <a:effectLst/>
                        </a:rPr>
                        <a:t>3.95</a:t>
                      </a:r>
                      <a:endParaRPr lang="en-US" sz="2000" b="0" i="0" u="none" strike="noStrike" dirty="0">
                        <a:solidFill>
                          <a:srgbClr val="000000"/>
                        </a:solidFill>
                        <a:effectLst/>
                        <a:latin typeface="Calibri" panose="020F0502020204030204" pitchFamily="34" charset="0"/>
                      </a:endParaRPr>
                    </a:p>
                  </a:txBody>
                  <a:tcPr marL="5204" marR="5204" marT="5204" marB="0" anchor="ctr"/>
                </a:tc>
                <a:tc>
                  <a:txBody>
                    <a:bodyPr/>
                    <a:lstStyle/>
                    <a:p>
                      <a:pPr algn="ctr" fontAlgn="b"/>
                      <a:r>
                        <a:rPr lang="en-US" sz="2000" b="0" i="0" u="none" strike="noStrike" dirty="0">
                          <a:solidFill>
                            <a:schemeClr val="dk1"/>
                          </a:solidFill>
                          <a:effectLst/>
                          <a:latin typeface="+mn-lt"/>
                        </a:rPr>
                        <a:t>1.04</a:t>
                      </a:r>
                      <a:endParaRPr lang="en-US" sz="2000" b="0" i="0" u="none" strike="noStrike" dirty="0">
                        <a:solidFill>
                          <a:srgbClr val="000000"/>
                        </a:solidFill>
                        <a:effectLst/>
                        <a:latin typeface="Calibri" panose="020F0502020204030204" pitchFamily="34" charset="0"/>
                      </a:endParaRPr>
                    </a:p>
                  </a:txBody>
                  <a:tcPr marL="5204" marR="5204" marT="5204" marB="0" anchor="ctr"/>
                </a:tc>
                <a:tc>
                  <a:txBody>
                    <a:bodyPr/>
                    <a:lstStyle/>
                    <a:p>
                      <a:pPr algn="ctr" fontAlgn="b"/>
                      <a:r>
                        <a:rPr lang="en-US" sz="2000" b="0" i="0" u="none" strike="noStrike" dirty="0">
                          <a:solidFill>
                            <a:schemeClr val="dk1"/>
                          </a:solidFill>
                          <a:effectLst/>
                          <a:latin typeface="+mn-lt"/>
                        </a:rPr>
                        <a:t>2</a:t>
                      </a:r>
                      <a:endParaRPr lang="en-US" sz="2000" b="0" i="0" u="none" strike="noStrike" dirty="0">
                        <a:solidFill>
                          <a:srgbClr val="000000"/>
                        </a:solidFill>
                        <a:effectLst/>
                        <a:latin typeface="Calibri" panose="020F0502020204030204" pitchFamily="34" charset="0"/>
                      </a:endParaRPr>
                    </a:p>
                  </a:txBody>
                  <a:tcPr marL="5204" marR="5204" marT="5204" marB="0" anchor="ctr"/>
                </a:tc>
                <a:tc>
                  <a:txBody>
                    <a:bodyPr/>
                    <a:lstStyle/>
                    <a:p>
                      <a:pPr algn="ctr" fontAlgn="b"/>
                      <a:r>
                        <a:rPr lang="en-US" sz="2000" b="0" i="0" u="none" strike="noStrike" dirty="0">
                          <a:solidFill>
                            <a:srgbClr val="000000"/>
                          </a:solidFill>
                          <a:effectLst/>
                          <a:latin typeface="Calibri" panose="020F0502020204030204" pitchFamily="34" charset="0"/>
                        </a:rPr>
                        <a:t>5</a:t>
                      </a:r>
                    </a:p>
                  </a:txBody>
                  <a:tcPr marL="5204" marR="5204" marT="5204" marB="0" anchor="ctr"/>
                </a:tc>
                <a:extLst>
                  <a:ext uri="{0D108BD9-81ED-4DB2-BD59-A6C34878D82A}">
                    <a16:rowId xmlns:a16="http://schemas.microsoft.com/office/drawing/2014/main" val="10002"/>
                  </a:ext>
                </a:extLst>
              </a:tr>
              <a:tr h="370840">
                <a:tc>
                  <a:txBody>
                    <a:bodyPr/>
                    <a:lstStyle/>
                    <a:p>
                      <a:pPr algn="l" fontAlgn="b"/>
                      <a:r>
                        <a:rPr lang="en-US" sz="2000" b="0" i="0" u="none" strike="noStrike" dirty="0">
                          <a:solidFill>
                            <a:srgbClr val="000000"/>
                          </a:solidFill>
                          <a:effectLst/>
                          <a:latin typeface="Calibri" panose="020F0502020204030204" pitchFamily="34" charset="0"/>
                        </a:rPr>
                        <a:t> Non-GSS Fordham f</a:t>
                      </a:r>
                      <a:r>
                        <a:rPr lang="en-US" sz="2000" b="0" i="0" u="none" strike="noStrike" baseline="0" dirty="0">
                          <a:solidFill>
                            <a:srgbClr val="000000"/>
                          </a:solidFill>
                          <a:effectLst/>
                          <a:latin typeface="Calibri" panose="020F0502020204030204" pitchFamily="34" charset="0"/>
                        </a:rPr>
                        <a:t>aculty</a:t>
                      </a:r>
                      <a:endParaRPr lang="en-US" sz="2000" b="0" i="0" u="none" strike="noStrike" dirty="0">
                        <a:solidFill>
                          <a:srgbClr val="000000"/>
                        </a:solidFill>
                        <a:effectLst/>
                        <a:latin typeface="Calibri" panose="020F0502020204030204" pitchFamily="34" charset="0"/>
                      </a:endParaRPr>
                    </a:p>
                  </a:txBody>
                  <a:tcPr marL="5204" marR="5204" marT="5204" marB="0" anchor="ctr"/>
                </a:tc>
                <a:tc>
                  <a:txBody>
                    <a:bodyPr/>
                    <a:lstStyle/>
                    <a:p>
                      <a:pPr algn="ctr" fontAlgn="b"/>
                      <a:r>
                        <a:rPr lang="en-US" sz="2000" b="0" u="none" strike="noStrike" dirty="0">
                          <a:effectLst/>
                        </a:rPr>
                        <a:t>3.83</a:t>
                      </a:r>
                      <a:endParaRPr lang="en-US" sz="2000" b="0" i="0" u="none" strike="noStrike" dirty="0">
                        <a:solidFill>
                          <a:srgbClr val="000000"/>
                        </a:solidFill>
                        <a:effectLst/>
                        <a:latin typeface="Calibri" panose="020F0502020204030204" pitchFamily="34" charset="0"/>
                      </a:endParaRPr>
                    </a:p>
                  </a:txBody>
                  <a:tcPr marL="5204" marR="5204" marT="5204" marB="0" anchor="ctr"/>
                </a:tc>
                <a:tc>
                  <a:txBody>
                    <a:bodyPr/>
                    <a:lstStyle/>
                    <a:p>
                      <a:pPr algn="ctr" fontAlgn="b"/>
                      <a:r>
                        <a:rPr lang="en-US" sz="2000" b="0" u="none" strike="noStrike" dirty="0">
                          <a:effectLst/>
                        </a:rPr>
                        <a:t>1.27</a:t>
                      </a:r>
                      <a:endParaRPr lang="en-US" sz="2000" b="0" i="0" u="none" strike="noStrike" dirty="0">
                        <a:solidFill>
                          <a:srgbClr val="000000"/>
                        </a:solidFill>
                        <a:effectLst/>
                        <a:latin typeface="Calibri" panose="020F0502020204030204" pitchFamily="34" charset="0"/>
                      </a:endParaRPr>
                    </a:p>
                  </a:txBody>
                  <a:tcPr marL="5204" marR="5204" marT="5204" marB="0" anchor="ctr"/>
                </a:tc>
                <a:tc>
                  <a:txBody>
                    <a:bodyPr/>
                    <a:lstStyle/>
                    <a:p>
                      <a:pPr algn="ctr" fontAlgn="b"/>
                      <a:r>
                        <a:rPr lang="en-US" sz="2000" b="0" u="none" strike="noStrike" dirty="0">
                          <a:effectLst/>
                        </a:rPr>
                        <a:t>1</a:t>
                      </a:r>
                      <a:endParaRPr lang="en-US" sz="2000" b="0" i="0" u="none" strike="noStrike" dirty="0">
                        <a:solidFill>
                          <a:srgbClr val="000000"/>
                        </a:solidFill>
                        <a:effectLst/>
                        <a:latin typeface="Calibri" panose="020F0502020204030204" pitchFamily="34" charset="0"/>
                      </a:endParaRPr>
                    </a:p>
                  </a:txBody>
                  <a:tcPr marL="5204" marR="5204" marT="5204" marB="0" anchor="ctr"/>
                </a:tc>
                <a:tc>
                  <a:txBody>
                    <a:bodyPr/>
                    <a:lstStyle/>
                    <a:p>
                      <a:pPr algn="ctr" fontAlgn="b"/>
                      <a:r>
                        <a:rPr lang="en-US" sz="2000" b="0" u="none" strike="noStrike" dirty="0">
                          <a:effectLst/>
                        </a:rPr>
                        <a:t>3</a:t>
                      </a:r>
                      <a:endParaRPr lang="en-US" sz="2000" b="0" i="0" u="none" strike="noStrike" dirty="0">
                        <a:solidFill>
                          <a:srgbClr val="000000"/>
                        </a:solidFill>
                        <a:effectLst/>
                        <a:latin typeface="Calibri" panose="020F0502020204030204" pitchFamily="34" charset="0"/>
                      </a:endParaRPr>
                    </a:p>
                  </a:txBody>
                  <a:tcPr marL="5204" marR="5204" marT="5204" marB="0" anchor="ctr"/>
                </a:tc>
                <a:extLst>
                  <a:ext uri="{0D108BD9-81ED-4DB2-BD59-A6C34878D82A}">
                    <a16:rowId xmlns:a16="http://schemas.microsoft.com/office/drawing/2014/main" val="10003"/>
                  </a:ext>
                </a:extLst>
              </a:tr>
              <a:tr h="370840">
                <a:tc>
                  <a:txBody>
                    <a:bodyPr/>
                    <a:lstStyle/>
                    <a:p>
                      <a:pPr algn="l" fontAlgn="b"/>
                      <a:r>
                        <a:rPr lang="en-US" sz="2000" b="0" i="0" u="none" strike="noStrike" baseline="0" dirty="0">
                          <a:solidFill>
                            <a:srgbClr val="000000"/>
                          </a:solidFill>
                          <a:effectLst/>
                          <a:latin typeface="Calibri" panose="020F0502020204030204" pitchFamily="34" charset="0"/>
                        </a:rPr>
                        <a:t> Faculty in other universities</a:t>
                      </a:r>
                      <a:endParaRPr lang="en-US" sz="2000" b="0" i="0" u="none" strike="noStrike" dirty="0">
                        <a:solidFill>
                          <a:srgbClr val="000000"/>
                        </a:solidFill>
                        <a:effectLst/>
                        <a:latin typeface="Calibri" panose="020F0502020204030204" pitchFamily="34" charset="0"/>
                      </a:endParaRPr>
                    </a:p>
                  </a:txBody>
                  <a:tcPr marL="5204" marR="5204" marT="5204" marB="0" anchor="ctr"/>
                </a:tc>
                <a:tc>
                  <a:txBody>
                    <a:bodyPr/>
                    <a:lstStyle/>
                    <a:p>
                      <a:pPr algn="ctr" fontAlgn="b"/>
                      <a:r>
                        <a:rPr lang="en-US" sz="2000" b="0" u="none" strike="noStrike" dirty="0">
                          <a:effectLst/>
                        </a:rPr>
                        <a:t>4.5</a:t>
                      </a:r>
                      <a:endParaRPr lang="en-US" sz="2000" b="0" i="0" u="none" strike="noStrike" dirty="0">
                        <a:solidFill>
                          <a:srgbClr val="000000"/>
                        </a:solidFill>
                        <a:effectLst/>
                        <a:latin typeface="Calibri" panose="020F0502020204030204" pitchFamily="34" charset="0"/>
                      </a:endParaRPr>
                    </a:p>
                  </a:txBody>
                  <a:tcPr marL="5204" marR="5204" marT="5204" marB="0" anchor="ctr"/>
                </a:tc>
                <a:tc>
                  <a:txBody>
                    <a:bodyPr/>
                    <a:lstStyle/>
                    <a:p>
                      <a:pPr algn="ctr" fontAlgn="b"/>
                      <a:r>
                        <a:rPr lang="en-US" sz="2000" b="0" i="0" u="none" strike="noStrike" dirty="0">
                          <a:solidFill>
                            <a:srgbClr val="000000"/>
                          </a:solidFill>
                          <a:effectLst/>
                          <a:latin typeface="Calibri" panose="020F0502020204030204" pitchFamily="34" charset="0"/>
                        </a:rPr>
                        <a:t>0.58</a:t>
                      </a:r>
                    </a:p>
                  </a:txBody>
                  <a:tcPr marL="5204" marR="5204" marT="5204" marB="0" anchor="ctr"/>
                </a:tc>
                <a:tc>
                  <a:txBody>
                    <a:bodyPr/>
                    <a:lstStyle/>
                    <a:p>
                      <a:pPr algn="ctr" fontAlgn="b"/>
                      <a:r>
                        <a:rPr lang="en-US" sz="2000" b="0" u="none" strike="noStrike" dirty="0">
                          <a:effectLst/>
                        </a:rPr>
                        <a:t>3</a:t>
                      </a:r>
                      <a:endParaRPr lang="en-US" sz="2000" b="0" i="0" u="none" strike="noStrike" dirty="0">
                        <a:solidFill>
                          <a:srgbClr val="000000"/>
                        </a:solidFill>
                        <a:effectLst/>
                        <a:latin typeface="Calibri" panose="020F0502020204030204" pitchFamily="34" charset="0"/>
                      </a:endParaRPr>
                    </a:p>
                  </a:txBody>
                  <a:tcPr marL="5204" marR="5204" marT="5204" marB="0" anchor="ctr"/>
                </a:tc>
                <a:tc>
                  <a:txBody>
                    <a:bodyPr/>
                    <a:lstStyle/>
                    <a:p>
                      <a:pPr algn="ctr" fontAlgn="b"/>
                      <a:r>
                        <a:rPr lang="en-US" sz="2000" b="0" u="none" strike="noStrike" dirty="0">
                          <a:effectLst/>
                        </a:rPr>
                        <a:t>5</a:t>
                      </a:r>
                      <a:endParaRPr lang="en-US" sz="2000" b="0" i="0" u="none" strike="noStrike" dirty="0">
                        <a:solidFill>
                          <a:srgbClr val="000000"/>
                        </a:solidFill>
                        <a:effectLst/>
                        <a:latin typeface="Calibri" panose="020F0502020204030204" pitchFamily="34" charset="0"/>
                      </a:endParaRPr>
                    </a:p>
                  </a:txBody>
                  <a:tcPr marL="5204" marR="5204" marT="5204" marB="0" anchor="ctr"/>
                </a:tc>
                <a:extLst>
                  <a:ext uri="{0D108BD9-81ED-4DB2-BD59-A6C34878D82A}">
                    <a16:rowId xmlns:a16="http://schemas.microsoft.com/office/drawing/2014/main" val="10004"/>
                  </a:ext>
                </a:extLst>
              </a:tr>
              <a:tr h="370840">
                <a:tc>
                  <a:txBody>
                    <a:bodyPr/>
                    <a:lstStyle/>
                    <a:p>
                      <a:pPr algn="l" fontAlgn="b"/>
                      <a:r>
                        <a:rPr lang="en-US" sz="2000" b="0" i="0" u="none" strike="noStrike" baseline="0" dirty="0">
                          <a:solidFill>
                            <a:srgbClr val="000000"/>
                          </a:solidFill>
                          <a:effectLst/>
                          <a:latin typeface="Calibri" panose="020F0502020204030204" pitchFamily="34" charset="0"/>
                        </a:rPr>
                        <a:t> Non-academic researchers</a:t>
                      </a:r>
                      <a:endParaRPr lang="en-US" sz="2000" b="0" i="0" u="none" strike="noStrike" dirty="0">
                        <a:solidFill>
                          <a:srgbClr val="000000"/>
                        </a:solidFill>
                        <a:effectLst/>
                        <a:latin typeface="Calibri" panose="020F0502020204030204" pitchFamily="34" charset="0"/>
                      </a:endParaRPr>
                    </a:p>
                  </a:txBody>
                  <a:tcPr marL="5204" marR="5204" marT="5204" marB="0" anchor="ctr"/>
                </a:tc>
                <a:tc>
                  <a:txBody>
                    <a:bodyPr/>
                    <a:lstStyle/>
                    <a:p>
                      <a:pPr algn="ctr" fontAlgn="b"/>
                      <a:r>
                        <a:rPr lang="en-US" sz="2000" b="0" u="none" strike="noStrike" dirty="0">
                          <a:effectLst/>
                        </a:rPr>
                        <a:t>4.26</a:t>
                      </a:r>
                      <a:endParaRPr lang="en-US" sz="2000" b="0" i="0" u="none" strike="noStrike" dirty="0">
                        <a:solidFill>
                          <a:srgbClr val="000000"/>
                        </a:solidFill>
                        <a:effectLst/>
                        <a:latin typeface="Calibri" panose="020F0502020204030204" pitchFamily="34" charset="0"/>
                      </a:endParaRPr>
                    </a:p>
                  </a:txBody>
                  <a:tcPr marL="5204" marR="5204" marT="5204" marB="0" anchor="ctr"/>
                </a:tc>
                <a:tc>
                  <a:txBody>
                    <a:bodyPr/>
                    <a:lstStyle/>
                    <a:p>
                      <a:pPr algn="ctr" fontAlgn="b"/>
                      <a:r>
                        <a:rPr lang="en-US" sz="2000" b="0" u="none" strike="noStrike" dirty="0">
                          <a:effectLst/>
                        </a:rPr>
                        <a:t>0.86</a:t>
                      </a:r>
                      <a:endParaRPr lang="en-US" sz="2000" b="0" i="0" u="none" strike="noStrike" dirty="0">
                        <a:solidFill>
                          <a:srgbClr val="000000"/>
                        </a:solidFill>
                        <a:effectLst/>
                        <a:latin typeface="Calibri" panose="020F0502020204030204" pitchFamily="34" charset="0"/>
                      </a:endParaRPr>
                    </a:p>
                  </a:txBody>
                  <a:tcPr marL="5204" marR="5204" marT="5204" marB="0" anchor="ctr"/>
                </a:tc>
                <a:tc>
                  <a:txBody>
                    <a:bodyPr/>
                    <a:lstStyle/>
                    <a:p>
                      <a:pPr algn="ctr" fontAlgn="b"/>
                      <a:r>
                        <a:rPr lang="en-US" sz="2000" b="0" u="none" strike="noStrike" dirty="0">
                          <a:effectLst/>
                        </a:rPr>
                        <a:t>3</a:t>
                      </a:r>
                      <a:endParaRPr lang="en-US" sz="2000" b="0" i="0" u="none" strike="noStrike" dirty="0">
                        <a:solidFill>
                          <a:srgbClr val="000000"/>
                        </a:solidFill>
                        <a:effectLst/>
                        <a:latin typeface="Calibri" panose="020F0502020204030204" pitchFamily="34" charset="0"/>
                      </a:endParaRPr>
                    </a:p>
                  </a:txBody>
                  <a:tcPr marL="5204" marR="5204" marT="5204" marB="0" anchor="ctr"/>
                </a:tc>
                <a:tc>
                  <a:txBody>
                    <a:bodyPr/>
                    <a:lstStyle/>
                    <a:p>
                      <a:pPr algn="ctr" fontAlgn="b"/>
                      <a:r>
                        <a:rPr lang="en-US" sz="2000" b="0" u="none" strike="noStrike" dirty="0">
                          <a:effectLst/>
                        </a:rPr>
                        <a:t>5</a:t>
                      </a:r>
                      <a:endParaRPr lang="en-US" sz="2000" b="0" i="0" u="none" strike="noStrike" dirty="0">
                        <a:solidFill>
                          <a:srgbClr val="000000"/>
                        </a:solidFill>
                        <a:effectLst/>
                        <a:latin typeface="Calibri" panose="020F0502020204030204" pitchFamily="34" charset="0"/>
                      </a:endParaRPr>
                    </a:p>
                  </a:txBody>
                  <a:tcPr marL="5204" marR="5204" marT="5204" marB="0" anchor="ctr"/>
                </a:tc>
                <a:extLst>
                  <a:ext uri="{0D108BD9-81ED-4DB2-BD59-A6C34878D82A}">
                    <a16:rowId xmlns:a16="http://schemas.microsoft.com/office/drawing/2014/main" val="10005"/>
                  </a:ext>
                </a:extLst>
              </a:tr>
              <a:tr h="370840">
                <a:tc>
                  <a:txBody>
                    <a:bodyPr/>
                    <a:lstStyle/>
                    <a:p>
                      <a:pPr algn="l" fontAlgn="b"/>
                      <a:r>
                        <a:rPr lang="en-US" sz="2000" b="0" i="0" u="none" strike="noStrike" baseline="0" dirty="0">
                          <a:solidFill>
                            <a:srgbClr val="000000"/>
                          </a:solidFill>
                          <a:effectLst/>
                          <a:latin typeface="Calibri" panose="020F0502020204030204" pitchFamily="34" charset="0"/>
                        </a:rPr>
                        <a:t> Students</a:t>
                      </a:r>
                      <a:endParaRPr lang="en-US" sz="2000" b="0" i="0" u="none" strike="noStrike" dirty="0">
                        <a:solidFill>
                          <a:srgbClr val="000000"/>
                        </a:solidFill>
                        <a:effectLst/>
                        <a:latin typeface="Calibri" panose="020F0502020204030204" pitchFamily="34" charset="0"/>
                      </a:endParaRPr>
                    </a:p>
                  </a:txBody>
                  <a:tcPr marL="5204" marR="5204" marT="5204" marB="0" anchor="ctr"/>
                </a:tc>
                <a:tc>
                  <a:txBody>
                    <a:bodyPr/>
                    <a:lstStyle/>
                    <a:p>
                      <a:pPr algn="ctr" fontAlgn="b"/>
                      <a:r>
                        <a:rPr lang="en-US" sz="2000" b="0" i="0" u="none" strike="noStrike" dirty="0">
                          <a:solidFill>
                            <a:srgbClr val="000000"/>
                          </a:solidFill>
                          <a:effectLst/>
                          <a:latin typeface="Calibri" panose="020F0502020204030204" pitchFamily="34" charset="0"/>
                        </a:rPr>
                        <a:t>4.08</a:t>
                      </a:r>
                    </a:p>
                  </a:txBody>
                  <a:tcPr marL="5204" marR="5204" marT="5204" marB="0" anchor="ctr"/>
                </a:tc>
                <a:tc>
                  <a:txBody>
                    <a:bodyPr/>
                    <a:lstStyle/>
                    <a:p>
                      <a:pPr algn="ctr" fontAlgn="b"/>
                      <a:r>
                        <a:rPr lang="en-US" sz="2000" b="0" i="0" u="none" strike="noStrike" dirty="0">
                          <a:solidFill>
                            <a:srgbClr val="000000"/>
                          </a:solidFill>
                          <a:effectLst/>
                          <a:latin typeface="Calibri" panose="020F0502020204030204" pitchFamily="34" charset="0"/>
                        </a:rPr>
                        <a:t>0.99</a:t>
                      </a:r>
                    </a:p>
                  </a:txBody>
                  <a:tcPr marL="5204" marR="5204" marT="5204" marB="0" anchor="ctr"/>
                </a:tc>
                <a:tc>
                  <a:txBody>
                    <a:bodyPr/>
                    <a:lstStyle/>
                    <a:p>
                      <a:pPr algn="ctr" fontAlgn="b"/>
                      <a:r>
                        <a:rPr lang="en-US" sz="2000" b="0" i="0" u="none" strike="noStrike" dirty="0">
                          <a:solidFill>
                            <a:srgbClr val="000000"/>
                          </a:solidFill>
                          <a:effectLst/>
                          <a:latin typeface="Calibri" panose="020F0502020204030204" pitchFamily="34" charset="0"/>
                        </a:rPr>
                        <a:t>2</a:t>
                      </a:r>
                    </a:p>
                  </a:txBody>
                  <a:tcPr marL="5204" marR="5204" marT="5204" marB="0" anchor="ctr"/>
                </a:tc>
                <a:tc>
                  <a:txBody>
                    <a:bodyPr/>
                    <a:lstStyle/>
                    <a:p>
                      <a:pPr algn="ctr" fontAlgn="b"/>
                      <a:r>
                        <a:rPr lang="en-US" sz="2000" b="0" i="0" u="none" strike="noStrike" dirty="0">
                          <a:solidFill>
                            <a:srgbClr val="000000"/>
                          </a:solidFill>
                          <a:effectLst/>
                          <a:latin typeface="Calibri" panose="020F0502020204030204" pitchFamily="34" charset="0"/>
                        </a:rPr>
                        <a:t>5</a:t>
                      </a:r>
                    </a:p>
                  </a:txBody>
                  <a:tcPr marL="5204" marR="5204" marT="5204" marB="0" anchor="ctr"/>
                </a:tc>
                <a:extLst>
                  <a:ext uri="{0D108BD9-81ED-4DB2-BD59-A6C34878D82A}">
                    <a16:rowId xmlns:a16="http://schemas.microsoft.com/office/drawing/2014/main" val="10006"/>
                  </a:ext>
                </a:extLst>
              </a:tr>
              <a:tr h="370840">
                <a:tc>
                  <a:txBody>
                    <a:bodyPr/>
                    <a:lstStyle/>
                    <a:p>
                      <a:pPr algn="l" fontAlgn="b"/>
                      <a:r>
                        <a:rPr lang="en-US" sz="2000" b="0" i="0" u="none" strike="noStrike" dirty="0">
                          <a:solidFill>
                            <a:srgbClr val="000000"/>
                          </a:solidFill>
                          <a:effectLst/>
                          <a:latin typeface="Calibri" panose="020F0502020204030204" pitchFamily="34" charset="0"/>
                        </a:rPr>
                        <a:t> Community partners</a:t>
                      </a:r>
                    </a:p>
                  </a:txBody>
                  <a:tcPr marL="5204" marR="5204" marT="5204" marB="0" anchor="ctr"/>
                </a:tc>
                <a:tc>
                  <a:txBody>
                    <a:bodyPr/>
                    <a:lstStyle/>
                    <a:p>
                      <a:pPr algn="ctr" fontAlgn="b"/>
                      <a:r>
                        <a:rPr lang="en-US" sz="2000" b="0" i="0" u="none" strike="noStrike" dirty="0">
                          <a:solidFill>
                            <a:srgbClr val="000000"/>
                          </a:solidFill>
                          <a:effectLst/>
                          <a:latin typeface="Calibri" panose="020F0502020204030204" pitchFamily="34" charset="0"/>
                        </a:rPr>
                        <a:t>4.3</a:t>
                      </a:r>
                    </a:p>
                  </a:txBody>
                  <a:tcPr marL="5204" marR="5204" marT="5204" marB="0" anchor="ctr"/>
                </a:tc>
                <a:tc>
                  <a:txBody>
                    <a:bodyPr/>
                    <a:lstStyle/>
                    <a:p>
                      <a:pPr algn="ctr" fontAlgn="b"/>
                      <a:r>
                        <a:rPr lang="en-US" sz="2000" b="0" i="0" u="none" strike="noStrike" dirty="0">
                          <a:solidFill>
                            <a:srgbClr val="000000"/>
                          </a:solidFill>
                          <a:effectLst/>
                          <a:latin typeface="Calibri" panose="020F0502020204030204" pitchFamily="34" charset="0"/>
                        </a:rPr>
                        <a:t>0.76</a:t>
                      </a:r>
                    </a:p>
                  </a:txBody>
                  <a:tcPr marL="5204" marR="5204" marT="5204" marB="0" anchor="ctr"/>
                </a:tc>
                <a:tc>
                  <a:txBody>
                    <a:bodyPr/>
                    <a:lstStyle/>
                    <a:p>
                      <a:pPr algn="ctr" fontAlgn="b"/>
                      <a:r>
                        <a:rPr lang="en-US" sz="2000" b="0" i="0" u="none" strike="noStrike" dirty="0">
                          <a:solidFill>
                            <a:srgbClr val="000000"/>
                          </a:solidFill>
                          <a:effectLst/>
                          <a:latin typeface="Calibri" panose="020F0502020204030204" pitchFamily="34" charset="0"/>
                        </a:rPr>
                        <a:t>3</a:t>
                      </a:r>
                    </a:p>
                  </a:txBody>
                  <a:tcPr marL="5204" marR="5204" marT="5204" marB="0" anchor="ctr"/>
                </a:tc>
                <a:tc>
                  <a:txBody>
                    <a:bodyPr/>
                    <a:lstStyle/>
                    <a:p>
                      <a:pPr algn="ctr" fontAlgn="b"/>
                      <a:r>
                        <a:rPr lang="en-US" sz="2000" b="0" i="0" u="none" strike="noStrike" dirty="0">
                          <a:solidFill>
                            <a:srgbClr val="000000"/>
                          </a:solidFill>
                          <a:effectLst/>
                          <a:latin typeface="Calibri" panose="020F0502020204030204" pitchFamily="34" charset="0"/>
                        </a:rPr>
                        <a:t>5</a:t>
                      </a:r>
                    </a:p>
                  </a:txBody>
                  <a:tcPr marL="5204" marR="5204" marT="5204" marB="0" anchor="ctr"/>
                </a:tc>
                <a:extLst>
                  <a:ext uri="{0D108BD9-81ED-4DB2-BD59-A6C34878D82A}">
                    <a16:rowId xmlns:a16="http://schemas.microsoft.com/office/drawing/2014/main" val="3648670672"/>
                  </a:ext>
                </a:extLst>
              </a:tr>
            </a:tbl>
          </a:graphicData>
        </a:graphic>
      </p:graphicFrame>
      <p:sp>
        <p:nvSpPr>
          <p:cNvPr id="2" name="Rectangle 1">
            <a:extLst>
              <a:ext uri="{FF2B5EF4-FFF2-40B4-BE49-F238E27FC236}">
                <a16:creationId xmlns:a16="http://schemas.microsoft.com/office/drawing/2014/main" id="{F17532A5-FC52-4472-9043-D71EEBB29572}"/>
              </a:ext>
            </a:extLst>
          </p:cNvPr>
          <p:cNvSpPr/>
          <p:nvPr/>
        </p:nvSpPr>
        <p:spPr>
          <a:xfrm>
            <a:off x="304799" y="1338580"/>
            <a:ext cx="8381999" cy="923330"/>
          </a:xfrm>
          <a:prstGeom prst="rect">
            <a:avLst/>
          </a:prstGeom>
        </p:spPr>
        <p:txBody>
          <a:bodyPr wrap="square">
            <a:spAutoFit/>
          </a:bodyPr>
          <a:lstStyle/>
          <a:p>
            <a:pPr algn="ctr"/>
            <a:r>
              <a:rPr lang="en-US" b="1" i="1" dirty="0"/>
              <a:t>Faculty are more inclined to partner with faculty in other universities, community partners, non-academic partners and students more so than Fordham and GSS faculty.</a:t>
            </a:r>
          </a:p>
        </p:txBody>
      </p:sp>
    </p:spTree>
    <p:extLst>
      <p:ext uri="{BB962C8B-B14F-4D97-AF65-F5344CB8AC3E}">
        <p14:creationId xmlns:p14="http://schemas.microsoft.com/office/powerpoint/2010/main" val="143652922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larity">
  <a:themeElements>
    <a:clrScheme name="PwC Maroon">
      <a:dk1>
        <a:srgbClr val="000000"/>
      </a:dk1>
      <a:lt1>
        <a:srgbClr val="FFFFFF"/>
      </a:lt1>
      <a:dk2>
        <a:srgbClr val="602320"/>
      </a:dk2>
      <a:lt2>
        <a:srgbClr val="FFFFFF"/>
      </a:lt2>
      <a:accent1>
        <a:srgbClr val="602320"/>
      </a:accent1>
      <a:accent2>
        <a:srgbClr val="DB536A"/>
      </a:accent2>
      <a:accent3>
        <a:srgbClr val="A32020"/>
      </a:accent3>
      <a:accent4>
        <a:srgbClr val="E0301E"/>
      </a:accent4>
      <a:accent5>
        <a:srgbClr val="DC6900"/>
      </a:accent5>
      <a:accent6>
        <a:srgbClr val="FFB600"/>
      </a:accent6>
      <a:hlink>
        <a:srgbClr val="602320"/>
      </a:hlink>
      <a:folHlink>
        <a:srgbClr val="60232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bwMode="auto">
        <a:solidFill>
          <a:srgbClr val="93A299"/>
        </a:solidFill>
        <a:ln w="12700">
          <a:solidFill>
            <a:schemeClr val="accent2"/>
          </a:solidFill>
          <a:miter lim="800000"/>
          <a:headEnd/>
          <a:tailEnd/>
        </a:ln>
        <a:effectLst/>
      </a:spPr>
      <a:bodyPr rot="0" spcFirstLastPara="0" vertOverflow="overflow" horzOverflow="overflow" vert="horz" wrap="square" lIns="40341" tIns="24205" rIns="40341" bIns="24205" numCol="1" spcCol="0" rtlCol="0" fromWordArt="0" anchor="ctr" anchorCtr="1" forceAA="0" compatLnSpc="1">
        <a:prstTxWarp prst="textNoShape">
          <a:avLst/>
        </a:prstTxWarp>
        <a:noAutofit/>
      </a:bodyPr>
      <a:lstStyle>
        <a:defPPr algn="ctr">
          <a:spcBef>
            <a:spcPct val="30000"/>
          </a:spcBef>
          <a:defRPr b="1" dirty="0">
            <a:solidFill>
              <a:schemeClr val="bg1"/>
            </a:solidFill>
            <a:latin typeface="+mj-lt"/>
          </a:defRPr>
        </a:defPPr>
      </a:lstStyle>
    </a:sp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41497</TotalTime>
  <Words>1492</Words>
  <Application>Microsoft Office PowerPoint</Application>
  <PresentationFormat>On-screen Show (4:3)</PresentationFormat>
  <Paragraphs>482</Paragraphs>
  <Slides>19</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Arial</vt:lpstr>
      <vt:lpstr>Calibri</vt:lpstr>
      <vt:lpstr>Verdana</vt:lpstr>
      <vt:lpstr>Custom Design</vt:lpstr>
      <vt:lpstr>Clarity</vt:lpstr>
      <vt:lpstr>CARS Faculty Survey Results (Summer 2020)</vt:lpstr>
      <vt:lpstr>Overview</vt:lpstr>
      <vt:lpstr>What might our new research/scholarship webpages look like?</vt:lpstr>
      <vt:lpstr>Example</vt:lpstr>
      <vt:lpstr>CATEGORIES included in survey</vt:lpstr>
      <vt:lpstr>DRAFT LIST OF GSS SCHOLARSHIP CATEGORIES (subcategories TBD)</vt:lpstr>
      <vt:lpstr>NEXT STEPS</vt:lpstr>
      <vt:lpstr>Extra slides</vt:lpstr>
      <vt:lpstr>PowerPoint Presentation</vt:lpstr>
      <vt:lpstr>PowerPoint Presentation</vt:lpstr>
      <vt:lpstr>PowerPoint Presentation</vt:lpstr>
      <vt:lpstr>PowerPoint Presentation</vt:lpstr>
      <vt:lpstr>PowerPoint Presentation</vt:lpstr>
      <vt:lpstr>Theoretical Perspectives</vt:lpstr>
      <vt:lpstr>PowerPoint Presentation</vt:lpstr>
      <vt:lpstr>PowerPoint Presentation</vt:lpstr>
      <vt:lpstr>PowerPoint Presentation</vt:lpstr>
      <vt:lpstr>PowerPoint Presentation</vt:lpstr>
      <vt:lpstr>PowerPoint Presentation</vt:lpstr>
    </vt:vector>
  </TitlesOfParts>
  <Manager/>
  <Company>Rahbel. R . Tahir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Rahbel Rahman</dc:title>
  <dc:subject/>
  <dc:creator>Rahbel Rahman</dc:creator>
  <cp:keywords/>
  <dc:description/>
  <cp:lastModifiedBy>Kimberly Hudson</cp:lastModifiedBy>
  <cp:revision>449</cp:revision>
  <cp:lastPrinted>2016-04-14T21:30:34Z</cp:lastPrinted>
  <dcterms:created xsi:type="dcterms:W3CDTF">2005-02-17T14:42:32Z</dcterms:created>
  <dcterms:modified xsi:type="dcterms:W3CDTF">2020-10-30T16:36:22Z</dcterms:modified>
  <cp:category/>
</cp:coreProperties>
</file>