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Agrandir Bold" charset="1" panose="00000800000000000000"/>
      <p:regular r:id="rId23"/>
    </p:embeddedFont>
    <p:embeddedFont>
      <p:font typeface="Agrandir" charset="1" panose="00000500000000000000"/>
      <p:regular r:id="rId24"/>
    </p:embeddedFont>
    <p:embeddedFont>
      <p:font typeface="Trebuchet MS" charset="1" panose="020B0603020202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 Id="rId4" Target="../media/image3.gif"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gif" Type="http://schemas.openxmlformats.org/officeDocument/2006/relationships/image"/><Relationship Id="rId3" Target="../media/image10.gif"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gif" Type="http://schemas.openxmlformats.org/officeDocument/2006/relationships/image"/><Relationship Id="rId3" Target="../media/image10.gif"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gif" Type="http://schemas.openxmlformats.org/officeDocument/2006/relationships/image"/><Relationship Id="rId3" Target="../media/image10.gif"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gif" Type="http://schemas.openxmlformats.org/officeDocument/2006/relationships/image"/><Relationship Id="rId3" Target="../media/image10.gif"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gif" Type="http://schemas.openxmlformats.org/officeDocument/2006/relationships/image"/><Relationship Id="rId3" Target="../media/image10.gif"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gif" Type="http://schemas.openxmlformats.org/officeDocument/2006/relationships/image"/><Relationship Id="rId3" Target="../media/image10.gif"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gif" Type="http://schemas.openxmlformats.org/officeDocument/2006/relationships/image"/><Relationship Id="rId3" Target="../media/image10.gif"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gif" Type="http://schemas.openxmlformats.org/officeDocument/2006/relationships/image"/><Relationship Id="rId3" Target="../media/image7.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gif" Type="http://schemas.openxmlformats.org/officeDocument/2006/relationships/image"/><Relationship Id="rId3" Target="../media/image7.gif"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gif" Type="http://schemas.openxmlformats.org/officeDocument/2006/relationships/image"/><Relationship Id="rId3" Target="../media/image10.gif"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gif" Type="http://schemas.openxmlformats.org/officeDocument/2006/relationships/image"/><Relationship Id="rId3" Target="../media/image10.gif"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gif" Type="http://schemas.openxmlformats.org/officeDocument/2006/relationships/image"/><Relationship Id="rId3" Target="../media/image10.gif"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gif" Type="http://schemas.openxmlformats.org/officeDocument/2006/relationships/image"/><Relationship Id="rId3" Target="../media/image10.gif"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gif" Type="http://schemas.openxmlformats.org/officeDocument/2006/relationships/image"/><Relationship Id="rId3" Target="../media/image10.gif"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0800000">
            <a:off x="8701559" y="-1797179"/>
            <a:ext cx="15735219" cy="13881357"/>
          </a:xfrm>
          <a:prstGeom prst="rect">
            <a:avLst/>
          </a:prstGeom>
        </p:spPr>
      </p:pic>
      <p:grpSp>
        <p:nvGrpSpPr>
          <p:cNvPr name="Group 3" id="3"/>
          <p:cNvGrpSpPr/>
          <p:nvPr/>
        </p:nvGrpSpPr>
        <p:grpSpPr>
          <a:xfrm rot="0">
            <a:off x="2148352" y="3926278"/>
            <a:ext cx="14635420" cy="4745716"/>
            <a:chOff x="0" y="0"/>
            <a:chExt cx="19513894" cy="6327622"/>
          </a:xfrm>
        </p:grpSpPr>
        <p:sp>
          <p:nvSpPr>
            <p:cNvPr name="TextBox 4" id="4"/>
            <p:cNvSpPr txBox="true"/>
            <p:nvPr/>
          </p:nvSpPr>
          <p:spPr>
            <a:xfrm rot="0">
              <a:off x="0" y="-135890"/>
              <a:ext cx="19513894" cy="5365549"/>
            </a:xfrm>
            <a:prstGeom prst="rect">
              <a:avLst/>
            </a:prstGeom>
          </p:spPr>
          <p:txBody>
            <a:bodyPr anchor="t" rtlCol="false" tIns="0" lIns="0" bIns="0" rIns="0">
              <a:spAutoFit/>
            </a:bodyPr>
            <a:lstStyle/>
            <a:p>
              <a:pPr algn="ctr">
                <a:lnSpc>
                  <a:spcPts val="8168"/>
                </a:lnSpc>
              </a:pPr>
              <a:r>
                <a:rPr lang="en-US" sz="7426" b="true">
                  <a:solidFill>
                    <a:srgbClr val="2B2B2B"/>
                  </a:solidFill>
                  <a:latin typeface="Agrandir Bold"/>
                  <a:ea typeface="Agrandir Bold"/>
                  <a:cs typeface="Agrandir Bold"/>
                  <a:sym typeface="Agrandir Bold"/>
                </a:rPr>
                <a:t>Learning and Development Management Application</a:t>
              </a:r>
            </a:p>
            <a:p>
              <a:pPr algn="ctr">
                <a:lnSpc>
                  <a:spcPts val="13667"/>
                </a:lnSpc>
              </a:pPr>
            </a:p>
          </p:txBody>
        </p:sp>
        <p:sp>
          <p:nvSpPr>
            <p:cNvPr name="TextBox 5" id="5"/>
            <p:cNvSpPr txBox="true"/>
            <p:nvPr/>
          </p:nvSpPr>
          <p:spPr>
            <a:xfrm rot="0">
              <a:off x="0" y="5565781"/>
              <a:ext cx="19513894" cy="761841"/>
            </a:xfrm>
            <a:prstGeom prst="rect">
              <a:avLst/>
            </a:prstGeom>
          </p:spPr>
          <p:txBody>
            <a:bodyPr anchor="t" rtlCol="false" tIns="0" lIns="0" bIns="0" rIns="0">
              <a:spAutoFit/>
            </a:bodyPr>
            <a:lstStyle/>
            <a:p>
              <a:pPr algn="ctr">
                <a:lnSpc>
                  <a:spcPts val="4206"/>
                </a:lnSpc>
                <a:spcBef>
                  <a:spcPct val="0"/>
                </a:spcBef>
              </a:pPr>
            </a:p>
          </p:txBody>
        </p:sp>
      </p:grpSp>
      <p:pic>
        <p:nvPicPr>
          <p:cNvPr name="Picture 6" id="6"/>
          <p:cNvPicPr>
            <a:picLocks noChangeAspect="true"/>
          </p:cNvPicPr>
          <p:nvPr/>
        </p:nvPicPr>
        <p:blipFill>
          <a:blip r:embed="rId3">
            <a:alphaModFix amt="50000"/>
          </a:blip>
          <a:srcRect l="0" t="0" r="0" b="0"/>
          <a:stretch>
            <a:fillRect/>
          </a:stretch>
        </p:blipFill>
        <p:spPr>
          <a:xfrm flipH="false" flipV="false" rot="0">
            <a:off x="-599013" y="0"/>
            <a:ext cx="9743013" cy="1709948"/>
          </a:xfrm>
          <a:prstGeom prst="rect">
            <a:avLst/>
          </a:prstGeom>
        </p:spPr>
      </p:pic>
      <p:pic>
        <p:nvPicPr>
          <p:cNvPr name="Picture 7" id="7"/>
          <p:cNvPicPr>
            <a:picLocks noChangeAspect="true"/>
          </p:cNvPicPr>
          <p:nvPr/>
        </p:nvPicPr>
        <p:blipFill>
          <a:blip r:embed="rId4">
            <a:alphaModFix amt="25000"/>
          </a:blip>
          <a:srcRect l="0" t="0" r="0" b="0"/>
          <a:stretch>
            <a:fillRect/>
          </a:stretch>
        </p:blipFill>
        <p:spPr>
          <a:xfrm flipH="false" flipV="false" rot="-7199120">
            <a:off x="-3496002" y="740906"/>
            <a:ext cx="5793977" cy="5895448"/>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6980359" y="22359"/>
            <a:ext cx="11467938" cy="201268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true" flipV="false" rot="0">
            <a:off x="0" y="7889033"/>
            <a:ext cx="10522933" cy="2420275"/>
          </a:xfrm>
          <a:prstGeom prst="rect">
            <a:avLst/>
          </a:prstGeom>
        </p:spPr>
      </p:pic>
      <p:sp>
        <p:nvSpPr>
          <p:cNvPr name="TextBox 4" id="4"/>
          <p:cNvSpPr txBox="true"/>
          <p:nvPr/>
        </p:nvSpPr>
        <p:spPr>
          <a:xfrm rot="0">
            <a:off x="1234661" y="1019169"/>
            <a:ext cx="15196689" cy="608424"/>
          </a:xfrm>
          <a:prstGeom prst="rect">
            <a:avLst/>
          </a:prstGeom>
        </p:spPr>
        <p:txBody>
          <a:bodyPr anchor="t" rtlCol="false" tIns="0" lIns="0" bIns="0" rIns="0">
            <a:spAutoFit/>
          </a:bodyPr>
          <a:lstStyle/>
          <a:p>
            <a:pPr algn="just">
              <a:lnSpc>
                <a:spcPts val="4264"/>
              </a:lnSpc>
              <a:spcBef>
                <a:spcPct val="0"/>
              </a:spcBef>
            </a:pPr>
            <a:r>
              <a:rPr lang="en-US" b="true" sz="3046">
                <a:solidFill>
                  <a:srgbClr val="000000"/>
                </a:solidFill>
                <a:latin typeface="Agrandir Bold"/>
                <a:ea typeface="Agrandir Bold"/>
                <a:cs typeface="Agrandir Bold"/>
                <a:sym typeface="Agrandir Bold"/>
              </a:rPr>
              <a:t>My Contribution :</a:t>
            </a:r>
          </a:p>
        </p:txBody>
      </p:sp>
      <p:sp>
        <p:nvSpPr>
          <p:cNvPr name="TextBox 5" id="5"/>
          <p:cNvSpPr txBox="true"/>
          <p:nvPr/>
        </p:nvSpPr>
        <p:spPr>
          <a:xfrm rot="0">
            <a:off x="1234661" y="1692423"/>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Milestone 2:</a:t>
            </a:r>
            <a:r>
              <a:rPr lang="en-US" sz="2299">
                <a:solidFill>
                  <a:srgbClr val="000000"/>
                </a:solidFill>
                <a:latin typeface="Agrandir"/>
                <a:ea typeface="Agrandir"/>
                <a:cs typeface="Agrandir"/>
                <a:sym typeface="Agrandir"/>
              </a:rPr>
              <a:t> </a:t>
            </a:r>
          </a:p>
        </p:txBody>
      </p:sp>
      <p:sp>
        <p:nvSpPr>
          <p:cNvPr name="TextBox 6" id="6"/>
          <p:cNvSpPr txBox="true"/>
          <p:nvPr/>
        </p:nvSpPr>
        <p:spPr>
          <a:xfrm rot="0">
            <a:off x="1234661" y="2215028"/>
            <a:ext cx="16376749" cy="4856480"/>
          </a:xfrm>
          <a:prstGeom prst="rect">
            <a:avLst/>
          </a:prstGeom>
        </p:spPr>
        <p:txBody>
          <a:bodyPr anchor="t" rtlCol="false" tIns="0" lIns="0" bIns="0" rIns="0">
            <a:spAutoFit/>
          </a:bodyPr>
          <a:lstStyle/>
          <a:p>
            <a:pPr algn="l">
              <a:lnSpc>
                <a:spcPts val="3219"/>
              </a:lnSpc>
            </a:pPr>
            <a:r>
              <a:rPr lang="en-US" sz="2299" b="true">
                <a:solidFill>
                  <a:srgbClr val="000000"/>
                </a:solidFill>
                <a:latin typeface="Agrandir Bold"/>
                <a:ea typeface="Agrandir Bold"/>
                <a:cs typeface="Agrandir Bold"/>
                <a:sym typeface="Agrandir Bold"/>
              </a:rPr>
              <a:t>Progress Tracking</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Designed a robust tracking mechanism to monitor individual progress across courses.</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Provided real-time progress visualization using charts and dashboards.</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Enabled admins to identify performance trends and take corrective actions.</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Incorporated automated alerts for missed deadlines or incomplete tasks.</a:t>
            </a:r>
          </a:p>
          <a:p>
            <a:pPr algn="l">
              <a:lnSpc>
                <a:spcPts val="3219"/>
              </a:lnSpc>
            </a:pPr>
            <a:r>
              <a:rPr lang="en-US" sz="2299" b="true">
                <a:solidFill>
                  <a:srgbClr val="000000"/>
                </a:solidFill>
                <a:latin typeface="Agrandir Bold"/>
                <a:ea typeface="Agrandir Bold"/>
                <a:cs typeface="Agrandir Bold"/>
                <a:sym typeface="Agrandir Bold"/>
              </a:rPr>
              <a:t>Generate Credentials </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Implemented an automated system to generate unique usernames and passwords based on employee first and last names.</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Ensured secure password generation so that no duplicates occur.</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Simplified user onboarding with pre-generated credentials.</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I</a:t>
            </a:r>
            <a:r>
              <a:rPr lang="en-US" sz="2299">
                <a:solidFill>
                  <a:srgbClr val="000000"/>
                </a:solidFill>
                <a:latin typeface="Agrandir"/>
                <a:ea typeface="Agrandir"/>
                <a:cs typeface="Agrandir"/>
                <a:sym typeface="Agrandir"/>
              </a:rPr>
              <a:t>ncorporated validation checks to prevent duplication or errors in usernames.</a:t>
            </a:r>
          </a:p>
          <a:p>
            <a:pPr algn="l">
              <a:lnSpc>
                <a:spcPts val="321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6980359" y="22359"/>
            <a:ext cx="11467938" cy="201268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true" flipV="false" rot="0">
            <a:off x="0" y="7889033"/>
            <a:ext cx="10522933" cy="2420275"/>
          </a:xfrm>
          <a:prstGeom prst="rect">
            <a:avLst/>
          </a:prstGeom>
        </p:spPr>
      </p:pic>
      <p:sp>
        <p:nvSpPr>
          <p:cNvPr name="TextBox 4" id="4"/>
          <p:cNvSpPr txBox="true"/>
          <p:nvPr/>
        </p:nvSpPr>
        <p:spPr>
          <a:xfrm rot="0">
            <a:off x="1234661" y="1019169"/>
            <a:ext cx="15196689" cy="608424"/>
          </a:xfrm>
          <a:prstGeom prst="rect">
            <a:avLst/>
          </a:prstGeom>
        </p:spPr>
        <p:txBody>
          <a:bodyPr anchor="t" rtlCol="false" tIns="0" lIns="0" bIns="0" rIns="0">
            <a:spAutoFit/>
          </a:bodyPr>
          <a:lstStyle/>
          <a:p>
            <a:pPr algn="just">
              <a:lnSpc>
                <a:spcPts val="4264"/>
              </a:lnSpc>
              <a:spcBef>
                <a:spcPct val="0"/>
              </a:spcBef>
            </a:pPr>
            <a:r>
              <a:rPr lang="en-US" b="true" sz="3046">
                <a:solidFill>
                  <a:srgbClr val="000000"/>
                </a:solidFill>
                <a:latin typeface="Agrandir Bold"/>
                <a:ea typeface="Agrandir Bold"/>
                <a:cs typeface="Agrandir Bold"/>
                <a:sym typeface="Agrandir Bold"/>
              </a:rPr>
              <a:t>Milestone 3</a:t>
            </a:r>
          </a:p>
        </p:txBody>
      </p:sp>
      <p:sp>
        <p:nvSpPr>
          <p:cNvPr name="TextBox 5" id="5"/>
          <p:cNvSpPr txBox="true"/>
          <p:nvPr/>
        </p:nvSpPr>
        <p:spPr>
          <a:xfrm rot="0">
            <a:off x="1234661" y="1692423"/>
            <a:ext cx="15559832" cy="855980"/>
          </a:xfrm>
          <a:prstGeom prst="rect">
            <a:avLst/>
          </a:prstGeom>
        </p:spPr>
        <p:txBody>
          <a:bodyPr anchor="t" rtlCol="false" tIns="0" lIns="0" bIns="0" rIns="0">
            <a:spAutoFit/>
          </a:bodyPr>
          <a:lstStyle/>
          <a:p>
            <a:pPr algn="just">
              <a:lnSpc>
                <a:spcPts val="3219"/>
              </a:lnSpc>
            </a:pPr>
            <a:r>
              <a:rPr lang="en-US" sz="2299" b="true">
                <a:solidFill>
                  <a:srgbClr val="000000"/>
                </a:solidFill>
                <a:latin typeface="Agrandir Bold"/>
                <a:ea typeface="Agrandir Bold"/>
                <a:cs typeface="Agrandir Bold"/>
                <a:sym typeface="Agrandir Bold"/>
              </a:rPr>
              <a:t>Module 5: </a:t>
            </a:r>
            <a:r>
              <a:rPr lang="en-US" sz="2299">
                <a:solidFill>
                  <a:srgbClr val="000000"/>
                </a:solidFill>
                <a:latin typeface="Agrandir"/>
                <a:ea typeface="Agrandir"/>
                <a:cs typeface="Agrandir"/>
                <a:sym typeface="Agrandir"/>
              </a:rPr>
              <a:t>Feedback Collection and Reporting</a:t>
            </a:r>
          </a:p>
          <a:p>
            <a:pPr algn="just">
              <a:lnSpc>
                <a:spcPts val="3219"/>
              </a:lnSpc>
              <a:spcBef>
                <a:spcPct val="0"/>
              </a:spcBef>
            </a:pPr>
          </a:p>
        </p:txBody>
      </p:sp>
      <p:sp>
        <p:nvSpPr>
          <p:cNvPr name="TextBox 6" id="6"/>
          <p:cNvSpPr txBox="true"/>
          <p:nvPr/>
        </p:nvSpPr>
        <p:spPr>
          <a:xfrm rot="0">
            <a:off x="1234661" y="2213184"/>
            <a:ext cx="15559832" cy="455930"/>
          </a:xfrm>
          <a:prstGeom prst="rect">
            <a:avLst/>
          </a:prstGeom>
        </p:spPr>
        <p:txBody>
          <a:bodyPr anchor="t" rtlCol="false" tIns="0" lIns="0" bIns="0" rIns="0">
            <a:spAutoFit/>
          </a:bodyPr>
          <a:lstStyle/>
          <a:p>
            <a:pPr algn="just">
              <a:lnSpc>
                <a:spcPts val="3219"/>
              </a:lnSpc>
              <a:spcBef>
                <a:spcPct val="0"/>
              </a:spcBef>
            </a:pPr>
            <a:r>
              <a:rPr lang="en-US" sz="2299">
                <a:solidFill>
                  <a:srgbClr val="000000"/>
                </a:solidFill>
                <a:latin typeface="Agrandir"/>
                <a:ea typeface="Agrandir"/>
                <a:cs typeface="Agrandir"/>
                <a:sym typeface="Agrandir"/>
              </a:rPr>
              <a:t>Description:</a:t>
            </a:r>
          </a:p>
        </p:txBody>
      </p:sp>
      <p:sp>
        <p:nvSpPr>
          <p:cNvPr name="TextBox 7" id="7"/>
          <p:cNvSpPr txBox="true"/>
          <p:nvPr/>
        </p:nvSpPr>
        <p:spPr>
          <a:xfrm rot="0">
            <a:off x="1234661" y="2735789"/>
            <a:ext cx="14526538" cy="1256030"/>
          </a:xfrm>
          <a:prstGeom prst="rect">
            <a:avLst/>
          </a:prstGeom>
        </p:spPr>
        <p:txBody>
          <a:bodyPr anchor="t" rtlCol="false" tIns="0" lIns="0" bIns="0" rIns="0">
            <a:spAutoFit/>
          </a:bodyPr>
          <a:lstStyle/>
          <a:p>
            <a:pPr algn="just">
              <a:lnSpc>
                <a:spcPts val="3219"/>
              </a:lnSpc>
            </a:pPr>
            <a:r>
              <a:rPr lang="en-US" sz="2299">
                <a:solidFill>
                  <a:srgbClr val="000000"/>
                </a:solidFill>
                <a:latin typeface="Agrandir"/>
                <a:ea typeface="Agrandir"/>
                <a:cs typeface="Agrandir"/>
                <a:sym typeface="Agrandir"/>
              </a:rPr>
              <a:t>Employees provide feedback after completing each course, and admins analyze it to improve course content and structure</a:t>
            </a:r>
          </a:p>
          <a:p>
            <a:pPr algn="just">
              <a:lnSpc>
                <a:spcPts val="3219"/>
              </a:lnSpc>
              <a:spcBef>
                <a:spcPct val="0"/>
              </a:spcBef>
            </a:pPr>
          </a:p>
        </p:txBody>
      </p:sp>
      <p:sp>
        <p:nvSpPr>
          <p:cNvPr name="TextBox 8" id="8"/>
          <p:cNvSpPr txBox="true"/>
          <p:nvPr/>
        </p:nvSpPr>
        <p:spPr>
          <a:xfrm rot="0">
            <a:off x="1234661" y="3658444"/>
            <a:ext cx="15559832" cy="455930"/>
          </a:xfrm>
          <a:prstGeom prst="rect">
            <a:avLst/>
          </a:prstGeom>
        </p:spPr>
        <p:txBody>
          <a:bodyPr anchor="t" rtlCol="false" tIns="0" lIns="0" bIns="0" rIns="0">
            <a:spAutoFit/>
          </a:bodyPr>
          <a:lstStyle/>
          <a:p>
            <a:pPr algn="just">
              <a:lnSpc>
                <a:spcPts val="3219"/>
              </a:lnSpc>
              <a:spcBef>
                <a:spcPct val="0"/>
              </a:spcBef>
            </a:pPr>
            <a:r>
              <a:rPr lang="en-US" sz="2299">
                <a:solidFill>
                  <a:srgbClr val="000000"/>
                </a:solidFill>
                <a:latin typeface="Agrandir"/>
                <a:ea typeface="Agrandir"/>
                <a:cs typeface="Agrandir"/>
                <a:sym typeface="Agrandir"/>
              </a:rPr>
              <a:t>Features:</a:t>
            </a:r>
          </a:p>
        </p:txBody>
      </p:sp>
      <p:sp>
        <p:nvSpPr>
          <p:cNvPr name="TextBox 9" id="9"/>
          <p:cNvSpPr txBox="true"/>
          <p:nvPr/>
        </p:nvSpPr>
        <p:spPr>
          <a:xfrm rot="0">
            <a:off x="1234661" y="4193858"/>
            <a:ext cx="17053339" cy="2856230"/>
          </a:xfrm>
          <a:prstGeom prst="rect">
            <a:avLst/>
          </a:prstGeom>
        </p:spPr>
        <p:txBody>
          <a:bodyPr anchor="t" rtlCol="false" tIns="0" lIns="0" bIns="0" rIns="0">
            <a:spAutoFit/>
          </a:bodyPr>
          <a:lstStyle/>
          <a:p>
            <a:pPr algn="just" marL="496567" indent="-248284" lvl="1">
              <a:lnSpc>
                <a:spcPts val="3219"/>
              </a:lnSpc>
              <a:buFont typeface="Arial"/>
              <a:buChar char="•"/>
            </a:pPr>
            <a:r>
              <a:rPr lang="en-US" sz="2299">
                <a:solidFill>
                  <a:srgbClr val="000000"/>
                </a:solidFill>
                <a:latin typeface="Agrandir"/>
                <a:ea typeface="Agrandir"/>
                <a:cs typeface="Agrandir"/>
                <a:sym typeface="Agrandir"/>
              </a:rPr>
              <a:t>Collect feedback from employees after course completion - Provided a form for employees to rate the course and provide comments Ensuring feedback is collected only after course completion.</a:t>
            </a:r>
          </a:p>
          <a:p>
            <a:pPr algn="just" marL="496567" indent="-248284" lvl="1">
              <a:lnSpc>
                <a:spcPts val="3219"/>
              </a:lnSpc>
              <a:buFont typeface="Arial"/>
              <a:buChar char="•"/>
            </a:pPr>
            <a:r>
              <a:rPr lang="en-US" sz="2299">
                <a:solidFill>
                  <a:srgbClr val="000000"/>
                </a:solidFill>
                <a:latin typeface="Agrandir"/>
                <a:ea typeface="Agrandir"/>
                <a:cs typeface="Agrandir"/>
                <a:sym typeface="Agrandir"/>
              </a:rPr>
              <a:t>Analyze feedback to improve future courses - Used aggregated feedback data to identify strengths and areas for improvement.</a:t>
            </a:r>
          </a:p>
          <a:p>
            <a:pPr algn="just" marL="496567" indent="-248284" lvl="1">
              <a:lnSpc>
                <a:spcPts val="3219"/>
              </a:lnSpc>
              <a:buFont typeface="Arial"/>
              <a:buChar char="•"/>
            </a:pPr>
            <a:r>
              <a:rPr lang="en-US" sz="2299">
                <a:solidFill>
                  <a:srgbClr val="000000"/>
                </a:solidFill>
                <a:latin typeface="Agrandir"/>
                <a:ea typeface="Agrandir"/>
                <a:cs typeface="Agrandir"/>
                <a:sym typeface="Agrandir"/>
              </a:rPr>
              <a:t>Generate feedback reports for course improvement - Created detailed reports summarizing feedback for each course.Visualized data through graphs and charts for better interpretation.</a:t>
            </a:r>
          </a:p>
          <a:p>
            <a:pPr algn="just">
              <a:lnSpc>
                <a:spcPts val="321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6980359" y="22359"/>
            <a:ext cx="11467938" cy="201268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true" flipV="false" rot="0">
            <a:off x="0" y="7889033"/>
            <a:ext cx="10522933" cy="2420275"/>
          </a:xfrm>
          <a:prstGeom prst="rect">
            <a:avLst/>
          </a:prstGeom>
        </p:spPr>
      </p:pic>
      <p:sp>
        <p:nvSpPr>
          <p:cNvPr name="TextBox 4" id="4"/>
          <p:cNvSpPr txBox="true"/>
          <p:nvPr/>
        </p:nvSpPr>
        <p:spPr>
          <a:xfrm rot="0">
            <a:off x="1234661" y="1019169"/>
            <a:ext cx="15196689" cy="608424"/>
          </a:xfrm>
          <a:prstGeom prst="rect">
            <a:avLst/>
          </a:prstGeom>
        </p:spPr>
        <p:txBody>
          <a:bodyPr anchor="t" rtlCol="false" tIns="0" lIns="0" bIns="0" rIns="0">
            <a:spAutoFit/>
          </a:bodyPr>
          <a:lstStyle/>
          <a:p>
            <a:pPr algn="just">
              <a:lnSpc>
                <a:spcPts val="4264"/>
              </a:lnSpc>
              <a:spcBef>
                <a:spcPct val="0"/>
              </a:spcBef>
            </a:pPr>
            <a:r>
              <a:rPr lang="en-US" b="true" sz="3046">
                <a:solidFill>
                  <a:srgbClr val="000000"/>
                </a:solidFill>
                <a:latin typeface="Agrandir Bold"/>
                <a:ea typeface="Agrandir Bold"/>
                <a:cs typeface="Agrandir Bold"/>
                <a:sym typeface="Agrandir Bold"/>
              </a:rPr>
              <a:t>Milestone 3</a:t>
            </a:r>
          </a:p>
        </p:txBody>
      </p:sp>
      <p:sp>
        <p:nvSpPr>
          <p:cNvPr name="TextBox 5" id="5"/>
          <p:cNvSpPr txBox="true"/>
          <p:nvPr/>
        </p:nvSpPr>
        <p:spPr>
          <a:xfrm rot="0">
            <a:off x="1234661" y="1692423"/>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Module 6: </a:t>
            </a:r>
            <a:r>
              <a:rPr lang="en-US" sz="2299">
                <a:solidFill>
                  <a:srgbClr val="000000"/>
                </a:solidFill>
                <a:latin typeface="Agrandir"/>
                <a:ea typeface="Agrandir"/>
                <a:cs typeface="Agrandir"/>
                <a:sym typeface="Agrandir"/>
              </a:rPr>
              <a:t>Dashboard Overview and Reporting</a:t>
            </a:r>
          </a:p>
        </p:txBody>
      </p:sp>
      <p:sp>
        <p:nvSpPr>
          <p:cNvPr name="TextBox 6" id="6"/>
          <p:cNvSpPr txBox="true"/>
          <p:nvPr/>
        </p:nvSpPr>
        <p:spPr>
          <a:xfrm rot="0">
            <a:off x="1234661" y="2213184"/>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Description:</a:t>
            </a:r>
          </a:p>
        </p:txBody>
      </p:sp>
      <p:sp>
        <p:nvSpPr>
          <p:cNvPr name="TextBox 7" id="7"/>
          <p:cNvSpPr txBox="true"/>
          <p:nvPr/>
        </p:nvSpPr>
        <p:spPr>
          <a:xfrm rot="0">
            <a:off x="1234661" y="2735789"/>
            <a:ext cx="14526538" cy="855980"/>
          </a:xfrm>
          <a:prstGeom prst="rect">
            <a:avLst/>
          </a:prstGeom>
        </p:spPr>
        <p:txBody>
          <a:bodyPr anchor="t" rtlCol="false" tIns="0" lIns="0" bIns="0" rIns="0">
            <a:spAutoFit/>
          </a:bodyPr>
          <a:lstStyle/>
          <a:p>
            <a:pPr algn="just">
              <a:lnSpc>
                <a:spcPts val="3219"/>
              </a:lnSpc>
              <a:spcBef>
                <a:spcPct val="0"/>
              </a:spcBef>
            </a:pPr>
            <a:r>
              <a:rPr lang="en-US" sz="2299">
                <a:solidFill>
                  <a:srgbClr val="000000"/>
                </a:solidFill>
                <a:latin typeface="Agrandir"/>
                <a:ea typeface="Agrandir"/>
                <a:cs typeface="Agrandir"/>
                <a:sym typeface="Agrandir"/>
              </a:rPr>
              <a:t>A central dashboard provides a snapshot of course statistics and employee progress, offering high level reporting.</a:t>
            </a:r>
          </a:p>
        </p:txBody>
      </p:sp>
      <p:sp>
        <p:nvSpPr>
          <p:cNvPr name="TextBox 8" id="8"/>
          <p:cNvSpPr txBox="true"/>
          <p:nvPr/>
        </p:nvSpPr>
        <p:spPr>
          <a:xfrm rot="0">
            <a:off x="1234661" y="3658444"/>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Features:</a:t>
            </a:r>
          </a:p>
        </p:txBody>
      </p:sp>
      <p:sp>
        <p:nvSpPr>
          <p:cNvPr name="TextBox 9" id="9"/>
          <p:cNvSpPr txBox="true"/>
          <p:nvPr/>
        </p:nvSpPr>
        <p:spPr>
          <a:xfrm rot="0">
            <a:off x="1234661" y="4193858"/>
            <a:ext cx="16024639" cy="3256280"/>
          </a:xfrm>
          <a:prstGeom prst="rect">
            <a:avLst/>
          </a:prstGeom>
        </p:spPr>
        <p:txBody>
          <a:bodyPr anchor="t" rtlCol="false" tIns="0" lIns="0" bIns="0" rIns="0">
            <a:spAutoFit/>
          </a:bodyPr>
          <a:lstStyle/>
          <a:p>
            <a:pPr algn="just" marL="496567" indent="-248284" lvl="1">
              <a:lnSpc>
                <a:spcPts val="3219"/>
              </a:lnSpc>
              <a:buFont typeface="Arial"/>
              <a:buChar char="•"/>
            </a:pPr>
            <a:r>
              <a:rPr lang="en-US" sz="2299">
                <a:solidFill>
                  <a:srgbClr val="000000"/>
                </a:solidFill>
                <a:latin typeface="Agrandir"/>
                <a:ea typeface="Agrandir"/>
                <a:cs typeface="Agrandir"/>
                <a:sym typeface="Agrandir"/>
              </a:rPr>
              <a:t>Displays course assignment statuses, employee progress, and feedback - Developed an interactive dashboard to showcase real-time course statuses, individual employee progress, and consolidated feedback, enabling managers to streamline training processes and address specific learning needs effectively.</a:t>
            </a:r>
          </a:p>
          <a:p>
            <a:pPr algn="just" marL="496567" indent="-248284" lvl="1">
              <a:lnSpc>
                <a:spcPts val="3219"/>
              </a:lnSpc>
              <a:buFont typeface="Arial"/>
              <a:buChar char="•"/>
            </a:pPr>
            <a:r>
              <a:rPr lang="en-US" sz="2299">
                <a:solidFill>
                  <a:srgbClr val="000000"/>
                </a:solidFill>
                <a:latin typeface="Agrandir"/>
                <a:ea typeface="Agrandir"/>
                <a:cs typeface="Agrandir"/>
                <a:sym typeface="Agrandir"/>
              </a:rPr>
              <a:t>Summarizes key metrics in visual charts for admin oversight - Implemented visually engaging charts and graphs to present critical metrics such as completion rates, performance trends, and engagement levels, simplifying data-driven decisions for admins.</a:t>
            </a:r>
          </a:p>
          <a:p>
            <a:pPr algn="just">
              <a:lnSpc>
                <a:spcPts val="3219"/>
              </a:lnSpc>
            </a:pPr>
          </a:p>
          <a:p>
            <a:pPr algn="just">
              <a:lnSpc>
                <a:spcPts val="321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6980359" y="22359"/>
            <a:ext cx="11467938" cy="201268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true" flipV="false" rot="0">
            <a:off x="0" y="7889033"/>
            <a:ext cx="10522933" cy="2420275"/>
          </a:xfrm>
          <a:prstGeom prst="rect">
            <a:avLst/>
          </a:prstGeom>
        </p:spPr>
      </p:pic>
      <p:sp>
        <p:nvSpPr>
          <p:cNvPr name="TextBox 4" id="4"/>
          <p:cNvSpPr txBox="true"/>
          <p:nvPr/>
        </p:nvSpPr>
        <p:spPr>
          <a:xfrm rot="0">
            <a:off x="1234661" y="1019169"/>
            <a:ext cx="15196689" cy="608424"/>
          </a:xfrm>
          <a:prstGeom prst="rect">
            <a:avLst/>
          </a:prstGeom>
        </p:spPr>
        <p:txBody>
          <a:bodyPr anchor="t" rtlCol="false" tIns="0" lIns="0" bIns="0" rIns="0">
            <a:spAutoFit/>
          </a:bodyPr>
          <a:lstStyle/>
          <a:p>
            <a:pPr algn="just">
              <a:lnSpc>
                <a:spcPts val="4264"/>
              </a:lnSpc>
              <a:spcBef>
                <a:spcPct val="0"/>
              </a:spcBef>
            </a:pPr>
            <a:r>
              <a:rPr lang="en-US" b="true" sz="3046">
                <a:solidFill>
                  <a:srgbClr val="000000"/>
                </a:solidFill>
                <a:latin typeface="Agrandir Bold"/>
                <a:ea typeface="Agrandir Bold"/>
                <a:cs typeface="Agrandir Bold"/>
                <a:sym typeface="Agrandir Bold"/>
              </a:rPr>
              <a:t>My Contribution :</a:t>
            </a:r>
          </a:p>
        </p:txBody>
      </p:sp>
      <p:sp>
        <p:nvSpPr>
          <p:cNvPr name="TextBox 5" id="5"/>
          <p:cNvSpPr txBox="true"/>
          <p:nvPr/>
        </p:nvSpPr>
        <p:spPr>
          <a:xfrm rot="0">
            <a:off x="1234661" y="1692423"/>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Milestone 3:</a:t>
            </a:r>
            <a:r>
              <a:rPr lang="en-US" sz="2299">
                <a:solidFill>
                  <a:srgbClr val="000000"/>
                </a:solidFill>
                <a:latin typeface="Agrandir"/>
                <a:ea typeface="Agrandir"/>
                <a:cs typeface="Agrandir"/>
                <a:sym typeface="Agrandir"/>
              </a:rPr>
              <a:t> </a:t>
            </a:r>
          </a:p>
        </p:txBody>
      </p:sp>
      <p:sp>
        <p:nvSpPr>
          <p:cNvPr name="TextBox 6" id="6"/>
          <p:cNvSpPr txBox="true"/>
          <p:nvPr/>
        </p:nvSpPr>
        <p:spPr>
          <a:xfrm rot="0">
            <a:off x="1234661" y="2215028"/>
            <a:ext cx="16376749" cy="3256280"/>
          </a:xfrm>
          <a:prstGeom prst="rect">
            <a:avLst/>
          </a:prstGeom>
        </p:spPr>
        <p:txBody>
          <a:bodyPr anchor="t" rtlCol="false" tIns="0" lIns="0" bIns="0" rIns="0">
            <a:spAutoFit/>
          </a:bodyPr>
          <a:lstStyle/>
          <a:p>
            <a:pPr algn="l" marL="496567" indent="-248284" lvl="1">
              <a:lnSpc>
                <a:spcPts val="3219"/>
              </a:lnSpc>
              <a:buFont typeface="Arial"/>
              <a:buChar char="•"/>
            </a:pPr>
            <a:r>
              <a:rPr lang="en-US" sz="2299">
                <a:solidFill>
                  <a:srgbClr val="000000"/>
                </a:solidFill>
                <a:latin typeface="Agrandir"/>
                <a:ea typeface="Agrandir"/>
                <a:cs typeface="Agrandir"/>
                <a:sym typeface="Agrandir"/>
              </a:rPr>
              <a:t>Developed a secure backend authentication system, ensuring only authorized employees and admins access feedback collection and reporting modules.</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Facilitated data integration between frontend and backend systems, ensuring smooth data capture for employee feedback and progress tracking.</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Built mechanisms to monitor course assignment statuses and completion rates, which support data visualization on the dashboard.</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Added Validation to Registration Page</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Integrated Role to the Login Page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6980359" y="22359"/>
            <a:ext cx="11467938" cy="201268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true" flipV="false" rot="0">
            <a:off x="0" y="7889033"/>
            <a:ext cx="10522933" cy="2420275"/>
          </a:xfrm>
          <a:prstGeom prst="rect">
            <a:avLst/>
          </a:prstGeom>
        </p:spPr>
      </p:pic>
      <p:sp>
        <p:nvSpPr>
          <p:cNvPr name="TextBox 4" id="4"/>
          <p:cNvSpPr txBox="true"/>
          <p:nvPr/>
        </p:nvSpPr>
        <p:spPr>
          <a:xfrm rot="0">
            <a:off x="1234661" y="1019169"/>
            <a:ext cx="15196689" cy="608424"/>
          </a:xfrm>
          <a:prstGeom prst="rect">
            <a:avLst/>
          </a:prstGeom>
        </p:spPr>
        <p:txBody>
          <a:bodyPr anchor="t" rtlCol="false" tIns="0" lIns="0" bIns="0" rIns="0">
            <a:spAutoFit/>
          </a:bodyPr>
          <a:lstStyle/>
          <a:p>
            <a:pPr algn="just">
              <a:lnSpc>
                <a:spcPts val="4264"/>
              </a:lnSpc>
              <a:spcBef>
                <a:spcPct val="0"/>
              </a:spcBef>
            </a:pPr>
            <a:r>
              <a:rPr lang="en-US" b="true" sz="3046">
                <a:solidFill>
                  <a:srgbClr val="000000"/>
                </a:solidFill>
                <a:latin typeface="Agrandir Bold"/>
                <a:ea typeface="Agrandir Bold"/>
                <a:cs typeface="Agrandir Bold"/>
                <a:sym typeface="Agrandir Bold"/>
              </a:rPr>
              <a:t>Milestone 4</a:t>
            </a:r>
          </a:p>
        </p:txBody>
      </p:sp>
      <p:sp>
        <p:nvSpPr>
          <p:cNvPr name="TextBox 5" id="5"/>
          <p:cNvSpPr txBox="true"/>
          <p:nvPr/>
        </p:nvSpPr>
        <p:spPr>
          <a:xfrm rot="0">
            <a:off x="1234661" y="1692423"/>
            <a:ext cx="15559832" cy="855980"/>
          </a:xfrm>
          <a:prstGeom prst="rect">
            <a:avLst/>
          </a:prstGeom>
        </p:spPr>
        <p:txBody>
          <a:bodyPr anchor="t" rtlCol="false" tIns="0" lIns="0" bIns="0" rIns="0">
            <a:spAutoFit/>
          </a:bodyPr>
          <a:lstStyle/>
          <a:p>
            <a:pPr algn="just">
              <a:lnSpc>
                <a:spcPts val="3219"/>
              </a:lnSpc>
            </a:pPr>
            <a:r>
              <a:rPr lang="en-US" sz="2299" b="true">
                <a:solidFill>
                  <a:srgbClr val="000000"/>
                </a:solidFill>
                <a:latin typeface="Agrandir Bold"/>
                <a:ea typeface="Agrandir Bold"/>
                <a:cs typeface="Agrandir Bold"/>
                <a:sym typeface="Agrandir Bold"/>
              </a:rPr>
              <a:t>Module 7: </a:t>
            </a:r>
            <a:r>
              <a:rPr lang="en-US" sz="2299">
                <a:solidFill>
                  <a:srgbClr val="000000"/>
                </a:solidFill>
                <a:latin typeface="Agrandir"/>
                <a:ea typeface="Agrandir"/>
                <a:cs typeface="Agrandir"/>
                <a:sym typeface="Agrandir"/>
              </a:rPr>
              <a:t>Notification System</a:t>
            </a:r>
          </a:p>
          <a:p>
            <a:pPr algn="just">
              <a:lnSpc>
                <a:spcPts val="3219"/>
              </a:lnSpc>
              <a:spcBef>
                <a:spcPct val="0"/>
              </a:spcBef>
            </a:pPr>
          </a:p>
        </p:txBody>
      </p:sp>
      <p:sp>
        <p:nvSpPr>
          <p:cNvPr name="TextBox 6" id="6"/>
          <p:cNvSpPr txBox="true"/>
          <p:nvPr/>
        </p:nvSpPr>
        <p:spPr>
          <a:xfrm rot="0">
            <a:off x="1234661" y="2213184"/>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Description:</a:t>
            </a:r>
          </a:p>
        </p:txBody>
      </p:sp>
      <p:sp>
        <p:nvSpPr>
          <p:cNvPr name="TextBox 7" id="7"/>
          <p:cNvSpPr txBox="true"/>
          <p:nvPr/>
        </p:nvSpPr>
        <p:spPr>
          <a:xfrm rot="0">
            <a:off x="1234661" y="2735789"/>
            <a:ext cx="14526538" cy="855980"/>
          </a:xfrm>
          <a:prstGeom prst="rect">
            <a:avLst/>
          </a:prstGeom>
        </p:spPr>
        <p:txBody>
          <a:bodyPr anchor="t" rtlCol="false" tIns="0" lIns="0" bIns="0" rIns="0">
            <a:spAutoFit/>
          </a:bodyPr>
          <a:lstStyle/>
          <a:p>
            <a:pPr algn="just">
              <a:lnSpc>
                <a:spcPts val="3219"/>
              </a:lnSpc>
              <a:spcBef>
                <a:spcPct val="0"/>
              </a:spcBef>
            </a:pPr>
            <a:r>
              <a:rPr lang="en-US" sz="2299">
                <a:solidFill>
                  <a:srgbClr val="000000"/>
                </a:solidFill>
                <a:latin typeface="Agrandir"/>
                <a:ea typeface="Agrandir"/>
                <a:cs typeface="Agrandir"/>
                <a:sym typeface="Agrandir"/>
              </a:rPr>
              <a:t>Sends automated notifications for course assignments, deadlines, and feedback submission reminders to employees.</a:t>
            </a:r>
          </a:p>
        </p:txBody>
      </p:sp>
      <p:sp>
        <p:nvSpPr>
          <p:cNvPr name="TextBox 8" id="8"/>
          <p:cNvSpPr txBox="true"/>
          <p:nvPr/>
        </p:nvSpPr>
        <p:spPr>
          <a:xfrm rot="0">
            <a:off x="1234661" y="3658444"/>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Features:</a:t>
            </a:r>
          </a:p>
        </p:txBody>
      </p:sp>
      <p:sp>
        <p:nvSpPr>
          <p:cNvPr name="TextBox 9" id="9"/>
          <p:cNvSpPr txBox="true"/>
          <p:nvPr/>
        </p:nvSpPr>
        <p:spPr>
          <a:xfrm rot="0">
            <a:off x="1234661" y="4193858"/>
            <a:ext cx="15559832" cy="2856230"/>
          </a:xfrm>
          <a:prstGeom prst="rect">
            <a:avLst/>
          </a:prstGeom>
        </p:spPr>
        <p:txBody>
          <a:bodyPr anchor="t" rtlCol="false" tIns="0" lIns="0" bIns="0" rIns="0">
            <a:spAutoFit/>
          </a:bodyPr>
          <a:lstStyle/>
          <a:p>
            <a:pPr algn="just" marL="496567" indent="-248284" lvl="1">
              <a:lnSpc>
                <a:spcPts val="3219"/>
              </a:lnSpc>
              <a:buFont typeface="Arial"/>
              <a:buChar char="•"/>
            </a:pPr>
            <a:r>
              <a:rPr lang="en-US" sz="2299">
                <a:solidFill>
                  <a:srgbClr val="000000"/>
                </a:solidFill>
                <a:latin typeface="Agrandir"/>
                <a:ea typeface="Agrandir"/>
                <a:cs typeface="Agrandir"/>
                <a:sym typeface="Agrandir"/>
              </a:rPr>
              <a:t>Notify employees of new course assignments and deadlines - Developed an automated notification system to alert employees about newly assigned courses and upcoming deadlines via email or dashboard prompts, ensuring timely awareness and course participation.</a:t>
            </a:r>
          </a:p>
          <a:p>
            <a:pPr algn="just" marL="496567" indent="-248284" lvl="1">
              <a:lnSpc>
                <a:spcPts val="3219"/>
              </a:lnSpc>
              <a:buFont typeface="Arial"/>
              <a:buChar char="•"/>
            </a:pPr>
            <a:r>
              <a:rPr lang="en-US" sz="2299">
                <a:solidFill>
                  <a:srgbClr val="000000"/>
                </a:solidFill>
                <a:latin typeface="Agrandir"/>
                <a:ea typeface="Agrandir"/>
                <a:cs typeface="Agrandir"/>
                <a:sym typeface="Agrandir"/>
              </a:rPr>
              <a:t>Reminder system for completing courses and submitting feedback - Implemented a scheduled reminder mechanism to prompt employees about pending course completions and feedback submission, enhancing engagement and ensuring adherence to training timelines.</a:t>
            </a:r>
          </a:p>
          <a:p>
            <a:pPr algn="just">
              <a:lnSpc>
                <a:spcPts val="321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6980359" y="22359"/>
            <a:ext cx="11467938" cy="201268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true" flipV="false" rot="0">
            <a:off x="0" y="7889033"/>
            <a:ext cx="10522933" cy="2420275"/>
          </a:xfrm>
          <a:prstGeom prst="rect">
            <a:avLst/>
          </a:prstGeom>
        </p:spPr>
      </p:pic>
      <p:sp>
        <p:nvSpPr>
          <p:cNvPr name="TextBox 4" id="4"/>
          <p:cNvSpPr txBox="true"/>
          <p:nvPr/>
        </p:nvSpPr>
        <p:spPr>
          <a:xfrm rot="0">
            <a:off x="1234661" y="1019169"/>
            <a:ext cx="15196689" cy="608424"/>
          </a:xfrm>
          <a:prstGeom prst="rect">
            <a:avLst/>
          </a:prstGeom>
        </p:spPr>
        <p:txBody>
          <a:bodyPr anchor="t" rtlCol="false" tIns="0" lIns="0" bIns="0" rIns="0">
            <a:spAutoFit/>
          </a:bodyPr>
          <a:lstStyle/>
          <a:p>
            <a:pPr algn="just">
              <a:lnSpc>
                <a:spcPts val="4264"/>
              </a:lnSpc>
              <a:spcBef>
                <a:spcPct val="0"/>
              </a:spcBef>
            </a:pPr>
            <a:r>
              <a:rPr lang="en-US" b="true" sz="3046">
                <a:solidFill>
                  <a:srgbClr val="000000"/>
                </a:solidFill>
                <a:latin typeface="Agrandir Bold"/>
                <a:ea typeface="Agrandir Bold"/>
                <a:cs typeface="Agrandir Bold"/>
                <a:sym typeface="Agrandir Bold"/>
              </a:rPr>
              <a:t>Milestone 4</a:t>
            </a:r>
          </a:p>
        </p:txBody>
      </p:sp>
      <p:sp>
        <p:nvSpPr>
          <p:cNvPr name="TextBox 5" id="5"/>
          <p:cNvSpPr txBox="true"/>
          <p:nvPr/>
        </p:nvSpPr>
        <p:spPr>
          <a:xfrm rot="0">
            <a:off x="1234661" y="1692423"/>
            <a:ext cx="15559832" cy="855980"/>
          </a:xfrm>
          <a:prstGeom prst="rect">
            <a:avLst/>
          </a:prstGeom>
        </p:spPr>
        <p:txBody>
          <a:bodyPr anchor="t" rtlCol="false" tIns="0" lIns="0" bIns="0" rIns="0">
            <a:spAutoFit/>
          </a:bodyPr>
          <a:lstStyle/>
          <a:p>
            <a:pPr algn="just">
              <a:lnSpc>
                <a:spcPts val="3219"/>
              </a:lnSpc>
            </a:pPr>
            <a:r>
              <a:rPr lang="en-US" sz="2299" b="true">
                <a:solidFill>
                  <a:srgbClr val="000000"/>
                </a:solidFill>
                <a:latin typeface="Agrandir Bold"/>
                <a:ea typeface="Agrandir Bold"/>
                <a:cs typeface="Agrandir Bold"/>
                <a:sym typeface="Agrandir Bold"/>
              </a:rPr>
              <a:t>Module 8: </a:t>
            </a:r>
            <a:r>
              <a:rPr lang="en-US" sz="2299">
                <a:solidFill>
                  <a:srgbClr val="000000"/>
                </a:solidFill>
                <a:latin typeface="Agrandir"/>
                <a:ea typeface="Agrandir"/>
                <a:cs typeface="Agrandir"/>
                <a:sym typeface="Agrandir"/>
              </a:rPr>
              <a:t>Notification System</a:t>
            </a:r>
          </a:p>
          <a:p>
            <a:pPr algn="just">
              <a:lnSpc>
                <a:spcPts val="3219"/>
              </a:lnSpc>
              <a:spcBef>
                <a:spcPct val="0"/>
              </a:spcBef>
            </a:pPr>
          </a:p>
        </p:txBody>
      </p:sp>
      <p:sp>
        <p:nvSpPr>
          <p:cNvPr name="TextBox 6" id="6"/>
          <p:cNvSpPr txBox="true"/>
          <p:nvPr/>
        </p:nvSpPr>
        <p:spPr>
          <a:xfrm rot="0">
            <a:off x="1234661" y="2213184"/>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Description:</a:t>
            </a:r>
          </a:p>
        </p:txBody>
      </p:sp>
      <p:sp>
        <p:nvSpPr>
          <p:cNvPr name="TextBox 7" id="7"/>
          <p:cNvSpPr txBox="true"/>
          <p:nvPr/>
        </p:nvSpPr>
        <p:spPr>
          <a:xfrm rot="0">
            <a:off x="1234661" y="2735789"/>
            <a:ext cx="14526538" cy="855980"/>
          </a:xfrm>
          <a:prstGeom prst="rect">
            <a:avLst/>
          </a:prstGeom>
        </p:spPr>
        <p:txBody>
          <a:bodyPr anchor="t" rtlCol="false" tIns="0" lIns="0" bIns="0" rIns="0">
            <a:spAutoFit/>
          </a:bodyPr>
          <a:lstStyle/>
          <a:p>
            <a:pPr algn="just">
              <a:lnSpc>
                <a:spcPts val="3219"/>
              </a:lnSpc>
              <a:spcBef>
                <a:spcPct val="0"/>
              </a:spcBef>
            </a:pPr>
            <a:r>
              <a:rPr lang="en-US" sz="2299">
                <a:solidFill>
                  <a:srgbClr val="000000"/>
                </a:solidFill>
                <a:latin typeface="Agrandir"/>
                <a:ea typeface="Agrandir"/>
                <a:cs typeface="Agrandir"/>
                <a:sym typeface="Agrandir"/>
              </a:rPr>
              <a:t>Provides analytics on employee performance across courses, allowing admins to monitor and adjust training effectiveness.</a:t>
            </a:r>
          </a:p>
        </p:txBody>
      </p:sp>
      <p:sp>
        <p:nvSpPr>
          <p:cNvPr name="TextBox 8" id="8"/>
          <p:cNvSpPr txBox="true"/>
          <p:nvPr/>
        </p:nvSpPr>
        <p:spPr>
          <a:xfrm rot="0">
            <a:off x="1234661" y="3658444"/>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Features:</a:t>
            </a:r>
          </a:p>
        </p:txBody>
      </p:sp>
      <p:sp>
        <p:nvSpPr>
          <p:cNvPr name="TextBox 9" id="9"/>
          <p:cNvSpPr txBox="true"/>
          <p:nvPr/>
        </p:nvSpPr>
        <p:spPr>
          <a:xfrm rot="0">
            <a:off x="1234661" y="4193858"/>
            <a:ext cx="15559832" cy="4056380"/>
          </a:xfrm>
          <a:prstGeom prst="rect">
            <a:avLst/>
          </a:prstGeom>
        </p:spPr>
        <p:txBody>
          <a:bodyPr anchor="t" rtlCol="false" tIns="0" lIns="0" bIns="0" rIns="0">
            <a:spAutoFit/>
          </a:bodyPr>
          <a:lstStyle/>
          <a:p>
            <a:pPr algn="just" marL="496567" indent="-248284" lvl="1">
              <a:lnSpc>
                <a:spcPts val="3219"/>
              </a:lnSpc>
              <a:buFont typeface="Arial"/>
              <a:buChar char="•"/>
            </a:pPr>
            <a:r>
              <a:rPr lang="en-US" sz="2299">
                <a:solidFill>
                  <a:srgbClr val="000000"/>
                </a:solidFill>
                <a:latin typeface="Agrandir"/>
                <a:ea typeface="Agrandir"/>
                <a:cs typeface="Agrandir"/>
                <a:sym typeface="Agrandir"/>
              </a:rPr>
              <a:t>Track the overall completion rate across courses - Developed a centralized system to aggregate and monitor overall course completion rates, providing real-time insights for managers to identify trends and ensure training objectives are met efficiently.</a:t>
            </a:r>
          </a:p>
          <a:p>
            <a:pPr algn="just" marL="496567" indent="-248284" lvl="1">
              <a:lnSpc>
                <a:spcPts val="3219"/>
              </a:lnSpc>
              <a:buFont typeface="Arial"/>
              <a:buChar char="•"/>
            </a:pPr>
            <a:r>
              <a:rPr lang="en-US" sz="2299">
                <a:solidFill>
                  <a:srgbClr val="000000"/>
                </a:solidFill>
                <a:latin typeface="Agrandir"/>
                <a:ea typeface="Agrandir"/>
                <a:cs typeface="Agrandir"/>
                <a:sym typeface="Agrandir"/>
              </a:rPr>
              <a:t>Analytics on course performance and employee learning trends - Implemented data analytics to evaluate course effectiveness and identify employee learning patterns, enabling data-driven improvements in training programs and personalized learning paths for enhanced skill development.</a:t>
            </a:r>
          </a:p>
          <a:p>
            <a:pPr algn="just" marL="496567" indent="-248284" lvl="1">
              <a:lnSpc>
                <a:spcPts val="3219"/>
              </a:lnSpc>
              <a:buFont typeface="Arial"/>
              <a:buChar char="•"/>
            </a:pPr>
            <a:r>
              <a:rPr lang="en-US" sz="2299">
                <a:solidFill>
                  <a:srgbClr val="000000"/>
                </a:solidFill>
                <a:latin typeface="Agrandir"/>
                <a:ea typeface="Agrandir"/>
                <a:cs typeface="Agrandir"/>
                <a:sym typeface="Agrandir"/>
              </a:rPr>
              <a:t>Display graphical representations of progress - Designed visually appealing charts and graphs to showcase progress metrics, such as completion rates and learning trends, making complex data easily interpretable for stakeholders and decision-makers.</a:t>
            </a:r>
          </a:p>
          <a:p>
            <a:pPr algn="just">
              <a:lnSpc>
                <a:spcPts val="3219"/>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6980359" y="22359"/>
            <a:ext cx="11467938" cy="201268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true" flipV="false" rot="0">
            <a:off x="0" y="7889033"/>
            <a:ext cx="10522933" cy="2420275"/>
          </a:xfrm>
          <a:prstGeom prst="rect">
            <a:avLst/>
          </a:prstGeom>
        </p:spPr>
      </p:pic>
      <p:sp>
        <p:nvSpPr>
          <p:cNvPr name="TextBox 4" id="4"/>
          <p:cNvSpPr txBox="true"/>
          <p:nvPr/>
        </p:nvSpPr>
        <p:spPr>
          <a:xfrm rot="0">
            <a:off x="1234661" y="1019169"/>
            <a:ext cx="15196689" cy="608424"/>
          </a:xfrm>
          <a:prstGeom prst="rect">
            <a:avLst/>
          </a:prstGeom>
        </p:spPr>
        <p:txBody>
          <a:bodyPr anchor="t" rtlCol="false" tIns="0" lIns="0" bIns="0" rIns="0">
            <a:spAutoFit/>
          </a:bodyPr>
          <a:lstStyle/>
          <a:p>
            <a:pPr algn="just">
              <a:lnSpc>
                <a:spcPts val="4264"/>
              </a:lnSpc>
              <a:spcBef>
                <a:spcPct val="0"/>
              </a:spcBef>
            </a:pPr>
            <a:r>
              <a:rPr lang="en-US" b="true" sz="3046">
                <a:solidFill>
                  <a:srgbClr val="000000"/>
                </a:solidFill>
                <a:latin typeface="Agrandir Bold"/>
                <a:ea typeface="Agrandir Bold"/>
                <a:cs typeface="Agrandir Bold"/>
                <a:sym typeface="Agrandir Bold"/>
              </a:rPr>
              <a:t>My Contribution :</a:t>
            </a:r>
          </a:p>
        </p:txBody>
      </p:sp>
      <p:sp>
        <p:nvSpPr>
          <p:cNvPr name="TextBox 5" id="5"/>
          <p:cNvSpPr txBox="true"/>
          <p:nvPr/>
        </p:nvSpPr>
        <p:spPr>
          <a:xfrm rot="0">
            <a:off x="1234661" y="1692423"/>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Milestone 4:</a:t>
            </a:r>
            <a:r>
              <a:rPr lang="en-US" sz="2299">
                <a:solidFill>
                  <a:srgbClr val="000000"/>
                </a:solidFill>
                <a:latin typeface="Agrandir"/>
                <a:ea typeface="Agrandir"/>
                <a:cs typeface="Agrandir"/>
                <a:sym typeface="Agrandir"/>
              </a:rPr>
              <a:t> </a:t>
            </a:r>
          </a:p>
        </p:txBody>
      </p:sp>
      <p:sp>
        <p:nvSpPr>
          <p:cNvPr name="TextBox 6" id="6"/>
          <p:cNvSpPr txBox="true"/>
          <p:nvPr/>
        </p:nvSpPr>
        <p:spPr>
          <a:xfrm rot="0">
            <a:off x="1234661" y="2472948"/>
            <a:ext cx="16376749" cy="3656330"/>
          </a:xfrm>
          <a:prstGeom prst="rect">
            <a:avLst/>
          </a:prstGeom>
        </p:spPr>
        <p:txBody>
          <a:bodyPr anchor="t" rtlCol="false" tIns="0" lIns="0" bIns="0" rIns="0">
            <a:spAutoFit/>
          </a:bodyPr>
          <a:lstStyle/>
          <a:p>
            <a:pPr algn="l">
              <a:lnSpc>
                <a:spcPts val="3219"/>
              </a:lnSpc>
            </a:pPr>
            <a:r>
              <a:rPr lang="en-US" sz="2299" b="true">
                <a:solidFill>
                  <a:srgbClr val="000000"/>
                </a:solidFill>
                <a:latin typeface="Agrandir Bold"/>
                <a:ea typeface="Agrandir Bold"/>
                <a:cs typeface="Agrandir Bold"/>
                <a:sym typeface="Agrandir Bold"/>
              </a:rPr>
              <a:t>Email Notification</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Automated email system to notify employees of new course assignments and deadlines.</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Customized email templates for personalized communication.</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Integrated with the admin panel for seamless notification management.</a:t>
            </a:r>
          </a:p>
          <a:p>
            <a:pPr algn="l">
              <a:lnSpc>
                <a:spcPts val="3219"/>
              </a:lnSpc>
            </a:pPr>
            <a:r>
              <a:rPr lang="en-US" sz="2299" b="true">
                <a:solidFill>
                  <a:srgbClr val="000000"/>
                </a:solidFill>
                <a:latin typeface="Agrandir Bold"/>
                <a:ea typeface="Agrandir Bold"/>
                <a:cs typeface="Agrandir Bold"/>
                <a:sym typeface="Agrandir Bold"/>
              </a:rPr>
              <a:t>Progress Tracking for Admins</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Real-time tracking of course completion rates across teams.</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Visual dashboards displaying employee progress and overall training performance.</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Exportable progress reports.</a:t>
            </a:r>
          </a:p>
          <a:p>
            <a:pPr algn="l">
              <a:lnSpc>
                <a:spcPts val="321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0" y="2845951"/>
            <a:ext cx="13540066" cy="3119011"/>
          </a:xfrm>
          <a:prstGeom prst="rect">
            <a:avLst/>
          </a:prstGeom>
        </p:spPr>
        <p:txBody>
          <a:bodyPr anchor="t" rtlCol="false" tIns="0" lIns="0" bIns="0" rIns="0">
            <a:spAutoFit/>
          </a:bodyPr>
          <a:lstStyle/>
          <a:p>
            <a:pPr algn="ctr">
              <a:lnSpc>
                <a:spcPts val="25486"/>
              </a:lnSpc>
              <a:spcBef>
                <a:spcPct val="0"/>
              </a:spcBef>
            </a:pPr>
            <a:r>
              <a:rPr lang="en-US" sz="18204">
                <a:solidFill>
                  <a:srgbClr val="000000"/>
                </a:solidFill>
                <a:latin typeface="Trebuchet MS"/>
                <a:ea typeface="Trebuchet MS"/>
                <a:cs typeface="Trebuchet MS"/>
                <a:sym typeface="Trebuchet MS"/>
              </a:rPr>
              <a:t>ThankYou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E4E3"/>
        </a:solidFill>
      </p:bgPr>
    </p:bg>
    <p:spTree>
      <p:nvGrpSpPr>
        <p:cNvPr id="1" name=""/>
        <p:cNvGrpSpPr/>
        <p:nvPr/>
      </p:nvGrpSpPr>
      <p:grpSpPr>
        <a:xfrm>
          <a:off x="0" y="0"/>
          <a:ext cx="0" cy="0"/>
          <a:chOff x="0" y="0"/>
          <a:chExt cx="0" cy="0"/>
        </a:xfrm>
      </p:grpSpPr>
      <p:grpSp>
        <p:nvGrpSpPr>
          <p:cNvPr name="Group 2" id="2"/>
          <p:cNvGrpSpPr/>
          <p:nvPr/>
        </p:nvGrpSpPr>
        <p:grpSpPr>
          <a:xfrm rot="0">
            <a:off x="1028700" y="543944"/>
            <a:ext cx="6993296" cy="8778871"/>
            <a:chOff x="0" y="0"/>
            <a:chExt cx="3823271" cy="4818749"/>
          </a:xfrm>
        </p:grpSpPr>
        <p:sp>
          <p:nvSpPr>
            <p:cNvPr name="Freeform 3" id="3"/>
            <p:cNvSpPr/>
            <p:nvPr/>
          </p:nvSpPr>
          <p:spPr>
            <a:xfrm flipH="false" flipV="false" rot="0">
              <a:off x="0" y="0"/>
              <a:ext cx="3823271" cy="4818749"/>
            </a:xfrm>
            <a:custGeom>
              <a:avLst/>
              <a:gdLst/>
              <a:ahLst/>
              <a:cxnLst/>
              <a:rect r="r" b="b" t="t" l="l"/>
              <a:pathLst>
                <a:path h="4818749" w="3823271">
                  <a:moveTo>
                    <a:pt x="3698811" y="4818749"/>
                  </a:moveTo>
                  <a:lnTo>
                    <a:pt x="124460" y="4818749"/>
                  </a:lnTo>
                  <a:cubicBezTo>
                    <a:pt x="55880" y="4818749"/>
                    <a:pt x="0" y="4762869"/>
                    <a:pt x="0" y="4694289"/>
                  </a:cubicBezTo>
                  <a:lnTo>
                    <a:pt x="0" y="124460"/>
                  </a:lnTo>
                  <a:cubicBezTo>
                    <a:pt x="0" y="55880"/>
                    <a:pt x="55880" y="0"/>
                    <a:pt x="124460" y="0"/>
                  </a:cubicBezTo>
                  <a:lnTo>
                    <a:pt x="3698811" y="0"/>
                  </a:lnTo>
                  <a:cubicBezTo>
                    <a:pt x="3767391" y="0"/>
                    <a:pt x="3823271" y="55880"/>
                    <a:pt x="3823271" y="124460"/>
                  </a:cubicBezTo>
                  <a:lnTo>
                    <a:pt x="3823271" y="4694289"/>
                  </a:lnTo>
                  <a:cubicBezTo>
                    <a:pt x="3823271" y="4762869"/>
                    <a:pt x="3767391" y="4818749"/>
                    <a:pt x="3698811" y="4818749"/>
                  </a:cubicBezTo>
                  <a:close/>
                </a:path>
              </a:pathLst>
            </a:custGeom>
            <a:solidFill>
              <a:srgbClr val="FFFCF7"/>
            </a:solidFill>
          </p:spPr>
        </p:sp>
      </p:grpSp>
      <p:grpSp>
        <p:nvGrpSpPr>
          <p:cNvPr name="Group 4" id="4"/>
          <p:cNvGrpSpPr/>
          <p:nvPr/>
        </p:nvGrpSpPr>
        <p:grpSpPr>
          <a:xfrm rot="0">
            <a:off x="9809000" y="2200210"/>
            <a:ext cx="6681464" cy="1763337"/>
            <a:chOff x="0" y="0"/>
            <a:chExt cx="8908618" cy="2351116"/>
          </a:xfrm>
        </p:grpSpPr>
        <p:sp>
          <p:nvSpPr>
            <p:cNvPr name="Freeform 5" id="5"/>
            <p:cNvSpPr/>
            <p:nvPr/>
          </p:nvSpPr>
          <p:spPr>
            <a:xfrm flipH="false" flipV="false" rot="0">
              <a:off x="0" y="615515"/>
              <a:ext cx="1087502" cy="1120086"/>
            </a:xfrm>
            <a:custGeom>
              <a:avLst/>
              <a:gdLst/>
              <a:ahLst/>
              <a:cxnLst/>
              <a:rect r="r" b="b" t="t" l="l"/>
              <a:pathLst>
                <a:path h="1120086" w="1087502">
                  <a:moveTo>
                    <a:pt x="0" y="0"/>
                  </a:moveTo>
                  <a:lnTo>
                    <a:pt x="1087502" y="0"/>
                  </a:lnTo>
                  <a:lnTo>
                    <a:pt x="1087502" y="1120086"/>
                  </a:lnTo>
                  <a:lnTo>
                    <a:pt x="0" y="11200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580913" y="-123825"/>
              <a:ext cx="7327705" cy="2474941"/>
            </a:xfrm>
            <a:prstGeom prst="rect">
              <a:avLst/>
            </a:prstGeom>
          </p:spPr>
          <p:txBody>
            <a:bodyPr anchor="t" rtlCol="false" tIns="0" lIns="0" bIns="0" rIns="0">
              <a:spAutoFit/>
            </a:bodyPr>
            <a:lstStyle/>
            <a:p>
              <a:pPr algn="just">
                <a:lnSpc>
                  <a:spcPts val="3608"/>
                </a:lnSpc>
              </a:pPr>
            </a:p>
            <a:p>
              <a:pPr algn="just">
                <a:lnSpc>
                  <a:spcPts val="3608"/>
                </a:lnSpc>
              </a:pPr>
              <a:r>
                <a:rPr lang="en-US" sz="2577">
                  <a:solidFill>
                    <a:srgbClr val="2B2B2B"/>
                  </a:solidFill>
                  <a:latin typeface="Agrandir"/>
                  <a:ea typeface="Agrandir"/>
                  <a:cs typeface="Agrandir"/>
                  <a:sym typeface="Agrandir"/>
                </a:rPr>
                <a:t>Enable account managers to submit training requests.</a:t>
              </a:r>
            </a:p>
            <a:p>
              <a:pPr algn="just">
                <a:lnSpc>
                  <a:spcPts val="3608"/>
                </a:lnSpc>
              </a:pPr>
            </a:p>
          </p:txBody>
        </p:sp>
        <p:sp>
          <p:nvSpPr>
            <p:cNvPr name="TextBox 7" id="7"/>
            <p:cNvSpPr txBox="true"/>
            <p:nvPr/>
          </p:nvSpPr>
          <p:spPr>
            <a:xfrm rot="0">
              <a:off x="339827" y="981635"/>
              <a:ext cx="407848" cy="330697"/>
            </a:xfrm>
            <a:prstGeom prst="rect">
              <a:avLst/>
            </a:prstGeom>
          </p:spPr>
          <p:txBody>
            <a:bodyPr anchor="t" rtlCol="false" tIns="0" lIns="0" bIns="0" rIns="0">
              <a:spAutoFit/>
            </a:bodyPr>
            <a:lstStyle/>
            <a:p>
              <a:pPr algn="ctr">
                <a:lnSpc>
                  <a:spcPts val="1895"/>
                </a:lnSpc>
              </a:pPr>
              <a:r>
                <a:rPr lang="en-US" b="true" sz="1354">
                  <a:solidFill>
                    <a:srgbClr val="2B2B2B"/>
                  </a:solidFill>
                  <a:latin typeface="Agrandir Bold"/>
                  <a:ea typeface="Agrandir Bold"/>
                  <a:cs typeface="Agrandir Bold"/>
                  <a:sym typeface="Agrandir Bold"/>
                </a:rPr>
                <a:t>1</a:t>
              </a:r>
            </a:p>
          </p:txBody>
        </p:sp>
      </p:grpSp>
      <p:grpSp>
        <p:nvGrpSpPr>
          <p:cNvPr name="Group 8" id="8"/>
          <p:cNvGrpSpPr/>
          <p:nvPr/>
        </p:nvGrpSpPr>
        <p:grpSpPr>
          <a:xfrm rot="0">
            <a:off x="9809000" y="3455245"/>
            <a:ext cx="6566141" cy="1988137"/>
            <a:chOff x="0" y="0"/>
            <a:chExt cx="8754855" cy="2650850"/>
          </a:xfrm>
        </p:grpSpPr>
        <p:sp>
          <p:nvSpPr>
            <p:cNvPr name="TextBox 9" id="9"/>
            <p:cNvSpPr txBox="true"/>
            <p:nvPr/>
          </p:nvSpPr>
          <p:spPr>
            <a:xfrm rot="0">
              <a:off x="1553626" y="-114300"/>
              <a:ext cx="7201229" cy="2765150"/>
            </a:xfrm>
            <a:prstGeom prst="rect">
              <a:avLst/>
            </a:prstGeom>
          </p:spPr>
          <p:txBody>
            <a:bodyPr anchor="t" rtlCol="false" tIns="0" lIns="0" bIns="0" rIns="0">
              <a:spAutoFit/>
            </a:bodyPr>
            <a:lstStyle/>
            <a:p>
              <a:pPr algn="just">
                <a:lnSpc>
                  <a:spcPts val="3292"/>
                </a:lnSpc>
              </a:pPr>
            </a:p>
            <a:p>
              <a:pPr algn="just">
                <a:lnSpc>
                  <a:spcPts val="3292"/>
                </a:lnSpc>
              </a:pPr>
              <a:r>
                <a:rPr lang="en-US" sz="2351">
                  <a:solidFill>
                    <a:srgbClr val="2B2B2B"/>
                  </a:solidFill>
                  <a:latin typeface="Agrandir"/>
                  <a:ea typeface="Agrandir"/>
                  <a:cs typeface="Agrandir"/>
                  <a:sym typeface="Agrandir"/>
                </a:rPr>
                <a:t>Provide the L&amp;D team with tools to manage courses, track progress, and gather feedback.</a:t>
              </a:r>
            </a:p>
            <a:p>
              <a:pPr algn="just">
                <a:lnSpc>
                  <a:spcPts val="3292"/>
                </a:lnSpc>
              </a:pPr>
            </a:p>
          </p:txBody>
        </p:sp>
        <p:sp>
          <p:nvSpPr>
            <p:cNvPr name="Freeform 10" id="10"/>
            <p:cNvSpPr/>
            <p:nvPr/>
          </p:nvSpPr>
          <p:spPr>
            <a:xfrm flipH="false" flipV="false" rot="0">
              <a:off x="0" y="775048"/>
              <a:ext cx="1068731" cy="1100753"/>
            </a:xfrm>
            <a:custGeom>
              <a:avLst/>
              <a:gdLst/>
              <a:ahLst/>
              <a:cxnLst/>
              <a:rect r="r" b="b" t="t" l="l"/>
              <a:pathLst>
                <a:path h="1100753" w="1068731">
                  <a:moveTo>
                    <a:pt x="0" y="0"/>
                  </a:moveTo>
                  <a:lnTo>
                    <a:pt x="1068731" y="0"/>
                  </a:lnTo>
                  <a:lnTo>
                    <a:pt x="1068731" y="1100754"/>
                  </a:lnTo>
                  <a:lnTo>
                    <a:pt x="0" y="1100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333961" y="1128886"/>
              <a:ext cx="400809" cy="326402"/>
            </a:xfrm>
            <a:prstGeom prst="rect">
              <a:avLst/>
            </a:prstGeom>
          </p:spPr>
          <p:txBody>
            <a:bodyPr anchor="t" rtlCol="false" tIns="0" lIns="0" bIns="0" rIns="0">
              <a:spAutoFit/>
            </a:bodyPr>
            <a:lstStyle/>
            <a:p>
              <a:pPr algn="just">
                <a:lnSpc>
                  <a:spcPts val="1863"/>
                </a:lnSpc>
              </a:pPr>
              <a:r>
                <a:rPr lang="en-US" b="true" sz="1330">
                  <a:solidFill>
                    <a:srgbClr val="2B2B2B"/>
                  </a:solidFill>
                  <a:latin typeface="Agrandir Bold"/>
                  <a:ea typeface="Agrandir Bold"/>
                  <a:cs typeface="Agrandir Bold"/>
                  <a:sym typeface="Agrandir Bold"/>
                </a:rPr>
                <a:t>2</a:t>
              </a:r>
            </a:p>
          </p:txBody>
        </p:sp>
      </p:grpSp>
      <p:grpSp>
        <p:nvGrpSpPr>
          <p:cNvPr name="Group 12" id="12"/>
          <p:cNvGrpSpPr/>
          <p:nvPr/>
        </p:nvGrpSpPr>
        <p:grpSpPr>
          <a:xfrm rot="0">
            <a:off x="9809000" y="4016825"/>
            <a:ext cx="6907145" cy="3542030"/>
            <a:chOff x="0" y="0"/>
            <a:chExt cx="9209527" cy="4722707"/>
          </a:xfrm>
        </p:grpSpPr>
        <p:sp>
          <p:nvSpPr>
            <p:cNvPr name="TextBox 13" id="13"/>
            <p:cNvSpPr txBox="true"/>
            <p:nvPr/>
          </p:nvSpPr>
          <p:spPr>
            <a:xfrm rot="0">
              <a:off x="1634311" y="-114300"/>
              <a:ext cx="7575216" cy="4837007"/>
            </a:xfrm>
            <a:prstGeom prst="rect">
              <a:avLst/>
            </a:prstGeom>
          </p:spPr>
          <p:txBody>
            <a:bodyPr anchor="t" rtlCol="false" tIns="0" lIns="0" bIns="0" rIns="0">
              <a:spAutoFit/>
            </a:bodyPr>
            <a:lstStyle/>
            <a:p>
              <a:pPr algn="just">
                <a:lnSpc>
                  <a:spcPts val="3219"/>
                </a:lnSpc>
              </a:pPr>
            </a:p>
            <a:p>
              <a:pPr algn="just">
                <a:lnSpc>
                  <a:spcPts val="3219"/>
                </a:lnSpc>
              </a:pPr>
            </a:p>
            <a:p>
              <a:pPr algn="just">
                <a:lnSpc>
                  <a:spcPts val="3219"/>
                </a:lnSpc>
              </a:pPr>
            </a:p>
            <a:p>
              <a:pPr algn="just">
                <a:lnSpc>
                  <a:spcPts val="3219"/>
                </a:lnSpc>
              </a:pPr>
              <a:r>
                <a:rPr lang="en-US" sz="2299">
                  <a:solidFill>
                    <a:srgbClr val="2B2B2B"/>
                  </a:solidFill>
                  <a:latin typeface="Agrandir"/>
                  <a:ea typeface="Agrandir"/>
                  <a:cs typeface="Agrandir"/>
                  <a:sym typeface="Agrandir"/>
                </a:rPr>
                <a:t>Offer employees a platform to access courses, complete them, and submit feedback.</a:t>
              </a:r>
            </a:p>
            <a:p>
              <a:pPr algn="just">
                <a:lnSpc>
                  <a:spcPts val="3219"/>
                </a:lnSpc>
              </a:pPr>
            </a:p>
            <a:p>
              <a:pPr algn="just">
                <a:lnSpc>
                  <a:spcPts val="3219"/>
                </a:lnSpc>
              </a:pPr>
            </a:p>
            <a:p>
              <a:pPr algn="just">
                <a:lnSpc>
                  <a:spcPts val="3219"/>
                </a:lnSpc>
              </a:pPr>
            </a:p>
          </p:txBody>
        </p:sp>
        <p:sp>
          <p:nvSpPr>
            <p:cNvPr name="Freeform 14" id="14"/>
            <p:cNvSpPr/>
            <p:nvPr/>
          </p:nvSpPr>
          <p:spPr>
            <a:xfrm flipH="false" flipV="false" rot="0">
              <a:off x="0" y="1782394"/>
              <a:ext cx="1124235" cy="1157920"/>
            </a:xfrm>
            <a:custGeom>
              <a:avLst/>
              <a:gdLst/>
              <a:ahLst/>
              <a:cxnLst/>
              <a:rect r="r" b="b" t="t" l="l"/>
              <a:pathLst>
                <a:path h="1157920" w="1124235">
                  <a:moveTo>
                    <a:pt x="0" y="0"/>
                  </a:moveTo>
                  <a:lnTo>
                    <a:pt x="1124235" y="0"/>
                  </a:lnTo>
                  <a:lnTo>
                    <a:pt x="1124235" y="1157919"/>
                  </a:lnTo>
                  <a:lnTo>
                    <a:pt x="0" y="11579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351305" y="2153285"/>
              <a:ext cx="421625" cy="349462"/>
            </a:xfrm>
            <a:prstGeom prst="rect">
              <a:avLst/>
            </a:prstGeom>
          </p:spPr>
          <p:txBody>
            <a:bodyPr anchor="t" rtlCol="false" tIns="0" lIns="0" bIns="0" rIns="0">
              <a:spAutoFit/>
            </a:bodyPr>
            <a:lstStyle/>
            <a:p>
              <a:pPr algn="ctr">
                <a:lnSpc>
                  <a:spcPts val="1960"/>
                </a:lnSpc>
              </a:pPr>
              <a:r>
                <a:rPr lang="en-US" b="true" sz="1400">
                  <a:solidFill>
                    <a:srgbClr val="2B2B2B"/>
                  </a:solidFill>
                  <a:latin typeface="Agrandir Bold"/>
                  <a:ea typeface="Agrandir Bold"/>
                  <a:cs typeface="Agrandir Bold"/>
                  <a:sym typeface="Agrandir Bold"/>
                </a:rPr>
                <a:t>3</a:t>
              </a:r>
            </a:p>
          </p:txBody>
        </p:sp>
      </p:grpSp>
      <p:grpSp>
        <p:nvGrpSpPr>
          <p:cNvPr name="Group 16" id="16"/>
          <p:cNvGrpSpPr/>
          <p:nvPr/>
        </p:nvGrpSpPr>
        <p:grpSpPr>
          <a:xfrm rot="0">
            <a:off x="9809000" y="5737687"/>
            <a:ext cx="6907145" cy="2677668"/>
            <a:chOff x="0" y="0"/>
            <a:chExt cx="9209527" cy="3570224"/>
          </a:xfrm>
        </p:grpSpPr>
        <p:sp>
          <p:nvSpPr>
            <p:cNvPr name="TextBox 17" id="17"/>
            <p:cNvSpPr txBox="true"/>
            <p:nvPr/>
          </p:nvSpPr>
          <p:spPr>
            <a:xfrm rot="0">
              <a:off x="1634311" y="-123825"/>
              <a:ext cx="7575216" cy="3694049"/>
            </a:xfrm>
            <a:prstGeom prst="rect">
              <a:avLst/>
            </a:prstGeom>
          </p:spPr>
          <p:txBody>
            <a:bodyPr anchor="t" rtlCol="false" tIns="0" lIns="0" bIns="0" rIns="0">
              <a:spAutoFit/>
            </a:bodyPr>
            <a:lstStyle/>
            <a:p>
              <a:pPr algn="just">
                <a:lnSpc>
                  <a:spcPts val="3611"/>
                </a:lnSpc>
              </a:pPr>
            </a:p>
            <a:p>
              <a:pPr algn="just">
                <a:lnSpc>
                  <a:spcPts val="3611"/>
                </a:lnSpc>
              </a:pPr>
            </a:p>
            <a:p>
              <a:pPr algn="just">
                <a:lnSpc>
                  <a:spcPts val="3611"/>
                </a:lnSpc>
              </a:pPr>
              <a:r>
                <a:rPr lang="en-US" sz="2579">
                  <a:solidFill>
                    <a:srgbClr val="2B2B2B"/>
                  </a:solidFill>
                  <a:latin typeface="Agrandir"/>
                  <a:ea typeface="Agrandir"/>
                  <a:cs typeface="Agrandir"/>
                  <a:sym typeface="Agrandir"/>
                </a:rPr>
                <a:t>Implement role-based access control for account managers, admins, and employees.</a:t>
              </a:r>
            </a:p>
            <a:p>
              <a:pPr algn="just">
                <a:lnSpc>
                  <a:spcPts val="3611"/>
                </a:lnSpc>
              </a:pPr>
            </a:p>
          </p:txBody>
        </p:sp>
        <p:sp>
          <p:nvSpPr>
            <p:cNvPr name="Freeform 18" id="18"/>
            <p:cNvSpPr/>
            <p:nvPr/>
          </p:nvSpPr>
          <p:spPr>
            <a:xfrm flipH="false" flipV="false" rot="0">
              <a:off x="0" y="1206152"/>
              <a:ext cx="1124235" cy="1157920"/>
            </a:xfrm>
            <a:custGeom>
              <a:avLst/>
              <a:gdLst/>
              <a:ahLst/>
              <a:cxnLst/>
              <a:rect r="r" b="b" t="t" l="l"/>
              <a:pathLst>
                <a:path h="1157920" w="1124235">
                  <a:moveTo>
                    <a:pt x="0" y="0"/>
                  </a:moveTo>
                  <a:lnTo>
                    <a:pt x="1124235" y="0"/>
                  </a:lnTo>
                  <a:lnTo>
                    <a:pt x="1124235" y="1157920"/>
                  </a:lnTo>
                  <a:lnTo>
                    <a:pt x="0" y="115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351305" y="1577044"/>
              <a:ext cx="421625" cy="349462"/>
            </a:xfrm>
            <a:prstGeom prst="rect">
              <a:avLst/>
            </a:prstGeom>
          </p:spPr>
          <p:txBody>
            <a:bodyPr anchor="t" rtlCol="false" tIns="0" lIns="0" bIns="0" rIns="0">
              <a:spAutoFit/>
            </a:bodyPr>
            <a:lstStyle/>
            <a:p>
              <a:pPr algn="ctr">
                <a:lnSpc>
                  <a:spcPts val="1960"/>
                </a:lnSpc>
              </a:pPr>
              <a:r>
                <a:rPr lang="en-US" b="true" sz="1400">
                  <a:solidFill>
                    <a:srgbClr val="2B2B2B"/>
                  </a:solidFill>
                  <a:latin typeface="Agrandir Bold"/>
                  <a:ea typeface="Agrandir Bold"/>
                  <a:cs typeface="Agrandir Bold"/>
                  <a:sym typeface="Agrandir Bold"/>
                </a:rPr>
                <a:t>4</a:t>
              </a:r>
            </a:p>
          </p:txBody>
        </p:sp>
      </p:grpSp>
      <p:sp>
        <p:nvSpPr>
          <p:cNvPr name="TextBox 20" id="20"/>
          <p:cNvSpPr txBox="true"/>
          <p:nvPr/>
        </p:nvSpPr>
        <p:spPr>
          <a:xfrm rot="0">
            <a:off x="1028700" y="895350"/>
            <a:ext cx="6993296" cy="581026"/>
          </a:xfrm>
          <a:prstGeom prst="rect">
            <a:avLst/>
          </a:prstGeom>
        </p:spPr>
        <p:txBody>
          <a:bodyPr anchor="t" rtlCol="false" tIns="0" lIns="0" bIns="0" rIns="0">
            <a:spAutoFit/>
          </a:bodyPr>
          <a:lstStyle/>
          <a:p>
            <a:pPr algn="ctr">
              <a:lnSpc>
                <a:spcPts val="4199"/>
              </a:lnSpc>
              <a:spcBef>
                <a:spcPct val="0"/>
              </a:spcBef>
            </a:pPr>
            <a:r>
              <a:rPr lang="en-US" b="true" sz="2999">
                <a:solidFill>
                  <a:srgbClr val="2B2B2B"/>
                </a:solidFill>
                <a:latin typeface="Agrandir Bold"/>
                <a:ea typeface="Agrandir Bold"/>
                <a:cs typeface="Agrandir Bold"/>
                <a:sym typeface="Agrandir Bold"/>
              </a:rPr>
              <a:t>PROBLEM STATEMENT</a:t>
            </a:r>
          </a:p>
        </p:txBody>
      </p:sp>
      <p:sp>
        <p:nvSpPr>
          <p:cNvPr name="TextBox 21" id="21"/>
          <p:cNvSpPr txBox="true"/>
          <p:nvPr/>
        </p:nvSpPr>
        <p:spPr>
          <a:xfrm rot="0">
            <a:off x="1386866" y="1905000"/>
            <a:ext cx="6276963" cy="6231891"/>
          </a:xfrm>
          <a:prstGeom prst="rect">
            <a:avLst/>
          </a:prstGeom>
        </p:spPr>
        <p:txBody>
          <a:bodyPr anchor="t" rtlCol="false" tIns="0" lIns="0" bIns="0" rIns="0">
            <a:spAutoFit/>
          </a:bodyPr>
          <a:lstStyle/>
          <a:p>
            <a:pPr algn="just">
              <a:lnSpc>
                <a:spcPts val="4059"/>
              </a:lnSpc>
            </a:pPr>
            <a:r>
              <a:rPr lang="en-US" sz="2899">
                <a:solidFill>
                  <a:srgbClr val="2B2B2B"/>
                </a:solidFill>
                <a:latin typeface="Agrandir"/>
                <a:ea typeface="Agrandir"/>
                <a:cs typeface="Agrandir"/>
                <a:sym typeface="Agrandir"/>
              </a:rPr>
              <a:t>This project involves building a web-based platform to streamline the management of training and development programs within large organizations. It enables account managers to request training programs, the Learning &amp; Development (L&amp;D) team (admins) to manage courses, and employees to complete courses and provide feedback.</a:t>
            </a:r>
          </a:p>
          <a:p>
            <a:pPr algn="just">
              <a:lnSpc>
                <a:spcPts val="4059"/>
              </a:lnSpc>
              <a:spcBef>
                <a:spcPct val="0"/>
              </a:spcBef>
            </a:pPr>
          </a:p>
        </p:txBody>
      </p:sp>
      <p:sp>
        <p:nvSpPr>
          <p:cNvPr name="TextBox 22" id="22"/>
          <p:cNvSpPr txBox="true"/>
          <p:nvPr/>
        </p:nvSpPr>
        <p:spPr>
          <a:xfrm rot="0">
            <a:off x="11757093" y="1253074"/>
            <a:ext cx="2427536" cy="659131"/>
          </a:xfrm>
          <a:prstGeom prst="rect">
            <a:avLst/>
          </a:prstGeom>
        </p:spPr>
        <p:txBody>
          <a:bodyPr anchor="t" rtlCol="false" tIns="0" lIns="0" bIns="0" rIns="0">
            <a:spAutoFit/>
          </a:bodyPr>
          <a:lstStyle/>
          <a:p>
            <a:pPr algn="ctr">
              <a:lnSpc>
                <a:spcPts val="4619"/>
              </a:lnSpc>
              <a:spcBef>
                <a:spcPct val="0"/>
              </a:spcBef>
            </a:pPr>
            <a:r>
              <a:rPr lang="en-US" b="true" sz="3299">
                <a:solidFill>
                  <a:srgbClr val="2B2B2B"/>
                </a:solidFill>
                <a:latin typeface="Agrandir Bold"/>
                <a:ea typeface="Agrandir Bold"/>
                <a:cs typeface="Agrandir Bold"/>
                <a:sym typeface="Agrandir Bold"/>
              </a:rPr>
              <a:t>KEY GOALS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3203220">
            <a:off x="10055853" y="-265970"/>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1146025" y="3131842"/>
            <a:ext cx="7723138" cy="2212975"/>
          </a:xfrm>
          <a:prstGeom prst="rect">
            <a:avLst/>
          </a:prstGeom>
        </p:spPr>
        <p:txBody>
          <a:bodyPr anchor="t" rtlCol="false" tIns="0" lIns="0" bIns="0" rIns="0">
            <a:spAutoFit/>
          </a:bodyPr>
          <a:lstStyle/>
          <a:p>
            <a:pPr algn="ctr">
              <a:lnSpc>
                <a:spcPts val="5600"/>
              </a:lnSpc>
            </a:pPr>
            <a:r>
              <a:rPr lang="en-US" sz="4000">
                <a:solidFill>
                  <a:srgbClr val="000000"/>
                </a:solidFill>
                <a:latin typeface="Agrandir"/>
                <a:ea typeface="Agrandir"/>
                <a:cs typeface="Agrandir"/>
                <a:sym typeface="Agrandir"/>
              </a:rPr>
              <a:t>Frontend : HTML,CSS,JavaScript</a:t>
            </a:r>
          </a:p>
          <a:p>
            <a:pPr algn="just">
              <a:lnSpc>
                <a:spcPts val="5600"/>
              </a:lnSpc>
            </a:pPr>
            <a:r>
              <a:rPr lang="en-US" sz="4000">
                <a:solidFill>
                  <a:srgbClr val="000000"/>
                </a:solidFill>
                <a:latin typeface="Agrandir"/>
                <a:ea typeface="Agrandir"/>
                <a:cs typeface="Agrandir"/>
                <a:sym typeface="Agrandir"/>
              </a:rPr>
              <a:t>Backend : Django</a:t>
            </a:r>
          </a:p>
          <a:p>
            <a:pPr algn="just">
              <a:lnSpc>
                <a:spcPts val="5600"/>
              </a:lnSpc>
              <a:spcBef>
                <a:spcPct val="0"/>
              </a:spcBef>
            </a:pPr>
            <a:r>
              <a:rPr lang="en-US" sz="4000">
                <a:solidFill>
                  <a:srgbClr val="000000"/>
                </a:solidFill>
                <a:latin typeface="Agrandir"/>
                <a:ea typeface="Agrandir"/>
                <a:cs typeface="Agrandir"/>
                <a:sym typeface="Agrandir"/>
              </a:rPr>
              <a:t>Database : MySQL</a:t>
            </a:r>
          </a:p>
        </p:txBody>
      </p:sp>
      <p:sp>
        <p:nvSpPr>
          <p:cNvPr name="TextBox 5" id="5"/>
          <p:cNvSpPr txBox="true"/>
          <p:nvPr/>
        </p:nvSpPr>
        <p:spPr>
          <a:xfrm rot="0">
            <a:off x="1028700" y="1864467"/>
            <a:ext cx="6090196" cy="987427"/>
          </a:xfrm>
          <a:prstGeom prst="rect">
            <a:avLst/>
          </a:prstGeom>
        </p:spPr>
        <p:txBody>
          <a:bodyPr anchor="t" rtlCol="false" tIns="0" lIns="0" bIns="0" rIns="0">
            <a:spAutoFit/>
          </a:bodyPr>
          <a:lstStyle/>
          <a:p>
            <a:pPr algn="ctr">
              <a:lnSpc>
                <a:spcPts val="6999"/>
              </a:lnSpc>
              <a:spcBef>
                <a:spcPct val="0"/>
              </a:spcBef>
            </a:pPr>
            <a:r>
              <a:rPr lang="en-US" b="true" sz="4999">
                <a:solidFill>
                  <a:srgbClr val="000000"/>
                </a:solidFill>
                <a:latin typeface="Agrandir Bold"/>
                <a:ea typeface="Agrandir Bold"/>
                <a:cs typeface="Agrandir Bold"/>
                <a:sym typeface="Agrandir Bold"/>
              </a:rPr>
              <a:t>Technologies Used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grpSp>
        <p:nvGrpSpPr>
          <p:cNvPr name="Group 2" id="2"/>
          <p:cNvGrpSpPr/>
          <p:nvPr/>
        </p:nvGrpSpPr>
        <p:grpSpPr>
          <a:xfrm rot="0">
            <a:off x="8672325" y="3950964"/>
            <a:ext cx="4467094" cy="952570"/>
            <a:chOff x="0" y="0"/>
            <a:chExt cx="5956125" cy="1270093"/>
          </a:xfrm>
        </p:grpSpPr>
        <p:sp>
          <p:nvSpPr>
            <p:cNvPr name="Freeform 3" id="3"/>
            <p:cNvSpPr/>
            <p:nvPr/>
          </p:nvSpPr>
          <p:spPr>
            <a:xfrm flipH="false" flipV="false" rot="0">
              <a:off x="0" y="0"/>
              <a:ext cx="1124235" cy="1157920"/>
            </a:xfrm>
            <a:custGeom>
              <a:avLst/>
              <a:gdLst/>
              <a:ahLst/>
              <a:cxnLst/>
              <a:rect r="r" b="b" t="t" l="l"/>
              <a:pathLst>
                <a:path h="1157920" w="1124235">
                  <a:moveTo>
                    <a:pt x="0" y="0"/>
                  </a:moveTo>
                  <a:lnTo>
                    <a:pt x="1124235" y="0"/>
                  </a:lnTo>
                  <a:lnTo>
                    <a:pt x="1124235" y="1157920"/>
                  </a:lnTo>
                  <a:lnTo>
                    <a:pt x="0" y="115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39608" y="147159"/>
              <a:ext cx="645020" cy="730251"/>
            </a:xfrm>
            <a:prstGeom prst="rect">
              <a:avLst/>
            </a:prstGeom>
          </p:spPr>
          <p:txBody>
            <a:bodyPr anchor="t" rtlCol="false" tIns="0" lIns="0" bIns="0" rIns="0">
              <a:spAutoFit/>
            </a:bodyPr>
            <a:lstStyle/>
            <a:p>
              <a:pPr algn="ctr">
                <a:lnSpc>
                  <a:spcPts val="4199"/>
                </a:lnSpc>
              </a:pPr>
              <a:r>
                <a:rPr lang="en-US" b="true" sz="2999">
                  <a:solidFill>
                    <a:srgbClr val="2B2B2B"/>
                  </a:solidFill>
                  <a:latin typeface="Agrandir Bold"/>
                  <a:ea typeface="Agrandir Bold"/>
                  <a:cs typeface="Agrandir Bold"/>
                  <a:sym typeface="Agrandir Bold"/>
                </a:rPr>
                <a:t>6</a:t>
              </a:r>
            </a:p>
          </p:txBody>
        </p:sp>
        <p:sp>
          <p:nvSpPr>
            <p:cNvPr name="TextBox 5" id="5"/>
            <p:cNvSpPr txBox="true"/>
            <p:nvPr/>
          </p:nvSpPr>
          <p:spPr>
            <a:xfrm rot="0">
              <a:off x="1617048" y="175734"/>
              <a:ext cx="4339077" cy="1094359"/>
            </a:xfrm>
            <a:prstGeom prst="rect">
              <a:avLst/>
            </a:prstGeom>
          </p:spPr>
          <p:txBody>
            <a:bodyPr anchor="t" rtlCol="false" tIns="0" lIns="0" bIns="0" rIns="0">
              <a:spAutoFit/>
            </a:bodyPr>
            <a:lstStyle/>
            <a:p>
              <a:pPr algn="l">
                <a:lnSpc>
                  <a:spcPts val="3191"/>
                </a:lnSpc>
              </a:pPr>
              <a:r>
                <a:rPr lang="en-US" sz="2279">
                  <a:solidFill>
                    <a:srgbClr val="2B2B2B"/>
                  </a:solidFill>
                  <a:latin typeface="Agrandir"/>
                  <a:ea typeface="Agrandir"/>
                  <a:cs typeface="Agrandir"/>
                  <a:sym typeface="Agrandir"/>
                </a:rPr>
                <a:t>Dashboard Overview and Reporting</a:t>
              </a:r>
            </a:p>
          </p:txBody>
        </p:sp>
      </p:grpSp>
      <p:grpSp>
        <p:nvGrpSpPr>
          <p:cNvPr name="Group 6" id="6"/>
          <p:cNvGrpSpPr/>
          <p:nvPr/>
        </p:nvGrpSpPr>
        <p:grpSpPr>
          <a:xfrm rot="0">
            <a:off x="1028700" y="2889447"/>
            <a:ext cx="4467094" cy="960971"/>
            <a:chOff x="0" y="0"/>
            <a:chExt cx="5956125" cy="1281295"/>
          </a:xfrm>
        </p:grpSpPr>
        <p:sp>
          <p:nvSpPr>
            <p:cNvPr name="Freeform 7" id="7"/>
            <p:cNvSpPr/>
            <p:nvPr/>
          </p:nvSpPr>
          <p:spPr>
            <a:xfrm flipH="false" flipV="false" rot="0">
              <a:off x="0" y="0"/>
              <a:ext cx="1124235" cy="1157920"/>
            </a:xfrm>
            <a:custGeom>
              <a:avLst/>
              <a:gdLst/>
              <a:ahLst/>
              <a:cxnLst/>
              <a:rect r="r" b="b" t="t" l="l"/>
              <a:pathLst>
                <a:path h="1157920" w="1124235">
                  <a:moveTo>
                    <a:pt x="0" y="0"/>
                  </a:moveTo>
                  <a:lnTo>
                    <a:pt x="1124235" y="0"/>
                  </a:lnTo>
                  <a:lnTo>
                    <a:pt x="1124235" y="1157920"/>
                  </a:lnTo>
                  <a:lnTo>
                    <a:pt x="0" y="115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239608" y="147159"/>
              <a:ext cx="645020" cy="730251"/>
            </a:xfrm>
            <a:prstGeom prst="rect">
              <a:avLst/>
            </a:prstGeom>
          </p:spPr>
          <p:txBody>
            <a:bodyPr anchor="t" rtlCol="false" tIns="0" lIns="0" bIns="0" rIns="0">
              <a:spAutoFit/>
            </a:bodyPr>
            <a:lstStyle/>
            <a:p>
              <a:pPr algn="ctr">
                <a:lnSpc>
                  <a:spcPts val="4199"/>
                </a:lnSpc>
              </a:pPr>
              <a:r>
                <a:rPr lang="en-US" b="true" sz="2999">
                  <a:solidFill>
                    <a:srgbClr val="2B2B2B"/>
                  </a:solidFill>
                  <a:latin typeface="Agrandir Bold"/>
                  <a:ea typeface="Agrandir Bold"/>
                  <a:cs typeface="Agrandir Bold"/>
                  <a:sym typeface="Agrandir Bold"/>
                </a:rPr>
                <a:t>1</a:t>
              </a:r>
            </a:p>
          </p:txBody>
        </p:sp>
        <p:sp>
          <p:nvSpPr>
            <p:cNvPr name="TextBox 9" id="9"/>
            <p:cNvSpPr txBox="true"/>
            <p:nvPr/>
          </p:nvSpPr>
          <p:spPr>
            <a:xfrm rot="0">
              <a:off x="1617048" y="175734"/>
              <a:ext cx="4339077" cy="1105561"/>
            </a:xfrm>
            <a:prstGeom prst="rect">
              <a:avLst/>
            </a:prstGeom>
          </p:spPr>
          <p:txBody>
            <a:bodyPr anchor="t" rtlCol="false" tIns="0" lIns="0" bIns="0" rIns="0">
              <a:spAutoFit/>
            </a:bodyPr>
            <a:lstStyle/>
            <a:p>
              <a:pPr algn="l">
                <a:lnSpc>
                  <a:spcPts val="3185"/>
                </a:lnSpc>
              </a:pPr>
              <a:r>
                <a:rPr lang="en-US" sz="2275">
                  <a:solidFill>
                    <a:srgbClr val="2B2B2B"/>
                  </a:solidFill>
                  <a:latin typeface="Agrandir"/>
                  <a:ea typeface="Agrandir"/>
                  <a:cs typeface="Agrandir"/>
                  <a:sym typeface="Agrandir"/>
                </a:rPr>
                <a:t>User Authentication and Role Management</a:t>
              </a:r>
            </a:p>
          </p:txBody>
        </p:sp>
      </p:grpSp>
      <p:grpSp>
        <p:nvGrpSpPr>
          <p:cNvPr name="Group 10" id="10"/>
          <p:cNvGrpSpPr/>
          <p:nvPr/>
        </p:nvGrpSpPr>
        <p:grpSpPr>
          <a:xfrm rot="0">
            <a:off x="1028700" y="3950964"/>
            <a:ext cx="4467094" cy="952570"/>
            <a:chOff x="0" y="0"/>
            <a:chExt cx="5956125" cy="1270093"/>
          </a:xfrm>
        </p:grpSpPr>
        <p:sp>
          <p:nvSpPr>
            <p:cNvPr name="TextBox 11" id="11"/>
            <p:cNvSpPr txBox="true"/>
            <p:nvPr/>
          </p:nvSpPr>
          <p:spPr>
            <a:xfrm rot="0">
              <a:off x="1617048" y="175734"/>
              <a:ext cx="4339077" cy="1094359"/>
            </a:xfrm>
            <a:prstGeom prst="rect">
              <a:avLst/>
            </a:prstGeom>
          </p:spPr>
          <p:txBody>
            <a:bodyPr anchor="t" rtlCol="false" tIns="0" lIns="0" bIns="0" rIns="0">
              <a:spAutoFit/>
            </a:bodyPr>
            <a:lstStyle/>
            <a:p>
              <a:pPr algn="l">
                <a:lnSpc>
                  <a:spcPts val="3191"/>
                </a:lnSpc>
              </a:pPr>
              <a:r>
                <a:rPr lang="en-US" sz="2279">
                  <a:solidFill>
                    <a:srgbClr val="2B2B2B"/>
                  </a:solidFill>
                  <a:latin typeface="Agrandir"/>
                  <a:ea typeface="Agrandir"/>
                  <a:cs typeface="Agrandir"/>
                  <a:sym typeface="Agrandir"/>
                </a:rPr>
                <a:t>Training Request and Management</a:t>
              </a:r>
            </a:p>
          </p:txBody>
        </p:sp>
        <p:sp>
          <p:nvSpPr>
            <p:cNvPr name="Freeform 12" id="12"/>
            <p:cNvSpPr/>
            <p:nvPr/>
          </p:nvSpPr>
          <p:spPr>
            <a:xfrm flipH="false" flipV="false" rot="0">
              <a:off x="0" y="0"/>
              <a:ext cx="1124235" cy="1157920"/>
            </a:xfrm>
            <a:custGeom>
              <a:avLst/>
              <a:gdLst/>
              <a:ahLst/>
              <a:cxnLst/>
              <a:rect r="r" b="b" t="t" l="l"/>
              <a:pathLst>
                <a:path h="1157920" w="1124235">
                  <a:moveTo>
                    <a:pt x="0" y="0"/>
                  </a:moveTo>
                  <a:lnTo>
                    <a:pt x="1124235" y="0"/>
                  </a:lnTo>
                  <a:lnTo>
                    <a:pt x="1124235" y="1157920"/>
                  </a:lnTo>
                  <a:lnTo>
                    <a:pt x="0" y="115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239608" y="147159"/>
              <a:ext cx="645020" cy="730251"/>
            </a:xfrm>
            <a:prstGeom prst="rect">
              <a:avLst/>
            </a:prstGeom>
          </p:spPr>
          <p:txBody>
            <a:bodyPr anchor="t" rtlCol="false" tIns="0" lIns="0" bIns="0" rIns="0">
              <a:spAutoFit/>
            </a:bodyPr>
            <a:lstStyle/>
            <a:p>
              <a:pPr algn="ctr">
                <a:lnSpc>
                  <a:spcPts val="4199"/>
                </a:lnSpc>
              </a:pPr>
              <a:r>
                <a:rPr lang="en-US" b="true" sz="2999">
                  <a:solidFill>
                    <a:srgbClr val="2B2B2B"/>
                  </a:solidFill>
                  <a:latin typeface="Agrandir Bold"/>
                  <a:ea typeface="Agrandir Bold"/>
                  <a:cs typeface="Agrandir Bold"/>
                  <a:sym typeface="Agrandir Bold"/>
                </a:rPr>
                <a:t>2</a:t>
              </a:r>
            </a:p>
          </p:txBody>
        </p:sp>
      </p:grpSp>
      <p:grpSp>
        <p:nvGrpSpPr>
          <p:cNvPr name="Group 14" id="14"/>
          <p:cNvGrpSpPr/>
          <p:nvPr/>
        </p:nvGrpSpPr>
        <p:grpSpPr>
          <a:xfrm rot="0">
            <a:off x="8672325" y="2889447"/>
            <a:ext cx="4467094" cy="952570"/>
            <a:chOff x="0" y="0"/>
            <a:chExt cx="5956125" cy="1270093"/>
          </a:xfrm>
        </p:grpSpPr>
        <p:sp>
          <p:nvSpPr>
            <p:cNvPr name="Freeform 15" id="15"/>
            <p:cNvSpPr/>
            <p:nvPr/>
          </p:nvSpPr>
          <p:spPr>
            <a:xfrm flipH="false" flipV="false" rot="0">
              <a:off x="0" y="0"/>
              <a:ext cx="1124235" cy="1157920"/>
            </a:xfrm>
            <a:custGeom>
              <a:avLst/>
              <a:gdLst/>
              <a:ahLst/>
              <a:cxnLst/>
              <a:rect r="r" b="b" t="t" l="l"/>
              <a:pathLst>
                <a:path h="1157920" w="1124235">
                  <a:moveTo>
                    <a:pt x="0" y="0"/>
                  </a:moveTo>
                  <a:lnTo>
                    <a:pt x="1124235" y="0"/>
                  </a:lnTo>
                  <a:lnTo>
                    <a:pt x="1124235" y="1157920"/>
                  </a:lnTo>
                  <a:lnTo>
                    <a:pt x="0" y="115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239608" y="147159"/>
              <a:ext cx="645020" cy="730251"/>
            </a:xfrm>
            <a:prstGeom prst="rect">
              <a:avLst/>
            </a:prstGeom>
          </p:spPr>
          <p:txBody>
            <a:bodyPr anchor="t" rtlCol="false" tIns="0" lIns="0" bIns="0" rIns="0">
              <a:spAutoFit/>
            </a:bodyPr>
            <a:lstStyle/>
            <a:p>
              <a:pPr algn="ctr">
                <a:lnSpc>
                  <a:spcPts val="4199"/>
                </a:lnSpc>
              </a:pPr>
              <a:r>
                <a:rPr lang="en-US" b="true" sz="2999">
                  <a:solidFill>
                    <a:srgbClr val="2B2B2B"/>
                  </a:solidFill>
                  <a:latin typeface="Agrandir Bold"/>
                  <a:ea typeface="Agrandir Bold"/>
                  <a:cs typeface="Agrandir Bold"/>
                  <a:sym typeface="Agrandir Bold"/>
                </a:rPr>
                <a:t>5</a:t>
              </a:r>
            </a:p>
          </p:txBody>
        </p:sp>
        <p:sp>
          <p:nvSpPr>
            <p:cNvPr name="TextBox 17" id="17"/>
            <p:cNvSpPr txBox="true"/>
            <p:nvPr/>
          </p:nvSpPr>
          <p:spPr>
            <a:xfrm rot="0">
              <a:off x="1617048" y="175734"/>
              <a:ext cx="4339077" cy="1094359"/>
            </a:xfrm>
            <a:prstGeom prst="rect">
              <a:avLst/>
            </a:prstGeom>
          </p:spPr>
          <p:txBody>
            <a:bodyPr anchor="t" rtlCol="false" tIns="0" lIns="0" bIns="0" rIns="0">
              <a:spAutoFit/>
            </a:bodyPr>
            <a:lstStyle/>
            <a:p>
              <a:pPr algn="l">
                <a:lnSpc>
                  <a:spcPts val="3191"/>
                </a:lnSpc>
              </a:pPr>
              <a:r>
                <a:rPr lang="en-US" sz="2279">
                  <a:solidFill>
                    <a:srgbClr val="2B2B2B"/>
                  </a:solidFill>
                  <a:latin typeface="Agrandir"/>
                  <a:ea typeface="Agrandir"/>
                  <a:cs typeface="Agrandir"/>
                  <a:sym typeface="Agrandir"/>
                </a:rPr>
                <a:t>Feedback Collection and Reporting</a:t>
              </a:r>
            </a:p>
          </p:txBody>
        </p:sp>
      </p:grpSp>
      <p:grpSp>
        <p:nvGrpSpPr>
          <p:cNvPr name="Group 18" id="18"/>
          <p:cNvGrpSpPr/>
          <p:nvPr/>
        </p:nvGrpSpPr>
        <p:grpSpPr>
          <a:xfrm rot="0">
            <a:off x="1028700" y="5171151"/>
            <a:ext cx="4467094" cy="1467301"/>
            <a:chOff x="0" y="0"/>
            <a:chExt cx="5956125" cy="1956402"/>
          </a:xfrm>
        </p:grpSpPr>
        <p:sp>
          <p:nvSpPr>
            <p:cNvPr name="Freeform 19" id="19"/>
            <p:cNvSpPr/>
            <p:nvPr/>
          </p:nvSpPr>
          <p:spPr>
            <a:xfrm flipH="false" flipV="false" rot="0">
              <a:off x="0" y="0"/>
              <a:ext cx="1124235" cy="1157920"/>
            </a:xfrm>
            <a:custGeom>
              <a:avLst/>
              <a:gdLst/>
              <a:ahLst/>
              <a:cxnLst/>
              <a:rect r="r" b="b" t="t" l="l"/>
              <a:pathLst>
                <a:path h="1157920" w="1124235">
                  <a:moveTo>
                    <a:pt x="0" y="0"/>
                  </a:moveTo>
                  <a:lnTo>
                    <a:pt x="1124235" y="0"/>
                  </a:lnTo>
                  <a:lnTo>
                    <a:pt x="1124235" y="1157920"/>
                  </a:lnTo>
                  <a:lnTo>
                    <a:pt x="0" y="115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239608" y="147159"/>
              <a:ext cx="645020" cy="730251"/>
            </a:xfrm>
            <a:prstGeom prst="rect">
              <a:avLst/>
            </a:prstGeom>
          </p:spPr>
          <p:txBody>
            <a:bodyPr anchor="t" rtlCol="false" tIns="0" lIns="0" bIns="0" rIns="0">
              <a:spAutoFit/>
            </a:bodyPr>
            <a:lstStyle/>
            <a:p>
              <a:pPr algn="ctr">
                <a:lnSpc>
                  <a:spcPts val="4199"/>
                </a:lnSpc>
              </a:pPr>
              <a:r>
                <a:rPr lang="en-US" b="true" sz="2999">
                  <a:solidFill>
                    <a:srgbClr val="2B2B2B"/>
                  </a:solidFill>
                  <a:latin typeface="Agrandir Bold"/>
                  <a:ea typeface="Agrandir Bold"/>
                  <a:cs typeface="Agrandir Bold"/>
                  <a:sym typeface="Agrandir Bold"/>
                </a:rPr>
                <a:t>3</a:t>
              </a:r>
            </a:p>
          </p:txBody>
        </p:sp>
        <p:sp>
          <p:nvSpPr>
            <p:cNvPr name="TextBox 21" id="21"/>
            <p:cNvSpPr txBox="true"/>
            <p:nvPr/>
          </p:nvSpPr>
          <p:spPr>
            <a:xfrm rot="0">
              <a:off x="1617048" y="175734"/>
              <a:ext cx="4339077" cy="1780668"/>
            </a:xfrm>
            <a:prstGeom prst="rect">
              <a:avLst/>
            </a:prstGeom>
          </p:spPr>
          <p:txBody>
            <a:bodyPr anchor="t" rtlCol="false" tIns="0" lIns="0" bIns="0" rIns="0">
              <a:spAutoFit/>
            </a:bodyPr>
            <a:lstStyle/>
            <a:p>
              <a:pPr algn="l">
                <a:lnSpc>
                  <a:spcPts val="3191"/>
                </a:lnSpc>
              </a:pPr>
              <a:r>
                <a:rPr lang="en-US" sz="2279">
                  <a:solidFill>
                    <a:srgbClr val="2B2B2B"/>
                  </a:solidFill>
                  <a:latin typeface="Agrandir"/>
                  <a:ea typeface="Agrandir"/>
                  <a:cs typeface="Agrandir"/>
                  <a:sym typeface="Agrandir"/>
                </a:rPr>
                <a:t>Course Creation and Assignment</a:t>
              </a:r>
            </a:p>
            <a:p>
              <a:pPr algn="l">
                <a:lnSpc>
                  <a:spcPts val="4199"/>
                </a:lnSpc>
              </a:pPr>
            </a:p>
          </p:txBody>
        </p:sp>
      </p:grpSp>
      <p:grpSp>
        <p:nvGrpSpPr>
          <p:cNvPr name="Group 22" id="22"/>
          <p:cNvGrpSpPr/>
          <p:nvPr/>
        </p:nvGrpSpPr>
        <p:grpSpPr>
          <a:xfrm rot="0">
            <a:off x="8672325" y="5143500"/>
            <a:ext cx="4467094" cy="868440"/>
            <a:chOff x="0" y="0"/>
            <a:chExt cx="5956125" cy="1157920"/>
          </a:xfrm>
        </p:grpSpPr>
        <p:sp>
          <p:nvSpPr>
            <p:cNvPr name="TextBox 23" id="23"/>
            <p:cNvSpPr txBox="true"/>
            <p:nvPr/>
          </p:nvSpPr>
          <p:spPr>
            <a:xfrm rot="0">
              <a:off x="1617048" y="175734"/>
              <a:ext cx="4339077" cy="560959"/>
            </a:xfrm>
            <a:prstGeom prst="rect">
              <a:avLst/>
            </a:prstGeom>
          </p:spPr>
          <p:txBody>
            <a:bodyPr anchor="t" rtlCol="false" tIns="0" lIns="0" bIns="0" rIns="0">
              <a:spAutoFit/>
            </a:bodyPr>
            <a:lstStyle/>
            <a:p>
              <a:pPr algn="l">
                <a:lnSpc>
                  <a:spcPts val="3191"/>
                </a:lnSpc>
              </a:pPr>
              <a:r>
                <a:rPr lang="en-US" sz="2279">
                  <a:solidFill>
                    <a:srgbClr val="2B2B2B"/>
                  </a:solidFill>
                  <a:latin typeface="Agrandir"/>
                  <a:ea typeface="Agrandir"/>
                  <a:cs typeface="Agrandir"/>
                  <a:sym typeface="Agrandir"/>
                </a:rPr>
                <a:t>Notification System</a:t>
              </a:r>
            </a:p>
          </p:txBody>
        </p:sp>
        <p:sp>
          <p:nvSpPr>
            <p:cNvPr name="Freeform 24" id="24"/>
            <p:cNvSpPr/>
            <p:nvPr/>
          </p:nvSpPr>
          <p:spPr>
            <a:xfrm flipH="false" flipV="false" rot="0">
              <a:off x="0" y="0"/>
              <a:ext cx="1124235" cy="1157920"/>
            </a:xfrm>
            <a:custGeom>
              <a:avLst/>
              <a:gdLst/>
              <a:ahLst/>
              <a:cxnLst/>
              <a:rect r="r" b="b" t="t" l="l"/>
              <a:pathLst>
                <a:path h="1157920" w="1124235">
                  <a:moveTo>
                    <a:pt x="0" y="0"/>
                  </a:moveTo>
                  <a:lnTo>
                    <a:pt x="1124235" y="0"/>
                  </a:lnTo>
                  <a:lnTo>
                    <a:pt x="1124235" y="1157920"/>
                  </a:lnTo>
                  <a:lnTo>
                    <a:pt x="0" y="115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239608" y="147159"/>
              <a:ext cx="645020" cy="730251"/>
            </a:xfrm>
            <a:prstGeom prst="rect">
              <a:avLst/>
            </a:prstGeom>
          </p:spPr>
          <p:txBody>
            <a:bodyPr anchor="t" rtlCol="false" tIns="0" lIns="0" bIns="0" rIns="0">
              <a:spAutoFit/>
            </a:bodyPr>
            <a:lstStyle/>
            <a:p>
              <a:pPr algn="ctr">
                <a:lnSpc>
                  <a:spcPts val="4199"/>
                </a:lnSpc>
              </a:pPr>
              <a:r>
                <a:rPr lang="en-US" b="true" sz="2999">
                  <a:solidFill>
                    <a:srgbClr val="2B2B2B"/>
                  </a:solidFill>
                  <a:latin typeface="Agrandir Bold"/>
                  <a:ea typeface="Agrandir Bold"/>
                  <a:cs typeface="Agrandir Bold"/>
                  <a:sym typeface="Agrandir Bold"/>
                </a:rPr>
                <a:t>7</a:t>
              </a:r>
            </a:p>
          </p:txBody>
        </p:sp>
      </p:grpSp>
      <p:grpSp>
        <p:nvGrpSpPr>
          <p:cNvPr name="Group 26" id="26"/>
          <p:cNvGrpSpPr/>
          <p:nvPr/>
        </p:nvGrpSpPr>
        <p:grpSpPr>
          <a:xfrm rot="0">
            <a:off x="8672325" y="6335790"/>
            <a:ext cx="4467094" cy="952570"/>
            <a:chOff x="0" y="0"/>
            <a:chExt cx="5956125" cy="1270093"/>
          </a:xfrm>
        </p:grpSpPr>
        <p:sp>
          <p:nvSpPr>
            <p:cNvPr name="Freeform 27" id="27"/>
            <p:cNvSpPr/>
            <p:nvPr/>
          </p:nvSpPr>
          <p:spPr>
            <a:xfrm flipH="false" flipV="false" rot="0">
              <a:off x="0" y="0"/>
              <a:ext cx="1124235" cy="1157920"/>
            </a:xfrm>
            <a:custGeom>
              <a:avLst/>
              <a:gdLst/>
              <a:ahLst/>
              <a:cxnLst/>
              <a:rect r="r" b="b" t="t" l="l"/>
              <a:pathLst>
                <a:path h="1157920" w="1124235">
                  <a:moveTo>
                    <a:pt x="0" y="0"/>
                  </a:moveTo>
                  <a:lnTo>
                    <a:pt x="1124235" y="0"/>
                  </a:lnTo>
                  <a:lnTo>
                    <a:pt x="1124235" y="1157920"/>
                  </a:lnTo>
                  <a:lnTo>
                    <a:pt x="0" y="115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239608" y="147159"/>
              <a:ext cx="645020" cy="730251"/>
            </a:xfrm>
            <a:prstGeom prst="rect">
              <a:avLst/>
            </a:prstGeom>
          </p:spPr>
          <p:txBody>
            <a:bodyPr anchor="t" rtlCol="false" tIns="0" lIns="0" bIns="0" rIns="0">
              <a:spAutoFit/>
            </a:bodyPr>
            <a:lstStyle/>
            <a:p>
              <a:pPr algn="ctr">
                <a:lnSpc>
                  <a:spcPts val="4199"/>
                </a:lnSpc>
              </a:pPr>
              <a:r>
                <a:rPr lang="en-US" b="true" sz="2999">
                  <a:solidFill>
                    <a:srgbClr val="2B2B2B"/>
                  </a:solidFill>
                  <a:latin typeface="Agrandir Bold"/>
                  <a:ea typeface="Agrandir Bold"/>
                  <a:cs typeface="Agrandir Bold"/>
                  <a:sym typeface="Agrandir Bold"/>
                </a:rPr>
                <a:t>8</a:t>
              </a:r>
            </a:p>
          </p:txBody>
        </p:sp>
        <p:sp>
          <p:nvSpPr>
            <p:cNvPr name="TextBox 29" id="29"/>
            <p:cNvSpPr txBox="true"/>
            <p:nvPr/>
          </p:nvSpPr>
          <p:spPr>
            <a:xfrm rot="0">
              <a:off x="1617048" y="175734"/>
              <a:ext cx="4339077" cy="1094359"/>
            </a:xfrm>
            <a:prstGeom prst="rect">
              <a:avLst/>
            </a:prstGeom>
          </p:spPr>
          <p:txBody>
            <a:bodyPr anchor="t" rtlCol="false" tIns="0" lIns="0" bIns="0" rIns="0">
              <a:spAutoFit/>
            </a:bodyPr>
            <a:lstStyle/>
            <a:p>
              <a:pPr algn="l">
                <a:lnSpc>
                  <a:spcPts val="3191"/>
                </a:lnSpc>
              </a:pPr>
              <a:r>
                <a:rPr lang="en-US" sz="2279">
                  <a:solidFill>
                    <a:srgbClr val="2B2B2B"/>
                  </a:solidFill>
                  <a:latin typeface="Agrandir"/>
                  <a:ea typeface="Agrandir"/>
                  <a:cs typeface="Agrandir"/>
                  <a:sym typeface="Agrandir"/>
                </a:rPr>
                <a:t>Course Progress Analytics</a:t>
              </a:r>
            </a:p>
          </p:txBody>
        </p:sp>
      </p:grpSp>
      <p:grpSp>
        <p:nvGrpSpPr>
          <p:cNvPr name="Group 30" id="30"/>
          <p:cNvGrpSpPr/>
          <p:nvPr/>
        </p:nvGrpSpPr>
        <p:grpSpPr>
          <a:xfrm rot="0">
            <a:off x="1028700" y="6506526"/>
            <a:ext cx="4467094" cy="952570"/>
            <a:chOff x="0" y="0"/>
            <a:chExt cx="5956125" cy="1270093"/>
          </a:xfrm>
        </p:grpSpPr>
        <p:sp>
          <p:nvSpPr>
            <p:cNvPr name="Freeform 31" id="31"/>
            <p:cNvSpPr/>
            <p:nvPr/>
          </p:nvSpPr>
          <p:spPr>
            <a:xfrm flipH="false" flipV="false" rot="0">
              <a:off x="0" y="0"/>
              <a:ext cx="1124235" cy="1157920"/>
            </a:xfrm>
            <a:custGeom>
              <a:avLst/>
              <a:gdLst/>
              <a:ahLst/>
              <a:cxnLst/>
              <a:rect r="r" b="b" t="t" l="l"/>
              <a:pathLst>
                <a:path h="1157920" w="1124235">
                  <a:moveTo>
                    <a:pt x="0" y="0"/>
                  </a:moveTo>
                  <a:lnTo>
                    <a:pt x="1124235" y="0"/>
                  </a:lnTo>
                  <a:lnTo>
                    <a:pt x="1124235" y="1157920"/>
                  </a:lnTo>
                  <a:lnTo>
                    <a:pt x="0" y="11579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2" id="32"/>
            <p:cNvSpPr txBox="true"/>
            <p:nvPr/>
          </p:nvSpPr>
          <p:spPr>
            <a:xfrm rot="0">
              <a:off x="239608" y="147159"/>
              <a:ext cx="645020" cy="730251"/>
            </a:xfrm>
            <a:prstGeom prst="rect">
              <a:avLst/>
            </a:prstGeom>
          </p:spPr>
          <p:txBody>
            <a:bodyPr anchor="t" rtlCol="false" tIns="0" lIns="0" bIns="0" rIns="0">
              <a:spAutoFit/>
            </a:bodyPr>
            <a:lstStyle/>
            <a:p>
              <a:pPr algn="ctr">
                <a:lnSpc>
                  <a:spcPts val="4199"/>
                </a:lnSpc>
              </a:pPr>
              <a:r>
                <a:rPr lang="en-US" b="true" sz="2999">
                  <a:solidFill>
                    <a:srgbClr val="2B2B2B"/>
                  </a:solidFill>
                  <a:latin typeface="Agrandir Bold"/>
                  <a:ea typeface="Agrandir Bold"/>
                  <a:cs typeface="Agrandir Bold"/>
                  <a:sym typeface="Agrandir Bold"/>
                </a:rPr>
                <a:t>4</a:t>
              </a:r>
            </a:p>
          </p:txBody>
        </p:sp>
        <p:sp>
          <p:nvSpPr>
            <p:cNvPr name="TextBox 33" id="33"/>
            <p:cNvSpPr txBox="true"/>
            <p:nvPr/>
          </p:nvSpPr>
          <p:spPr>
            <a:xfrm rot="0">
              <a:off x="1617048" y="175734"/>
              <a:ext cx="4339077" cy="1094359"/>
            </a:xfrm>
            <a:prstGeom prst="rect">
              <a:avLst/>
            </a:prstGeom>
          </p:spPr>
          <p:txBody>
            <a:bodyPr anchor="t" rtlCol="false" tIns="0" lIns="0" bIns="0" rIns="0">
              <a:spAutoFit/>
            </a:bodyPr>
            <a:lstStyle/>
            <a:p>
              <a:pPr algn="l">
                <a:lnSpc>
                  <a:spcPts val="3191"/>
                </a:lnSpc>
              </a:pPr>
              <a:r>
                <a:rPr lang="en-US" sz="2279">
                  <a:solidFill>
                    <a:srgbClr val="2B2B2B"/>
                  </a:solidFill>
                  <a:latin typeface="Agrandir"/>
                  <a:ea typeface="Agrandir"/>
                  <a:cs typeface="Agrandir"/>
                  <a:sym typeface="Agrandir"/>
                </a:rPr>
                <a:t>Employee Progress Tracking</a:t>
              </a:r>
            </a:p>
          </p:txBody>
        </p:sp>
      </p:grpSp>
      <p:sp>
        <p:nvSpPr>
          <p:cNvPr name="TextBox 34" id="34"/>
          <p:cNvSpPr txBox="true"/>
          <p:nvPr/>
        </p:nvSpPr>
        <p:spPr>
          <a:xfrm rot="0">
            <a:off x="1142641" y="1432656"/>
            <a:ext cx="5685532" cy="659131"/>
          </a:xfrm>
          <a:prstGeom prst="rect">
            <a:avLst/>
          </a:prstGeom>
        </p:spPr>
        <p:txBody>
          <a:bodyPr anchor="t" rtlCol="false" tIns="0" lIns="0" bIns="0" rIns="0">
            <a:spAutoFit/>
          </a:bodyPr>
          <a:lstStyle/>
          <a:p>
            <a:pPr algn="ctr">
              <a:lnSpc>
                <a:spcPts val="4619"/>
              </a:lnSpc>
              <a:spcBef>
                <a:spcPct val="0"/>
              </a:spcBef>
            </a:pPr>
            <a:r>
              <a:rPr lang="en-US" b="true" sz="3299">
                <a:solidFill>
                  <a:srgbClr val="2B2B2B"/>
                </a:solidFill>
                <a:latin typeface="Agrandir Bold"/>
                <a:ea typeface="Agrandir Bold"/>
                <a:cs typeface="Agrandir Bold"/>
                <a:sym typeface="Agrandir Bold"/>
              </a:rPr>
              <a:t>Modules to be Implemented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6980359" y="22359"/>
            <a:ext cx="11467938" cy="201268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true" flipV="false" rot="0">
            <a:off x="0" y="7889033"/>
            <a:ext cx="10522933" cy="2420275"/>
          </a:xfrm>
          <a:prstGeom prst="rect">
            <a:avLst/>
          </a:prstGeom>
        </p:spPr>
      </p:pic>
      <p:sp>
        <p:nvSpPr>
          <p:cNvPr name="TextBox 4" id="4"/>
          <p:cNvSpPr txBox="true"/>
          <p:nvPr/>
        </p:nvSpPr>
        <p:spPr>
          <a:xfrm rot="0">
            <a:off x="1234661" y="1019169"/>
            <a:ext cx="15196689" cy="608424"/>
          </a:xfrm>
          <a:prstGeom prst="rect">
            <a:avLst/>
          </a:prstGeom>
        </p:spPr>
        <p:txBody>
          <a:bodyPr anchor="t" rtlCol="false" tIns="0" lIns="0" bIns="0" rIns="0">
            <a:spAutoFit/>
          </a:bodyPr>
          <a:lstStyle/>
          <a:p>
            <a:pPr algn="just">
              <a:lnSpc>
                <a:spcPts val="4264"/>
              </a:lnSpc>
              <a:spcBef>
                <a:spcPct val="0"/>
              </a:spcBef>
            </a:pPr>
            <a:r>
              <a:rPr lang="en-US" b="true" sz="3046">
                <a:solidFill>
                  <a:srgbClr val="000000"/>
                </a:solidFill>
                <a:latin typeface="Agrandir Bold"/>
                <a:ea typeface="Agrandir Bold"/>
                <a:cs typeface="Agrandir Bold"/>
                <a:sym typeface="Agrandir Bold"/>
              </a:rPr>
              <a:t>Milestone 1</a:t>
            </a:r>
          </a:p>
        </p:txBody>
      </p:sp>
      <p:sp>
        <p:nvSpPr>
          <p:cNvPr name="TextBox 5" id="5"/>
          <p:cNvSpPr txBox="true"/>
          <p:nvPr/>
        </p:nvSpPr>
        <p:spPr>
          <a:xfrm rot="0">
            <a:off x="1234661" y="1692423"/>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Module 1:</a:t>
            </a:r>
            <a:r>
              <a:rPr lang="en-US" sz="2299">
                <a:solidFill>
                  <a:srgbClr val="000000"/>
                </a:solidFill>
                <a:latin typeface="Agrandir"/>
                <a:ea typeface="Agrandir"/>
                <a:cs typeface="Agrandir"/>
                <a:sym typeface="Agrandir"/>
              </a:rPr>
              <a:t> User Authentication and Role Management</a:t>
            </a:r>
          </a:p>
        </p:txBody>
      </p:sp>
      <p:sp>
        <p:nvSpPr>
          <p:cNvPr name="TextBox 6" id="6"/>
          <p:cNvSpPr txBox="true"/>
          <p:nvPr/>
        </p:nvSpPr>
        <p:spPr>
          <a:xfrm rot="0">
            <a:off x="1234661" y="2213184"/>
            <a:ext cx="15559832" cy="455930"/>
          </a:xfrm>
          <a:prstGeom prst="rect">
            <a:avLst/>
          </a:prstGeom>
        </p:spPr>
        <p:txBody>
          <a:bodyPr anchor="t" rtlCol="false" tIns="0" lIns="0" bIns="0" rIns="0">
            <a:spAutoFit/>
          </a:bodyPr>
          <a:lstStyle/>
          <a:p>
            <a:pPr algn="just">
              <a:lnSpc>
                <a:spcPts val="3219"/>
              </a:lnSpc>
              <a:spcBef>
                <a:spcPct val="0"/>
              </a:spcBef>
            </a:pPr>
            <a:r>
              <a:rPr lang="en-US" sz="2299">
                <a:solidFill>
                  <a:srgbClr val="000000"/>
                </a:solidFill>
                <a:latin typeface="Agrandir"/>
                <a:ea typeface="Agrandir"/>
                <a:cs typeface="Agrandir"/>
                <a:sym typeface="Agrandir"/>
              </a:rPr>
              <a:t>Description:</a:t>
            </a:r>
          </a:p>
        </p:txBody>
      </p:sp>
      <p:sp>
        <p:nvSpPr>
          <p:cNvPr name="TextBox 7" id="7"/>
          <p:cNvSpPr txBox="true"/>
          <p:nvPr/>
        </p:nvSpPr>
        <p:spPr>
          <a:xfrm rot="0">
            <a:off x="1234661" y="2735789"/>
            <a:ext cx="14526538" cy="855980"/>
          </a:xfrm>
          <a:prstGeom prst="rect">
            <a:avLst/>
          </a:prstGeom>
        </p:spPr>
        <p:txBody>
          <a:bodyPr anchor="t" rtlCol="false" tIns="0" lIns="0" bIns="0" rIns="0">
            <a:spAutoFit/>
          </a:bodyPr>
          <a:lstStyle/>
          <a:p>
            <a:pPr algn="just">
              <a:lnSpc>
                <a:spcPts val="3219"/>
              </a:lnSpc>
              <a:spcBef>
                <a:spcPct val="0"/>
              </a:spcBef>
            </a:pPr>
            <a:r>
              <a:rPr lang="en-US" sz="2299">
                <a:solidFill>
                  <a:srgbClr val="000000"/>
                </a:solidFill>
                <a:latin typeface="Agrandir"/>
                <a:ea typeface="Agrandir"/>
                <a:cs typeface="Agrandir"/>
                <a:sym typeface="Agrandir"/>
              </a:rPr>
              <a:t>Implement user authentication and role-based access control for account managers, admins, and employees</a:t>
            </a:r>
          </a:p>
        </p:txBody>
      </p:sp>
      <p:sp>
        <p:nvSpPr>
          <p:cNvPr name="TextBox 8" id="8"/>
          <p:cNvSpPr txBox="true"/>
          <p:nvPr/>
        </p:nvSpPr>
        <p:spPr>
          <a:xfrm rot="0">
            <a:off x="1234661" y="3658444"/>
            <a:ext cx="15559832" cy="455930"/>
          </a:xfrm>
          <a:prstGeom prst="rect">
            <a:avLst/>
          </a:prstGeom>
        </p:spPr>
        <p:txBody>
          <a:bodyPr anchor="t" rtlCol="false" tIns="0" lIns="0" bIns="0" rIns="0">
            <a:spAutoFit/>
          </a:bodyPr>
          <a:lstStyle/>
          <a:p>
            <a:pPr algn="just">
              <a:lnSpc>
                <a:spcPts val="3219"/>
              </a:lnSpc>
              <a:spcBef>
                <a:spcPct val="0"/>
              </a:spcBef>
            </a:pPr>
            <a:r>
              <a:rPr lang="en-US" sz="2299">
                <a:solidFill>
                  <a:srgbClr val="000000"/>
                </a:solidFill>
                <a:latin typeface="Agrandir"/>
                <a:ea typeface="Agrandir"/>
                <a:cs typeface="Agrandir"/>
                <a:sym typeface="Agrandir"/>
              </a:rPr>
              <a:t>Features:</a:t>
            </a:r>
          </a:p>
        </p:txBody>
      </p:sp>
      <p:sp>
        <p:nvSpPr>
          <p:cNvPr name="TextBox 9" id="9"/>
          <p:cNvSpPr txBox="true"/>
          <p:nvPr/>
        </p:nvSpPr>
        <p:spPr>
          <a:xfrm rot="0">
            <a:off x="1234661" y="4205397"/>
            <a:ext cx="16376749" cy="1256030"/>
          </a:xfrm>
          <a:prstGeom prst="rect">
            <a:avLst/>
          </a:prstGeom>
        </p:spPr>
        <p:txBody>
          <a:bodyPr anchor="t" rtlCol="false" tIns="0" lIns="0" bIns="0" rIns="0">
            <a:spAutoFit/>
          </a:bodyPr>
          <a:lstStyle/>
          <a:p>
            <a:pPr algn="just" marL="496567" indent="-248284" lvl="1">
              <a:lnSpc>
                <a:spcPts val="3219"/>
              </a:lnSpc>
              <a:buFont typeface="Arial"/>
              <a:buChar char="•"/>
            </a:pPr>
            <a:r>
              <a:rPr lang="en-US" sz="2299">
                <a:solidFill>
                  <a:srgbClr val="000000"/>
                </a:solidFill>
                <a:latin typeface="Agrandir"/>
                <a:ea typeface="Agrandir"/>
                <a:cs typeface="Agrandir"/>
                <a:sym typeface="Agrandir"/>
              </a:rPr>
              <a:t>User registration and login - Provides a form for new users to register with required details including error handing</a:t>
            </a:r>
          </a:p>
          <a:p>
            <a:pPr algn="just" marL="496567" indent="-248284" lvl="1">
              <a:lnSpc>
                <a:spcPts val="3219"/>
              </a:lnSpc>
              <a:buFont typeface="Arial"/>
              <a:buChar char="•"/>
            </a:pPr>
            <a:r>
              <a:rPr lang="en-US" sz="2299">
                <a:solidFill>
                  <a:srgbClr val="000000"/>
                </a:solidFill>
                <a:latin typeface="Agrandir"/>
                <a:ea typeface="Agrandir"/>
                <a:cs typeface="Agrandir"/>
                <a:sym typeface="Agrandir"/>
              </a:rPr>
              <a:t>Secure access using JWT tokens - Generates a JSON Web Token (JWT) upon successful login to authenticate users.</a:t>
            </a:r>
          </a:p>
          <a:p>
            <a:pPr algn="just" marL="496567" indent="-248284" lvl="1">
              <a:lnSpc>
                <a:spcPts val="3219"/>
              </a:lnSpc>
              <a:buFont typeface="Arial"/>
              <a:buChar char="•"/>
            </a:pPr>
            <a:r>
              <a:rPr lang="en-US" sz="2299">
                <a:solidFill>
                  <a:srgbClr val="000000"/>
                </a:solidFill>
                <a:latin typeface="Agrandir"/>
                <a:ea typeface="Agrandir"/>
                <a:cs typeface="Agrandir"/>
                <a:sym typeface="Agrandir"/>
              </a:rPr>
              <a:t>Role-based permissions for different user action.:</a:t>
            </a:r>
          </a:p>
        </p:txBody>
      </p:sp>
      <p:sp>
        <p:nvSpPr>
          <p:cNvPr name="TextBox 10" id="10"/>
          <p:cNvSpPr txBox="true"/>
          <p:nvPr/>
        </p:nvSpPr>
        <p:spPr>
          <a:xfrm rot="0">
            <a:off x="2100965" y="5528102"/>
            <a:ext cx="7161907" cy="1656080"/>
          </a:xfrm>
          <a:prstGeom prst="rect">
            <a:avLst/>
          </a:prstGeom>
        </p:spPr>
        <p:txBody>
          <a:bodyPr anchor="t" rtlCol="false" tIns="0" lIns="0" bIns="0" rIns="0">
            <a:spAutoFit/>
          </a:bodyPr>
          <a:lstStyle/>
          <a:p>
            <a:pPr algn="just" marL="496567" indent="-248284" lvl="1">
              <a:lnSpc>
                <a:spcPts val="3219"/>
              </a:lnSpc>
              <a:buAutoNum type="arabicPeriod" startAt="1"/>
            </a:pPr>
            <a:r>
              <a:rPr lang="en-US" sz="2299">
                <a:solidFill>
                  <a:srgbClr val="000000"/>
                </a:solidFill>
                <a:latin typeface="Agrandir"/>
                <a:ea typeface="Agrandir"/>
                <a:cs typeface="Agrandir"/>
                <a:sym typeface="Agrandir"/>
              </a:rPr>
              <a:t>Submit training requests (Account Managers).</a:t>
            </a:r>
          </a:p>
          <a:p>
            <a:pPr algn="just" marL="496567" indent="-248284" lvl="1">
              <a:lnSpc>
                <a:spcPts val="3219"/>
              </a:lnSpc>
              <a:buAutoNum type="arabicPeriod" startAt="1"/>
            </a:pPr>
            <a:r>
              <a:rPr lang="en-US" sz="2299">
                <a:solidFill>
                  <a:srgbClr val="000000"/>
                </a:solidFill>
                <a:latin typeface="Agrandir"/>
                <a:ea typeface="Agrandir"/>
                <a:cs typeface="Agrandir"/>
                <a:sym typeface="Agrandir"/>
              </a:rPr>
              <a:t>Manage courses and approve requests (Admins).</a:t>
            </a:r>
          </a:p>
          <a:p>
            <a:pPr algn="just" marL="496567" indent="-248284" lvl="1">
              <a:lnSpc>
                <a:spcPts val="3219"/>
              </a:lnSpc>
              <a:buAutoNum type="arabicPeriod" startAt="1"/>
            </a:pPr>
            <a:r>
              <a:rPr lang="en-US" sz="2299">
                <a:solidFill>
                  <a:srgbClr val="000000"/>
                </a:solidFill>
                <a:latin typeface="Agrandir"/>
                <a:ea typeface="Agrandir"/>
                <a:cs typeface="Agrandir"/>
                <a:sym typeface="Agrandir"/>
              </a:rPr>
              <a:t>Access and complete courses (Employees).</a:t>
            </a:r>
          </a:p>
          <a:p>
            <a:pPr algn="just">
              <a:lnSpc>
                <a:spcPts val="321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6980359" y="22359"/>
            <a:ext cx="11467938" cy="201268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true" flipV="false" rot="0">
            <a:off x="0" y="7889033"/>
            <a:ext cx="10522933" cy="2420275"/>
          </a:xfrm>
          <a:prstGeom prst="rect">
            <a:avLst/>
          </a:prstGeom>
        </p:spPr>
      </p:pic>
      <p:sp>
        <p:nvSpPr>
          <p:cNvPr name="TextBox 4" id="4"/>
          <p:cNvSpPr txBox="true"/>
          <p:nvPr/>
        </p:nvSpPr>
        <p:spPr>
          <a:xfrm rot="0">
            <a:off x="1234661" y="1019169"/>
            <a:ext cx="15196689" cy="608424"/>
          </a:xfrm>
          <a:prstGeom prst="rect">
            <a:avLst/>
          </a:prstGeom>
        </p:spPr>
        <p:txBody>
          <a:bodyPr anchor="t" rtlCol="false" tIns="0" lIns="0" bIns="0" rIns="0">
            <a:spAutoFit/>
          </a:bodyPr>
          <a:lstStyle/>
          <a:p>
            <a:pPr algn="just">
              <a:lnSpc>
                <a:spcPts val="4264"/>
              </a:lnSpc>
              <a:spcBef>
                <a:spcPct val="0"/>
              </a:spcBef>
            </a:pPr>
            <a:r>
              <a:rPr lang="en-US" b="true" sz="3046">
                <a:solidFill>
                  <a:srgbClr val="000000"/>
                </a:solidFill>
                <a:latin typeface="Agrandir Bold"/>
                <a:ea typeface="Agrandir Bold"/>
                <a:cs typeface="Agrandir Bold"/>
                <a:sym typeface="Agrandir Bold"/>
              </a:rPr>
              <a:t>Milestone 1</a:t>
            </a:r>
          </a:p>
        </p:txBody>
      </p:sp>
      <p:sp>
        <p:nvSpPr>
          <p:cNvPr name="TextBox 5" id="5"/>
          <p:cNvSpPr txBox="true"/>
          <p:nvPr/>
        </p:nvSpPr>
        <p:spPr>
          <a:xfrm rot="0">
            <a:off x="1234661" y="1692423"/>
            <a:ext cx="15559832" cy="855980"/>
          </a:xfrm>
          <a:prstGeom prst="rect">
            <a:avLst/>
          </a:prstGeom>
        </p:spPr>
        <p:txBody>
          <a:bodyPr anchor="t" rtlCol="false" tIns="0" lIns="0" bIns="0" rIns="0">
            <a:spAutoFit/>
          </a:bodyPr>
          <a:lstStyle/>
          <a:p>
            <a:pPr algn="just">
              <a:lnSpc>
                <a:spcPts val="3219"/>
              </a:lnSpc>
            </a:pPr>
            <a:r>
              <a:rPr lang="en-US" sz="2299" b="true">
                <a:solidFill>
                  <a:srgbClr val="000000"/>
                </a:solidFill>
                <a:latin typeface="Agrandir Bold"/>
                <a:ea typeface="Agrandir Bold"/>
                <a:cs typeface="Agrandir Bold"/>
                <a:sym typeface="Agrandir Bold"/>
              </a:rPr>
              <a:t>Module 2:</a:t>
            </a:r>
            <a:r>
              <a:rPr lang="en-US" sz="2299">
                <a:solidFill>
                  <a:srgbClr val="000000"/>
                </a:solidFill>
                <a:latin typeface="Agrandir"/>
                <a:ea typeface="Agrandir"/>
                <a:cs typeface="Agrandir"/>
                <a:sym typeface="Agrandir"/>
              </a:rPr>
              <a:t> Training Request and Management</a:t>
            </a:r>
          </a:p>
          <a:p>
            <a:pPr algn="just">
              <a:lnSpc>
                <a:spcPts val="3219"/>
              </a:lnSpc>
              <a:spcBef>
                <a:spcPct val="0"/>
              </a:spcBef>
            </a:pPr>
          </a:p>
        </p:txBody>
      </p:sp>
      <p:sp>
        <p:nvSpPr>
          <p:cNvPr name="TextBox 6" id="6"/>
          <p:cNvSpPr txBox="true"/>
          <p:nvPr/>
        </p:nvSpPr>
        <p:spPr>
          <a:xfrm rot="0">
            <a:off x="1234661" y="2213184"/>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Description:</a:t>
            </a:r>
          </a:p>
        </p:txBody>
      </p:sp>
      <p:sp>
        <p:nvSpPr>
          <p:cNvPr name="TextBox 7" id="7"/>
          <p:cNvSpPr txBox="true"/>
          <p:nvPr/>
        </p:nvSpPr>
        <p:spPr>
          <a:xfrm rot="0">
            <a:off x="1234661" y="2735789"/>
            <a:ext cx="14526538" cy="855980"/>
          </a:xfrm>
          <a:prstGeom prst="rect">
            <a:avLst/>
          </a:prstGeom>
        </p:spPr>
        <p:txBody>
          <a:bodyPr anchor="t" rtlCol="false" tIns="0" lIns="0" bIns="0" rIns="0">
            <a:spAutoFit/>
          </a:bodyPr>
          <a:lstStyle/>
          <a:p>
            <a:pPr algn="just">
              <a:lnSpc>
                <a:spcPts val="3219"/>
              </a:lnSpc>
            </a:pPr>
            <a:r>
              <a:rPr lang="en-US" sz="2299">
                <a:solidFill>
                  <a:srgbClr val="000000"/>
                </a:solidFill>
                <a:latin typeface="Agrandir"/>
                <a:ea typeface="Agrandir"/>
                <a:cs typeface="Agrandir"/>
                <a:sym typeface="Agrandir"/>
              </a:rPr>
              <a:t>Account managers can submit training requests, and admins can review, approve, and manage them.</a:t>
            </a:r>
          </a:p>
          <a:p>
            <a:pPr algn="just">
              <a:lnSpc>
                <a:spcPts val="3219"/>
              </a:lnSpc>
              <a:spcBef>
                <a:spcPct val="0"/>
              </a:spcBef>
            </a:pPr>
          </a:p>
        </p:txBody>
      </p:sp>
      <p:sp>
        <p:nvSpPr>
          <p:cNvPr name="TextBox 8" id="8"/>
          <p:cNvSpPr txBox="true"/>
          <p:nvPr/>
        </p:nvSpPr>
        <p:spPr>
          <a:xfrm rot="0">
            <a:off x="1234661" y="3658444"/>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Features:</a:t>
            </a:r>
          </a:p>
        </p:txBody>
      </p:sp>
      <p:sp>
        <p:nvSpPr>
          <p:cNvPr name="TextBox 9" id="9"/>
          <p:cNvSpPr txBox="true"/>
          <p:nvPr/>
        </p:nvSpPr>
        <p:spPr>
          <a:xfrm rot="0">
            <a:off x="1234661" y="4205397"/>
            <a:ext cx="17053339" cy="4056380"/>
          </a:xfrm>
          <a:prstGeom prst="rect">
            <a:avLst/>
          </a:prstGeom>
        </p:spPr>
        <p:txBody>
          <a:bodyPr anchor="t" rtlCol="false" tIns="0" lIns="0" bIns="0" rIns="0">
            <a:spAutoFit/>
          </a:bodyPr>
          <a:lstStyle/>
          <a:p>
            <a:pPr algn="just" marL="496567" indent="-248284" lvl="1">
              <a:lnSpc>
                <a:spcPts val="3219"/>
              </a:lnSpc>
              <a:buFont typeface="Arial"/>
              <a:buChar char="•"/>
            </a:pPr>
            <a:r>
              <a:rPr lang="en-US" sz="2299">
                <a:solidFill>
                  <a:srgbClr val="000000"/>
                </a:solidFill>
                <a:latin typeface="Agrandir"/>
                <a:ea typeface="Agrandir"/>
                <a:cs typeface="Agrandir"/>
                <a:sym typeface="Agrandir"/>
              </a:rPr>
              <a:t>Form for submitting training requests  - Provides employees with a clean, user-friendly form to request specific training programs Including fields like employee name, department, training topic, and justification and Offers validation to ensure required information is provided before submission.</a:t>
            </a:r>
          </a:p>
          <a:p>
            <a:pPr algn="just" marL="496567" indent="-248284" lvl="1">
              <a:lnSpc>
                <a:spcPts val="3219"/>
              </a:lnSpc>
              <a:buFont typeface="Arial"/>
              <a:buChar char="•"/>
            </a:pPr>
            <a:r>
              <a:rPr lang="en-US" sz="2299">
                <a:solidFill>
                  <a:srgbClr val="000000"/>
                </a:solidFill>
                <a:latin typeface="Agrandir"/>
                <a:ea typeface="Agrandir"/>
                <a:cs typeface="Agrandir"/>
                <a:sym typeface="Agrandir"/>
              </a:rPr>
              <a:t>Admin dashboard to approve/reject requests (Frontend and Backend) - Displays a list of submitted training requests with details like employee name, training topic, and date Including options for admins to approve, reject, or comment on requests.Backend handles the logic to update request statuses (approved/rejected) and store admin comments.</a:t>
            </a:r>
          </a:p>
          <a:p>
            <a:pPr algn="just" marL="496567" indent="-248284" lvl="1">
              <a:lnSpc>
                <a:spcPts val="3219"/>
              </a:lnSpc>
              <a:buFont typeface="Arial"/>
              <a:buChar char="•"/>
            </a:pPr>
            <a:r>
              <a:rPr lang="en-US" sz="2299">
                <a:solidFill>
                  <a:srgbClr val="000000"/>
                </a:solidFill>
                <a:latin typeface="Agrandir"/>
                <a:ea typeface="Agrandir"/>
                <a:cs typeface="Agrandir"/>
                <a:sym typeface="Agrandir"/>
              </a:rPr>
              <a:t>Request status tracking and integration with course creation (Backend)- Allows employees to track the status of their training requests (pending, approved, rejected).Approved requests can trigger course creation by auto-populating details into the course creation module.Maintains a history of requests for reporting and audit purposes.</a:t>
            </a:r>
          </a:p>
          <a:p>
            <a:pPr algn="just">
              <a:lnSpc>
                <a:spcPts val="321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6980359" y="22359"/>
            <a:ext cx="11467938" cy="201268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true" flipV="false" rot="0">
            <a:off x="0" y="7889033"/>
            <a:ext cx="10522933" cy="2420275"/>
          </a:xfrm>
          <a:prstGeom prst="rect">
            <a:avLst/>
          </a:prstGeom>
        </p:spPr>
      </p:pic>
      <p:sp>
        <p:nvSpPr>
          <p:cNvPr name="TextBox 4" id="4"/>
          <p:cNvSpPr txBox="true"/>
          <p:nvPr/>
        </p:nvSpPr>
        <p:spPr>
          <a:xfrm rot="0">
            <a:off x="1234661" y="1019169"/>
            <a:ext cx="15196689" cy="608424"/>
          </a:xfrm>
          <a:prstGeom prst="rect">
            <a:avLst/>
          </a:prstGeom>
        </p:spPr>
        <p:txBody>
          <a:bodyPr anchor="t" rtlCol="false" tIns="0" lIns="0" bIns="0" rIns="0">
            <a:spAutoFit/>
          </a:bodyPr>
          <a:lstStyle/>
          <a:p>
            <a:pPr algn="just">
              <a:lnSpc>
                <a:spcPts val="4264"/>
              </a:lnSpc>
              <a:spcBef>
                <a:spcPct val="0"/>
              </a:spcBef>
            </a:pPr>
            <a:r>
              <a:rPr lang="en-US" b="true" sz="3046">
                <a:solidFill>
                  <a:srgbClr val="000000"/>
                </a:solidFill>
                <a:latin typeface="Agrandir Bold"/>
                <a:ea typeface="Agrandir Bold"/>
                <a:cs typeface="Agrandir Bold"/>
                <a:sym typeface="Agrandir Bold"/>
              </a:rPr>
              <a:t>My Contribution :</a:t>
            </a:r>
          </a:p>
        </p:txBody>
      </p:sp>
      <p:sp>
        <p:nvSpPr>
          <p:cNvPr name="TextBox 5" id="5"/>
          <p:cNvSpPr txBox="true"/>
          <p:nvPr/>
        </p:nvSpPr>
        <p:spPr>
          <a:xfrm rot="0">
            <a:off x="1234661" y="1692423"/>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Milestone 1:</a:t>
            </a:r>
            <a:r>
              <a:rPr lang="en-US" sz="2299">
                <a:solidFill>
                  <a:srgbClr val="000000"/>
                </a:solidFill>
                <a:latin typeface="Agrandir"/>
                <a:ea typeface="Agrandir"/>
                <a:cs typeface="Agrandir"/>
                <a:sym typeface="Agrandir"/>
              </a:rPr>
              <a:t> </a:t>
            </a:r>
          </a:p>
        </p:txBody>
      </p:sp>
      <p:sp>
        <p:nvSpPr>
          <p:cNvPr name="TextBox 6" id="6"/>
          <p:cNvSpPr txBox="true"/>
          <p:nvPr/>
        </p:nvSpPr>
        <p:spPr>
          <a:xfrm rot="0">
            <a:off x="1234661" y="2490137"/>
            <a:ext cx="16376749" cy="5656580"/>
          </a:xfrm>
          <a:prstGeom prst="rect">
            <a:avLst/>
          </a:prstGeom>
        </p:spPr>
        <p:txBody>
          <a:bodyPr anchor="t" rtlCol="false" tIns="0" lIns="0" bIns="0" rIns="0">
            <a:spAutoFit/>
          </a:bodyPr>
          <a:lstStyle/>
          <a:p>
            <a:pPr algn="l">
              <a:lnSpc>
                <a:spcPts val="3219"/>
              </a:lnSpc>
            </a:pPr>
            <a:r>
              <a:rPr lang="en-US" sz="2299" b="true">
                <a:solidFill>
                  <a:srgbClr val="000000"/>
                </a:solidFill>
                <a:latin typeface="Agrandir Bold"/>
                <a:ea typeface="Agrandir Bold"/>
                <a:cs typeface="Agrandir Bold"/>
                <a:sym typeface="Agrandir Bold"/>
              </a:rPr>
              <a:t>Frontend Development</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Designed and implemented user-friendly pages</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Dashboard for core functionalities.</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Login page for secure user access.</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Create Request Page</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Ensured responsive design for seamless access across devices.</a:t>
            </a:r>
          </a:p>
          <a:p>
            <a:pPr algn="l" marL="496567" indent="-248284" lvl="1">
              <a:lnSpc>
                <a:spcPts val="3219"/>
              </a:lnSpc>
              <a:buFont typeface="Arial"/>
              <a:buChar char="•"/>
            </a:pPr>
            <a:r>
              <a:rPr lang="en-US" sz="2299">
                <a:solidFill>
                  <a:srgbClr val="000000"/>
                </a:solidFill>
                <a:latin typeface="Agrandir"/>
                <a:ea typeface="Agrandir"/>
                <a:cs typeface="Agrandir"/>
                <a:sym typeface="Agrandir"/>
              </a:rPr>
              <a:t>Utilized clean and modular code structure for scalability.</a:t>
            </a:r>
          </a:p>
          <a:p>
            <a:pPr algn="l">
              <a:lnSpc>
                <a:spcPts val="3219"/>
              </a:lnSpc>
            </a:pPr>
            <a:r>
              <a:rPr lang="en-US" sz="2299" b="true">
                <a:solidFill>
                  <a:srgbClr val="000000"/>
                </a:solidFill>
                <a:latin typeface="Agrandir Bold"/>
                <a:ea typeface="Agrandir Bold"/>
                <a:cs typeface="Agrandir Bold"/>
                <a:sym typeface="Agrandir Bold"/>
              </a:rPr>
              <a:t>Backend Development</a:t>
            </a:r>
          </a:p>
          <a:p>
            <a:pPr algn="l" marL="496567" indent="-248284" lvl="1">
              <a:lnSpc>
                <a:spcPts val="3219"/>
              </a:lnSpc>
              <a:buAutoNum type="arabicPeriod" startAt="1"/>
            </a:pPr>
            <a:r>
              <a:rPr lang="en-US" sz="2299">
                <a:solidFill>
                  <a:srgbClr val="000000"/>
                </a:solidFill>
                <a:latin typeface="Agrandir"/>
                <a:ea typeface="Agrandir"/>
                <a:cs typeface="Agrandir"/>
                <a:sym typeface="Agrandir"/>
              </a:rPr>
              <a:t>Worked</a:t>
            </a:r>
            <a:r>
              <a:rPr lang="en-US" sz="2299">
                <a:solidFill>
                  <a:srgbClr val="000000"/>
                </a:solidFill>
                <a:latin typeface="Agrandir"/>
                <a:ea typeface="Agrandir"/>
                <a:cs typeface="Agrandir"/>
                <a:sym typeface="Agrandir"/>
              </a:rPr>
              <a:t> on robust authentication mechanisms for secure user access.</a:t>
            </a:r>
          </a:p>
          <a:p>
            <a:pPr algn="l" marL="496567" indent="-248284" lvl="1">
              <a:lnSpc>
                <a:spcPts val="3219"/>
              </a:lnSpc>
              <a:buAutoNum type="arabicPeriod" startAt="1"/>
            </a:pPr>
            <a:r>
              <a:rPr lang="en-US" sz="2299">
                <a:solidFill>
                  <a:srgbClr val="000000"/>
                </a:solidFill>
                <a:latin typeface="Agrandir"/>
                <a:ea typeface="Agrandir"/>
                <a:cs typeface="Agrandir"/>
                <a:sym typeface="Agrandir"/>
              </a:rPr>
              <a:t>Integrated frontend with backend for seamless data flow.</a:t>
            </a:r>
          </a:p>
          <a:p>
            <a:pPr algn="l">
              <a:lnSpc>
                <a:spcPts val="3219"/>
              </a:lnSpc>
            </a:pPr>
            <a:r>
              <a:rPr lang="en-US" sz="2299" b="true">
                <a:solidFill>
                  <a:srgbClr val="000000"/>
                </a:solidFill>
                <a:latin typeface="Agrandir Bold"/>
                <a:ea typeface="Agrandir Bold"/>
                <a:cs typeface="Agrandir Bold"/>
                <a:sym typeface="Agrandir Bold"/>
              </a:rPr>
              <a:t>Tools &amp; Technologies</a:t>
            </a:r>
          </a:p>
          <a:p>
            <a:pPr algn="l" marL="496567" indent="-248284" lvl="1">
              <a:lnSpc>
                <a:spcPts val="3219"/>
              </a:lnSpc>
              <a:buAutoNum type="arabicPeriod" startAt="1"/>
            </a:pPr>
            <a:r>
              <a:rPr lang="en-US" sz="2299">
                <a:solidFill>
                  <a:srgbClr val="000000"/>
                </a:solidFill>
                <a:latin typeface="Agrandir"/>
                <a:ea typeface="Agrandir"/>
                <a:cs typeface="Agrandir"/>
                <a:sym typeface="Agrandir"/>
              </a:rPr>
              <a:t>Frontend: HTML, CSS, JavaScript.</a:t>
            </a:r>
          </a:p>
          <a:p>
            <a:pPr algn="l" marL="496567" indent="-248284" lvl="1">
              <a:lnSpc>
                <a:spcPts val="3219"/>
              </a:lnSpc>
              <a:buAutoNum type="arabicPeriod" startAt="1"/>
            </a:pPr>
            <a:r>
              <a:rPr lang="en-US" sz="2299">
                <a:solidFill>
                  <a:srgbClr val="000000"/>
                </a:solidFill>
                <a:latin typeface="Agrandir"/>
                <a:ea typeface="Agrandir"/>
                <a:cs typeface="Agrandir"/>
                <a:sym typeface="Agrandir"/>
              </a:rPr>
              <a:t>Backend: Django.</a:t>
            </a:r>
          </a:p>
          <a:p>
            <a:pPr algn="l">
              <a:lnSpc>
                <a:spcPts val="321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6980359" y="22359"/>
            <a:ext cx="11467938" cy="201268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true" flipV="false" rot="0">
            <a:off x="0" y="7889033"/>
            <a:ext cx="10522933" cy="2420275"/>
          </a:xfrm>
          <a:prstGeom prst="rect">
            <a:avLst/>
          </a:prstGeom>
        </p:spPr>
      </p:pic>
      <p:sp>
        <p:nvSpPr>
          <p:cNvPr name="TextBox 4" id="4"/>
          <p:cNvSpPr txBox="true"/>
          <p:nvPr/>
        </p:nvSpPr>
        <p:spPr>
          <a:xfrm rot="0">
            <a:off x="1234661" y="1019169"/>
            <a:ext cx="15196689" cy="608424"/>
          </a:xfrm>
          <a:prstGeom prst="rect">
            <a:avLst/>
          </a:prstGeom>
        </p:spPr>
        <p:txBody>
          <a:bodyPr anchor="t" rtlCol="false" tIns="0" lIns="0" bIns="0" rIns="0">
            <a:spAutoFit/>
          </a:bodyPr>
          <a:lstStyle/>
          <a:p>
            <a:pPr algn="just">
              <a:lnSpc>
                <a:spcPts val="4264"/>
              </a:lnSpc>
              <a:spcBef>
                <a:spcPct val="0"/>
              </a:spcBef>
            </a:pPr>
            <a:r>
              <a:rPr lang="en-US" b="true" sz="3046">
                <a:solidFill>
                  <a:srgbClr val="000000"/>
                </a:solidFill>
                <a:latin typeface="Agrandir Bold"/>
                <a:ea typeface="Agrandir Bold"/>
                <a:cs typeface="Agrandir Bold"/>
                <a:sym typeface="Agrandir Bold"/>
              </a:rPr>
              <a:t>Milestone 2</a:t>
            </a:r>
          </a:p>
        </p:txBody>
      </p:sp>
      <p:sp>
        <p:nvSpPr>
          <p:cNvPr name="TextBox 5" id="5"/>
          <p:cNvSpPr txBox="true"/>
          <p:nvPr/>
        </p:nvSpPr>
        <p:spPr>
          <a:xfrm rot="0">
            <a:off x="1234661" y="1692423"/>
            <a:ext cx="15559832" cy="855980"/>
          </a:xfrm>
          <a:prstGeom prst="rect">
            <a:avLst/>
          </a:prstGeom>
        </p:spPr>
        <p:txBody>
          <a:bodyPr anchor="t" rtlCol="false" tIns="0" lIns="0" bIns="0" rIns="0">
            <a:spAutoFit/>
          </a:bodyPr>
          <a:lstStyle/>
          <a:p>
            <a:pPr algn="just">
              <a:lnSpc>
                <a:spcPts val="3219"/>
              </a:lnSpc>
            </a:pPr>
            <a:r>
              <a:rPr lang="en-US" sz="2299" b="true">
                <a:solidFill>
                  <a:srgbClr val="000000"/>
                </a:solidFill>
                <a:latin typeface="Agrandir Bold"/>
                <a:ea typeface="Agrandir Bold"/>
                <a:cs typeface="Agrandir Bold"/>
                <a:sym typeface="Agrandir Bold"/>
              </a:rPr>
              <a:t>Module 3: </a:t>
            </a:r>
            <a:r>
              <a:rPr lang="en-US" sz="2299">
                <a:solidFill>
                  <a:srgbClr val="000000"/>
                </a:solidFill>
                <a:latin typeface="Agrandir"/>
                <a:ea typeface="Agrandir"/>
                <a:cs typeface="Agrandir"/>
                <a:sym typeface="Agrandir"/>
              </a:rPr>
              <a:t>Course Creation and Assignment</a:t>
            </a:r>
          </a:p>
          <a:p>
            <a:pPr algn="just">
              <a:lnSpc>
                <a:spcPts val="3219"/>
              </a:lnSpc>
              <a:spcBef>
                <a:spcPct val="0"/>
              </a:spcBef>
            </a:pPr>
          </a:p>
        </p:txBody>
      </p:sp>
      <p:sp>
        <p:nvSpPr>
          <p:cNvPr name="TextBox 6" id="6"/>
          <p:cNvSpPr txBox="true"/>
          <p:nvPr/>
        </p:nvSpPr>
        <p:spPr>
          <a:xfrm rot="0">
            <a:off x="1234661" y="2213184"/>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Description:</a:t>
            </a:r>
          </a:p>
        </p:txBody>
      </p:sp>
      <p:sp>
        <p:nvSpPr>
          <p:cNvPr name="TextBox 7" id="7"/>
          <p:cNvSpPr txBox="true"/>
          <p:nvPr/>
        </p:nvSpPr>
        <p:spPr>
          <a:xfrm rot="0">
            <a:off x="1234661" y="2735789"/>
            <a:ext cx="14526538" cy="855980"/>
          </a:xfrm>
          <a:prstGeom prst="rect">
            <a:avLst/>
          </a:prstGeom>
        </p:spPr>
        <p:txBody>
          <a:bodyPr anchor="t" rtlCol="false" tIns="0" lIns="0" bIns="0" rIns="0">
            <a:spAutoFit/>
          </a:bodyPr>
          <a:lstStyle/>
          <a:p>
            <a:pPr algn="just">
              <a:lnSpc>
                <a:spcPts val="3219"/>
              </a:lnSpc>
            </a:pPr>
            <a:r>
              <a:rPr lang="en-US" sz="2299">
                <a:solidFill>
                  <a:srgbClr val="000000"/>
                </a:solidFill>
                <a:latin typeface="Agrandir"/>
                <a:ea typeface="Agrandir"/>
                <a:cs typeface="Agrandir"/>
                <a:sym typeface="Agrandir"/>
              </a:rPr>
              <a:t>Admins create courses, assign them to employees, and generate credentials for new users.</a:t>
            </a:r>
          </a:p>
          <a:p>
            <a:pPr algn="just">
              <a:lnSpc>
                <a:spcPts val="3219"/>
              </a:lnSpc>
              <a:spcBef>
                <a:spcPct val="0"/>
              </a:spcBef>
            </a:pPr>
          </a:p>
        </p:txBody>
      </p:sp>
      <p:sp>
        <p:nvSpPr>
          <p:cNvPr name="TextBox 8" id="8"/>
          <p:cNvSpPr txBox="true"/>
          <p:nvPr/>
        </p:nvSpPr>
        <p:spPr>
          <a:xfrm rot="0">
            <a:off x="1234661" y="3658444"/>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Features:</a:t>
            </a:r>
          </a:p>
        </p:txBody>
      </p:sp>
      <p:sp>
        <p:nvSpPr>
          <p:cNvPr name="TextBox 9" id="9"/>
          <p:cNvSpPr txBox="true"/>
          <p:nvPr/>
        </p:nvSpPr>
        <p:spPr>
          <a:xfrm rot="0">
            <a:off x="1234661" y="4193858"/>
            <a:ext cx="17053339" cy="3656330"/>
          </a:xfrm>
          <a:prstGeom prst="rect">
            <a:avLst/>
          </a:prstGeom>
        </p:spPr>
        <p:txBody>
          <a:bodyPr anchor="t" rtlCol="false" tIns="0" lIns="0" bIns="0" rIns="0">
            <a:spAutoFit/>
          </a:bodyPr>
          <a:lstStyle/>
          <a:p>
            <a:pPr algn="just" marL="496567" indent="-248284" lvl="1">
              <a:lnSpc>
                <a:spcPts val="3219"/>
              </a:lnSpc>
              <a:buFont typeface="Arial"/>
              <a:buChar char="•"/>
            </a:pPr>
            <a:r>
              <a:rPr lang="en-US" sz="2299">
                <a:solidFill>
                  <a:srgbClr val="000000"/>
                </a:solidFill>
                <a:latin typeface="Agrandir"/>
                <a:ea typeface="Agrandir"/>
                <a:cs typeface="Agrandir"/>
                <a:sym typeface="Agrandir"/>
              </a:rPr>
              <a:t>Course creation with multiple modules (Frontend) - Allows the admin to create a new course with multiple modules or lessons and Includes a user-friendly interface to input module details </a:t>
            </a:r>
          </a:p>
          <a:p>
            <a:pPr algn="just" marL="496567" indent="-248284" lvl="1">
              <a:lnSpc>
                <a:spcPts val="3219"/>
              </a:lnSpc>
              <a:buFont typeface="Arial"/>
              <a:buChar char="•"/>
            </a:pPr>
            <a:r>
              <a:rPr lang="en-US" sz="2299">
                <a:solidFill>
                  <a:srgbClr val="000000"/>
                </a:solidFill>
                <a:latin typeface="Agrandir"/>
                <a:ea typeface="Agrandir"/>
                <a:cs typeface="Agrandir"/>
                <a:sym typeface="Agrandir"/>
              </a:rPr>
              <a:t>Assign courses to specific employees (Backend functionality) - Backend logic to assign created courses to individual employees or groups Ensuring role-based access so only assigned employees can access the course and Tracks the assignment status and notifies employees of new courses.</a:t>
            </a:r>
          </a:p>
          <a:p>
            <a:pPr algn="just" marL="496567" indent="-248284" lvl="1">
              <a:lnSpc>
                <a:spcPts val="3219"/>
              </a:lnSpc>
              <a:buFont typeface="Arial"/>
              <a:buChar char="•"/>
            </a:pPr>
            <a:r>
              <a:rPr lang="en-US" sz="2299">
                <a:solidFill>
                  <a:srgbClr val="000000"/>
                </a:solidFill>
                <a:latin typeface="Agrandir"/>
                <a:ea typeface="Agrandir"/>
                <a:cs typeface="Agrandir"/>
                <a:sym typeface="Agrandir"/>
              </a:rPr>
              <a:t>Auto-generate login credentials for new employees (Backend) - Automatically generates secure usernames and passwords when a new employee is added.</a:t>
            </a:r>
          </a:p>
          <a:p>
            <a:pPr algn="just" marL="496567" indent="-248284" lvl="1">
              <a:lnSpc>
                <a:spcPts val="3219"/>
              </a:lnSpc>
              <a:buFont typeface="Arial"/>
              <a:buChar char="•"/>
            </a:pPr>
            <a:r>
              <a:rPr lang="en-US" sz="2299">
                <a:solidFill>
                  <a:srgbClr val="000000"/>
                </a:solidFill>
                <a:latin typeface="Agrandir"/>
                <a:ea typeface="Agrandir"/>
                <a:cs typeface="Agrandir"/>
                <a:sym typeface="Agrandir"/>
              </a:rPr>
              <a:t>Admin dashboard to track assignments and progress.</a:t>
            </a:r>
          </a:p>
          <a:p>
            <a:pPr algn="just">
              <a:lnSpc>
                <a:spcPts val="321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6980359" y="22359"/>
            <a:ext cx="11467938" cy="201268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true" flipV="false" rot="0">
            <a:off x="0" y="7889033"/>
            <a:ext cx="10522933" cy="2420275"/>
          </a:xfrm>
          <a:prstGeom prst="rect">
            <a:avLst/>
          </a:prstGeom>
        </p:spPr>
      </p:pic>
      <p:sp>
        <p:nvSpPr>
          <p:cNvPr name="TextBox 4" id="4"/>
          <p:cNvSpPr txBox="true"/>
          <p:nvPr/>
        </p:nvSpPr>
        <p:spPr>
          <a:xfrm rot="0">
            <a:off x="1234661" y="1019169"/>
            <a:ext cx="15196689" cy="608424"/>
          </a:xfrm>
          <a:prstGeom prst="rect">
            <a:avLst/>
          </a:prstGeom>
        </p:spPr>
        <p:txBody>
          <a:bodyPr anchor="t" rtlCol="false" tIns="0" lIns="0" bIns="0" rIns="0">
            <a:spAutoFit/>
          </a:bodyPr>
          <a:lstStyle/>
          <a:p>
            <a:pPr algn="just">
              <a:lnSpc>
                <a:spcPts val="4264"/>
              </a:lnSpc>
              <a:spcBef>
                <a:spcPct val="0"/>
              </a:spcBef>
            </a:pPr>
            <a:r>
              <a:rPr lang="en-US" b="true" sz="3046">
                <a:solidFill>
                  <a:srgbClr val="000000"/>
                </a:solidFill>
                <a:latin typeface="Agrandir Bold"/>
                <a:ea typeface="Agrandir Bold"/>
                <a:cs typeface="Agrandir Bold"/>
                <a:sym typeface="Agrandir Bold"/>
              </a:rPr>
              <a:t>Milestone 2</a:t>
            </a:r>
          </a:p>
        </p:txBody>
      </p:sp>
      <p:sp>
        <p:nvSpPr>
          <p:cNvPr name="TextBox 5" id="5"/>
          <p:cNvSpPr txBox="true"/>
          <p:nvPr/>
        </p:nvSpPr>
        <p:spPr>
          <a:xfrm rot="0">
            <a:off x="1234661" y="1642319"/>
            <a:ext cx="15559832" cy="855980"/>
          </a:xfrm>
          <a:prstGeom prst="rect">
            <a:avLst/>
          </a:prstGeom>
        </p:spPr>
        <p:txBody>
          <a:bodyPr anchor="t" rtlCol="false" tIns="0" lIns="0" bIns="0" rIns="0">
            <a:spAutoFit/>
          </a:bodyPr>
          <a:lstStyle/>
          <a:p>
            <a:pPr algn="just">
              <a:lnSpc>
                <a:spcPts val="3219"/>
              </a:lnSpc>
            </a:pPr>
            <a:r>
              <a:rPr lang="en-US" sz="2299" b="true">
                <a:solidFill>
                  <a:srgbClr val="000000"/>
                </a:solidFill>
                <a:latin typeface="Agrandir Bold"/>
                <a:ea typeface="Agrandir Bold"/>
                <a:cs typeface="Agrandir Bold"/>
                <a:sym typeface="Agrandir Bold"/>
              </a:rPr>
              <a:t>Module 4: </a:t>
            </a:r>
            <a:r>
              <a:rPr lang="en-US" sz="2299">
                <a:solidFill>
                  <a:srgbClr val="000000"/>
                </a:solidFill>
                <a:latin typeface="Agrandir"/>
                <a:ea typeface="Agrandir"/>
                <a:cs typeface="Agrandir"/>
                <a:sym typeface="Agrandir"/>
              </a:rPr>
              <a:t>Employee Progress Tracking</a:t>
            </a:r>
          </a:p>
          <a:p>
            <a:pPr algn="just">
              <a:lnSpc>
                <a:spcPts val="3219"/>
              </a:lnSpc>
              <a:spcBef>
                <a:spcPct val="0"/>
              </a:spcBef>
            </a:pPr>
          </a:p>
        </p:txBody>
      </p:sp>
      <p:sp>
        <p:nvSpPr>
          <p:cNvPr name="TextBox 6" id="6"/>
          <p:cNvSpPr txBox="true"/>
          <p:nvPr/>
        </p:nvSpPr>
        <p:spPr>
          <a:xfrm rot="0">
            <a:off x="1234661" y="2213184"/>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Description:</a:t>
            </a:r>
          </a:p>
        </p:txBody>
      </p:sp>
      <p:sp>
        <p:nvSpPr>
          <p:cNvPr name="TextBox 7" id="7"/>
          <p:cNvSpPr txBox="true"/>
          <p:nvPr/>
        </p:nvSpPr>
        <p:spPr>
          <a:xfrm rot="0">
            <a:off x="1234661" y="2735789"/>
            <a:ext cx="14526538" cy="455930"/>
          </a:xfrm>
          <a:prstGeom prst="rect">
            <a:avLst/>
          </a:prstGeom>
        </p:spPr>
        <p:txBody>
          <a:bodyPr anchor="t" rtlCol="false" tIns="0" lIns="0" bIns="0" rIns="0">
            <a:spAutoFit/>
          </a:bodyPr>
          <a:lstStyle/>
          <a:p>
            <a:pPr algn="just">
              <a:lnSpc>
                <a:spcPts val="3219"/>
              </a:lnSpc>
              <a:spcBef>
                <a:spcPct val="0"/>
              </a:spcBef>
            </a:pPr>
            <a:r>
              <a:rPr lang="en-US" sz="2299">
                <a:solidFill>
                  <a:srgbClr val="000000"/>
                </a:solidFill>
                <a:latin typeface="Agrandir"/>
                <a:ea typeface="Agrandir"/>
                <a:cs typeface="Agrandir"/>
                <a:sym typeface="Agrandir"/>
              </a:rPr>
              <a:t>Admins can track the progress of employees in their assigned courses.</a:t>
            </a:r>
          </a:p>
        </p:txBody>
      </p:sp>
      <p:sp>
        <p:nvSpPr>
          <p:cNvPr name="TextBox 8" id="8"/>
          <p:cNvSpPr txBox="true"/>
          <p:nvPr/>
        </p:nvSpPr>
        <p:spPr>
          <a:xfrm rot="0">
            <a:off x="1234661" y="3658444"/>
            <a:ext cx="15559832" cy="455930"/>
          </a:xfrm>
          <a:prstGeom prst="rect">
            <a:avLst/>
          </a:prstGeom>
        </p:spPr>
        <p:txBody>
          <a:bodyPr anchor="t" rtlCol="false" tIns="0" lIns="0" bIns="0" rIns="0">
            <a:spAutoFit/>
          </a:bodyPr>
          <a:lstStyle/>
          <a:p>
            <a:pPr algn="just">
              <a:lnSpc>
                <a:spcPts val="3219"/>
              </a:lnSpc>
              <a:spcBef>
                <a:spcPct val="0"/>
              </a:spcBef>
            </a:pPr>
            <a:r>
              <a:rPr lang="en-US" b="true" sz="2299">
                <a:solidFill>
                  <a:srgbClr val="000000"/>
                </a:solidFill>
                <a:latin typeface="Agrandir Bold"/>
                <a:ea typeface="Agrandir Bold"/>
                <a:cs typeface="Agrandir Bold"/>
                <a:sym typeface="Agrandir Bold"/>
              </a:rPr>
              <a:t>Features:</a:t>
            </a:r>
          </a:p>
        </p:txBody>
      </p:sp>
      <p:sp>
        <p:nvSpPr>
          <p:cNvPr name="TextBox 9" id="9"/>
          <p:cNvSpPr txBox="true"/>
          <p:nvPr/>
        </p:nvSpPr>
        <p:spPr>
          <a:xfrm rot="0">
            <a:off x="1234661" y="4352500"/>
            <a:ext cx="17053339" cy="2856230"/>
          </a:xfrm>
          <a:prstGeom prst="rect">
            <a:avLst/>
          </a:prstGeom>
        </p:spPr>
        <p:txBody>
          <a:bodyPr anchor="t" rtlCol="false" tIns="0" lIns="0" bIns="0" rIns="0">
            <a:spAutoFit/>
          </a:bodyPr>
          <a:lstStyle/>
          <a:p>
            <a:pPr algn="just" marL="496567" indent="-248284" lvl="1">
              <a:lnSpc>
                <a:spcPts val="3219"/>
              </a:lnSpc>
              <a:buFont typeface="Arial"/>
              <a:buChar char="•"/>
            </a:pPr>
            <a:r>
              <a:rPr lang="en-US" sz="2299">
                <a:solidFill>
                  <a:srgbClr val="000000"/>
                </a:solidFill>
                <a:latin typeface="Agrandir"/>
                <a:ea typeface="Agrandir"/>
                <a:cs typeface="Agrandir"/>
                <a:sym typeface="Agrandir"/>
              </a:rPr>
              <a:t>Track course completion rates and employee performance - Developed a tracking system to monitor individual course completion rates, identify learning gaps, and provide real-time updates to managers for improved training outcomes.</a:t>
            </a:r>
          </a:p>
          <a:p>
            <a:pPr algn="just" marL="496567" indent="-248284" lvl="1">
              <a:lnSpc>
                <a:spcPts val="3219"/>
              </a:lnSpc>
              <a:buFont typeface="Arial"/>
              <a:buChar char="•"/>
            </a:pPr>
            <a:r>
              <a:rPr lang="en-US" sz="2299">
                <a:solidFill>
                  <a:srgbClr val="000000"/>
                </a:solidFill>
                <a:latin typeface="Agrandir"/>
                <a:ea typeface="Agrandir"/>
                <a:cs typeface="Agrandir"/>
                <a:sym typeface="Agrandir"/>
              </a:rPr>
              <a:t>Generate detailed reports on engagement and performance - Created comprehensive reporting tools to analyze employee engagement and performance, delivering actionable insights for decision-making and optimizing training strategies.</a:t>
            </a:r>
          </a:p>
          <a:p>
            <a:pPr algn="just">
              <a:lnSpc>
                <a:spcPts val="3219"/>
              </a:lnSpc>
            </a:pPr>
          </a:p>
          <a:p>
            <a:pPr algn="just">
              <a:lnSpc>
                <a:spcPts val="321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DAGJ6HwpZHs</dc:identifier>
  <dcterms:modified xsi:type="dcterms:W3CDTF">2011-08-01T06:04:30Z</dcterms:modified>
  <cp:revision>1</cp:revision>
  <dc:title>Simple Presentation in Pink Lilac Pastel Blobs Basic Style</dc:title>
</cp:coreProperties>
</file>