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mpt Medium"/>
      <p:regular r:id="rId16"/>
      <p:bold r:id="rId17"/>
      <p:italic r:id="rId18"/>
      <p:boldItalic r:id="rId19"/>
    </p:embeddedFont>
    <p:embeddedFont>
      <p:font typeface="Prompt Light"/>
      <p:regular r:id="rId20"/>
      <p:bold r:id="rId21"/>
      <p:italic r:id="rId22"/>
      <p:boldItalic r:id="rId23"/>
    </p:embeddedFont>
    <p:embeddedFont>
      <p:font typeface="Prompt SemiBold"/>
      <p:regular r:id="rId24"/>
      <p:bold r:id="rId25"/>
      <p:italic r:id="rId26"/>
      <p:boldItalic r:id="rId27"/>
    </p:embeddedFont>
    <p:embeddedFont>
      <p:font typeface="Promp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mptLight-regular.fntdata"/><Relationship Id="rId22" Type="http://schemas.openxmlformats.org/officeDocument/2006/relationships/font" Target="fonts/PromptLight-italic.fntdata"/><Relationship Id="rId21" Type="http://schemas.openxmlformats.org/officeDocument/2006/relationships/font" Target="fonts/PromptLight-bold.fntdata"/><Relationship Id="rId24" Type="http://schemas.openxmlformats.org/officeDocument/2006/relationships/font" Target="fonts/PromptSemiBold-regular.fntdata"/><Relationship Id="rId23" Type="http://schemas.openxmlformats.org/officeDocument/2006/relationships/font" Target="fonts/Prompt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mptSemiBold-italic.fntdata"/><Relationship Id="rId25" Type="http://schemas.openxmlformats.org/officeDocument/2006/relationships/font" Target="fonts/PromptSemiBold-bold.fntdata"/><Relationship Id="rId28" Type="http://schemas.openxmlformats.org/officeDocument/2006/relationships/font" Target="fonts/Prompt-regular.fntdata"/><Relationship Id="rId27" Type="http://schemas.openxmlformats.org/officeDocument/2006/relationships/font" Target="fonts/Prompt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mp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mpt-boldItalic.fntdata"/><Relationship Id="rId30" Type="http://schemas.openxmlformats.org/officeDocument/2006/relationships/font" Target="fonts/Promp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mptMedium-bold.fntdata"/><Relationship Id="rId16" Type="http://schemas.openxmlformats.org/officeDocument/2006/relationships/font" Target="fonts/PromptMedium-regular.fntdata"/><Relationship Id="rId19" Type="http://schemas.openxmlformats.org/officeDocument/2006/relationships/font" Target="fonts/PromptMedium-boldItalic.fntdata"/><Relationship Id="rId18" Type="http://schemas.openxmlformats.org/officeDocument/2006/relationships/font" Target="fonts/Promp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1844544f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041844544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แชร์ประสบการณ์ในการเรียนบน DataCamp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สรุปประสบการณ์ในการใช้งาน: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ถือว่าทำได้ดี เรียนสนุก </a:t>
            </a:r>
            <a:r>
              <a:rPr lang="en">
                <a:solidFill>
                  <a:schemeClr val="dk1"/>
                </a:solidFill>
              </a:rPr>
              <a:t>กระตุ้นให้พยายาทำให้สำเร็จด้วย gamification </a:t>
            </a:r>
            <a:r>
              <a:rPr lang="en"/>
              <a:t>อยากเรียนต่อเนื่อง ราคาไม่แพง มีความหลากหลายและตรงประเด็นที่ต้องการเรียนรู้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แต่ก็จะมีเฉพาะภาษาอังกฤษเท่านั้น </a:t>
            </a:r>
            <a:r>
              <a:rPr lang="en">
                <a:solidFill>
                  <a:schemeClr val="dk1"/>
                </a:solidFill>
              </a:rPr>
              <a:t>เค้าพยายามพาเราไปสุดทางคือ เอาความรู้ไปทำงานเลย หากสอบผ่านทั้งหมดก็จะมีส่วนที่ช่วยในการหางานด้วย อันนี้จะเป็น exclusive เฉพาะผู้ที่ผ่านเท่านั้น (ผมยังอยู่ระหว่างการสอบ จึงไม่รู้ว่าด้านในนั้นเป็นอย่างไรนะครับ)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บทวิเคราะห์: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	เป็นแพลตฟอร์มการเรียน data science แบบ online มีให้เรียนทั้ง pc และ mobile เพื่อตอบโจทย์ผู้ที่ต้องการใช้ความรู้แขนงนี้ โดยมีกลุ่มเป้าหมายเป็นผู้ที่ต้องการทำงานโดยเฉพาะ และ บริษัทที่ต้องการพัฒนาพนักงาน จะมีระบบเฉพาะให้ โดยเป็นการเรียนระบบปิด ที่บริษัทจะกำหนดได้ว่าให้พนักงานเรียนเรื่องอะไร วัดผลได้ชัดเจนแบบ realtime ผ่าน dashboard 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	โดยมีโครงสร้างการเรียนแบบ “เรียน &gt; ฝึก &gt; ทำโปรเจ็ค &gt; สอบ" วนเป็นวงกลม เพื่อพัฒนาศักยภาพจนกว่าจะทำสำเร็จ 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เรียน: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เนื้อหาถูกแบ่งออกเป็นส่วนเล็กๆ โครงเสร้างเป็นลักษณะผสม ดังนี้: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“VDO สั้นๆ &gt; เขียนโค๊ดและรัน” (รันบนแพลตฟอร์มได้เลย ไม่ต้องลงโปรแกรมอะไร) 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เมื่อเรียนผ่านแล้วจะได้ค่า EXP มาสะสมเป็นค่าประสบการณ์ ใช้ gamification มาช่วยกระตุ้นให้เรียนต่อเนื่อง จากการสะสมความสำเร็จย่อยๆ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ฝึกฝน: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แบ่งเป็นหัวข้อย่อยของวิชา ภายใน 1 รอบการฝึกประกอบด้วยคำถาม 5 ข้อ เป็นคำถามแบบตัวเลือก เมื่อทำ 5 ข้อผ่านแล้วจะได้ EXP และสามารถเลือก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ฝึกต่อได้ โดยที่ความยากจะค่อยๆเพิ่มขึ้น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โปรเจ็ค: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มีหลากหลายหัวข้อให้เลือกทำได้ โดยแบ่งเป็น 2 รูปแบบ ได้แก่: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แบบมีไกด์ไลน์ - มีระดับความยากกว่าในการเรียนและฝึก จะมีโค๊ดบางส่วนเริ่มมาเล็กน้อย เมื่อติดจะมีส่วนเล็กๆให้กด hint ได้ 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แบบไม่มีไกด์ไลน์ - มีระดับความยากกว่าแบบที่ 1 โดยจะเริ่มมาให้แค่คำอธิบาย objective เท่านั้น และไม่สามารถกด hint ได้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สอบ: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แบ่งเป็นรายวิชาต่างๆ ชุดข้อสอบมีสองรูปแบบได้แก่: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เติมคำในช่องว่าง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ตัวเลือก 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ชุดคำถามจะปรับเปลี่ยนอัตโนมัติตามความสามารถผู้สอบ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เมื่อสอบเสร็จแล้วจะแสดงผลการสอบสองรูปแบบ ได้แก่: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1 User vs Distribution: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แสดงให้ผู้สอบรู้ว่าคะแนนที่ได้อยู่จุดไหนของผู้สอบทั้งหมด 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ด้วย KDE line(ใช้งานคล้าย histogram แต่จะ smooth &amp; simple มากกว่า) 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มีการแบ่งกลุ่มช่วงคะแนนเป็น 3 กลุ่ม ได้แก่ [‘Novice’, Intermediate’, Advanced’]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มีเส้น reference line ระบุคะแนนของผู้สอบว่าอยู่จุดไหนบนการกระจายตัว 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และมีคำอธิบายเล็กน้อยว่าได้ percentile เท่าไหร่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ด้วยรูปแบบ  Distribution KDE line &amp; User Score reference line chart</a:t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แกน x = ช่วงคะแนน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แกน y = จำนวนการสอบทั้ง platform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แบ่งแยกสี = กลุ่มช่วงคะแนน [‘Novice’, Intermediate’, Advanced’]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Progress over time: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แสดงให้ผู้สอบรู้ว่ามีพัฒนาการอย่างไรบ้าง       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ด้วยรูปแบบ Simplified line chart 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แกน x = วันเวลาสอบ 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แกน y = คะแนน 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แบ่งแยกสี = กลุ่มช่วงคะแนน [‘Novice’, Intermediate’, Advanced’]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เมื่อสอบเสร็จแล้ว สามารถเข้าไปตรวจทานข้อสอบได้ เพื่อให้รู้ว่าผิดตรงไหน และที่ถูกคืออะไร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และระบบจะบอกว่าเราทำอะไรได้ดี และยังขาดเรื่องอะไร โดยจะแนะนำวิชาที่ต้องเรียนเพิ่มเติมมาให้บนหน้าจอด้วย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ภายใน 1 สัปดาห์สามารถสอบได้วิชาละ 2 ครั้งเท่านั้น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Asdf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Asdf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1844544f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041844544f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1844544f_2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41844544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1844544f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4184454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เป็นแพลตฟอร์มการเรียน data science แบบ online มีให้เรียนทั้ง pc และ mobile เพื่อตอบโจทย์ผู้ที่ต้องการใช้ความรู้แขนงนี้ โดยมีกลุ่มเป้าหมายเป็นผู้ที่ต้องการทำงานโดยเฉพาะ และ บริษัทที่ต้องการพัฒนาพนักงาน จะมีระบบเฉพาะให้ โดยเป็นการเรียนระบบปิด ที่บริษัทจะกำหนดได้ว่าให้พนักงานเรียนเรื่องอะไร วัดผลได้ชัดเจนแบบ realtime ผ่าน dashboard 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โดยมีโครงสร้างการเรียนแบบ “เรียน &gt; ฝึก &gt; ทำโปรเจ็ค &gt; สอบ" วนเป็นวงกลม เพื่อพัฒนาศักยภาพจนกว่าจะทำสำเร็จ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96ac8d2c9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96ac8d2c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4de426e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104de426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4de426e9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104de426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6ac8d2c9_0_5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096ac8d2c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6ac8d2c9_0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96ac8d2c9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◎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◉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◎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◉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◎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◉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◉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◉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◎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◉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00788" y="1"/>
            <a:ext cx="1343211" cy="7553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kokoabassplayer.github.io" TargetMode="External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help.tableau.com/current/pro/desktop/en-us/copy_b_wkbks.htm" TargetMode="External"/><Relationship Id="rId11" Type="http://schemas.openxmlformats.org/officeDocument/2006/relationships/hyperlink" Target="mailto:nuttapong.but@ondemand.in.th" TargetMode="External"/><Relationship Id="rId10" Type="http://schemas.openxmlformats.org/officeDocument/2006/relationships/hyperlink" Target="mailto:kokoabassplayer@gmail.com" TargetMode="External"/><Relationship Id="rId9" Type="http://schemas.openxmlformats.org/officeDocument/2006/relationships/hyperlink" Target="https://www.linkedin.com/in/kokoabassplayer/" TargetMode="External"/><Relationship Id="rId5" Type="http://schemas.openxmlformats.org/officeDocument/2006/relationships/hyperlink" Target="https://www.datacamp.com/profile/kokoabassplayer" TargetMode="External"/><Relationship Id="rId6" Type="http://schemas.openxmlformats.org/officeDocument/2006/relationships/hyperlink" Target="https://kokoabassplayer.github.io/" TargetMode="External"/><Relationship Id="rId7" Type="http://schemas.openxmlformats.org/officeDocument/2006/relationships/hyperlink" Target="https://public.tableau.com/app/profile/smith2019#!/?newProfile=&amp;activeTab=0" TargetMode="External"/><Relationship Id="rId8" Type="http://schemas.openxmlformats.org/officeDocument/2006/relationships/hyperlink" Target="https://www.facebook.com/KokoaBassPlay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210" y="1514364"/>
            <a:ext cx="32289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ctrTitle"/>
          </p:nvPr>
        </p:nvSpPr>
        <p:spPr>
          <a:xfrm>
            <a:off x="2580929" y="655889"/>
            <a:ext cx="564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2879B9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Hello!</a:t>
            </a:r>
            <a:endParaRPr b="0" i="0" sz="6000" u="none" cap="none" strike="noStrike">
              <a:solidFill>
                <a:srgbClr val="2879B9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2580925" y="1626850"/>
            <a:ext cx="618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I am </a:t>
            </a:r>
            <a:r>
              <a:rPr lang="en" sz="3600">
                <a:latin typeface="Prompt SemiBold"/>
                <a:ea typeface="Prompt SemiBold"/>
                <a:cs typeface="Prompt SemiBold"/>
                <a:sym typeface="Prompt SemiBold"/>
              </a:rPr>
              <a:t>Nuttapong Butprom</a:t>
            </a:r>
            <a:endParaRPr b="0" i="0" sz="3600" u="none" cap="none" strike="noStrike">
              <a:solidFill>
                <a:srgbClr val="000000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2580925" y="2451350"/>
            <a:ext cx="61839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Prompt Light"/>
                <a:ea typeface="Prompt Light"/>
                <a:cs typeface="Prompt Light"/>
                <a:sym typeface="Prompt Light"/>
              </a:rPr>
              <a:t>I am here because I love to give presentations. </a:t>
            </a:r>
            <a:endParaRPr b="0" i="0" sz="1800" u="none" cap="none" strike="noStrike">
              <a:solidFill>
                <a:srgbClr val="7F7F7F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7F7F7F"/>
                </a:solidFill>
                <a:latin typeface="Prompt Light"/>
                <a:ea typeface="Prompt Light"/>
                <a:cs typeface="Prompt Light"/>
                <a:sym typeface="Prompt Light"/>
              </a:rPr>
              <a:t>You can find me at: </a:t>
            </a:r>
            <a:r>
              <a:rPr lang="en" sz="1800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4"/>
              </a:rPr>
              <a:t>https://kokoabassplayer.github.io</a:t>
            </a:r>
            <a:endParaRPr sz="1800">
              <a:solidFill>
                <a:srgbClr val="7F7F7F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  <a:latin typeface="Prompt Light"/>
              <a:ea typeface="Prompt Light"/>
              <a:cs typeface="Prompt Light"/>
              <a:sym typeface="Prompt Light"/>
            </a:endParaRPr>
          </a:p>
        </p:txBody>
      </p:sp>
      <p:pic>
        <p:nvPicPr>
          <p:cNvPr id="94" name="Google Shape;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50" y="1103473"/>
            <a:ext cx="1831575" cy="18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786150" y="522515"/>
            <a:ext cx="7571700" cy="1460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000">
                <a:solidFill>
                  <a:srgbClr val="2879B9"/>
                </a:solidFill>
                <a:latin typeface="Prompt Medium"/>
                <a:ea typeface="Prompt Medium"/>
                <a:cs typeface="Prompt Medium"/>
                <a:sym typeface="Prompt Medium"/>
              </a:rPr>
              <a:t>How to Merge Tableau Workbook</a:t>
            </a:r>
            <a:endParaRPr sz="4000">
              <a:solidFill>
                <a:srgbClr val="2879B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33400" y="1252125"/>
            <a:ext cx="7954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400">
                <a:solidFill>
                  <a:srgbClr val="2879B9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Step 0 - Prepare</a:t>
            </a:r>
            <a:endParaRPr b="0" i="0" sz="4400" u="none" cap="none" strike="noStrike">
              <a:solidFill>
                <a:srgbClr val="2879B9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33400" y="2394550"/>
            <a:ext cx="8223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Prompt Light"/>
                <a:ea typeface="Prompt Light"/>
                <a:cs typeface="Prompt Light"/>
                <a:sym typeface="Prompt Light"/>
              </a:rPr>
              <a:t>1 จัดเตรียม data source ของ workbook ทุกเล่มที่ต้องการรวม </a:t>
            </a:r>
            <a:r>
              <a:rPr lang="en" sz="2400">
                <a:latin typeface="Prompt Light"/>
                <a:ea typeface="Prompt Light"/>
                <a:cs typeface="Prompt Light"/>
                <a:sym typeface="Prompt Light"/>
              </a:rPr>
              <a:t>และ </a:t>
            </a:r>
            <a:r>
              <a:rPr lang="en" sz="2400">
                <a:latin typeface="Prompt Light"/>
                <a:ea typeface="Prompt Light"/>
                <a:cs typeface="Prompt Light"/>
                <a:sym typeface="Prompt Light"/>
              </a:rPr>
              <a:t>วางไว้ใน ในเครื่องของเรา</a:t>
            </a:r>
            <a:endParaRPr sz="24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Prompt Light"/>
                <a:ea typeface="Prompt Light"/>
                <a:cs typeface="Prompt Light"/>
                <a:sym typeface="Prompt Light"/>
              </a:rPr>
              <a:t>2 เปิด workbook ทุกเล่มที่จะรวม</a:t>
            </a:r>
            <a:endParaRPr sz="24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Prompt Light"/>
                <a:ea typeface="Prompt Light"/>
                <a:cs typeface="Prompt Light"/>
                <a:sym typeface="Prompt Light"/>
              </a:rPr>
              <a:t>1</a:t>
            </a:r>
            <a:endParaRPr sz="2400">
              <a:latin typeface="Prompt Light"/>
              <a:ea typeface="Prompt Light"/>
              <a:cs typeface="Prompt Light"/>
              <a:sym typeface="Promp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4920453" y="798521"/>
            <a:ext cx="38976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2879B9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Step 1 - Copy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latin typeface="Prompt Light"/>
                <a:ea typeface="Prompt Light"/>
                <a:cs typeface="Prompt Light"/>
                <a:sym typeface="Prompt Light"/>
              </a:rPr>
              <a:t>1 คลิกขวาที่ tab ที่เราต้องการคัดลอก</a:t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latin typeface="Prompt Light"/>
                <a:ea typeface="Prompt Light"/>
                <a:cs typeface="Prompt Light"/>
                <a:sym typeface="Prompt Light"/>
              </a:rPr>
              <a:t>2 คลิก Copy</a:t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613" y="152400"/>
            <a:ext cx="3000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/>
        </p:nvSpPr>
        <p:spPr>
          <a:xfrm>
            <a:off x="249275" y="41587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421375" y="1333125"/>
            <a:ext cx="2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14" name="Google Shape;114;p26"/>
          <p:cNvCxnSpPr>
            <a:stCxn id="113" idx="3"/>
          </p:cNvCxnSpPr>
          <p:nvPr/>
        </p:nvCxnSpPr>
        <p:spPr>
          <a:xfrm flipH="1" rot="10800000">
            <a:off x="675775" y="1475925"/>
            <a:ext cx="1010100" cy="5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6"/>
          <p:cNvCxnSpPr>
            <a:stCxn id="112" idx="3"/>
          </p:cNvCxnSpPr>
          <p:nvPr/>
        </p:nvCxnSpPr>
        <p:spPr>
          <a:xfrm>
            <a:off x="551075" y="4358850"/>
            <a:ext cx="754200" cy="17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4919650" y="798525"/>
            <a:ext cx="40146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2879B9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Step 2 - Paste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latin typeface="Prompt Light"/>
                <a:ea typeface="Prompt Light"/>
                <a:cs typeface="Prompt Light"/>
                <a:sym typeface="Prompt Light"/>
              </a:rPr>
              <a:t>1 คลิกเพิ่ม worksheet เปล่ามา 1 ชีท</a:t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latin typeface="Prompt Light"/>
                <a:ea typeface="Prompt Light"/>
                <a:cs typeface="Prompt Light"/>
                <a:sym typeface="Prompt Light"/>
              </a:rPr>
              <a:t>2</a:t>
            </a:r>
            <a:r>
              <a:rPr lang="en" sz="1600">
                <a:latin typeface="Prompt Light"/>
                <a:ea typeface="Prompt Light"/>
                <a:cs typeface="Prompt Light"/>
                <a:sym typeface="Prompt Light"/>
              </a:rPr>
              <a:t> คลิกขวาที่ tab sheet เปล่าจากขั้นตอนที่ 1</a:t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latin typeface="Prompt Light"/>
                <a:ea typeface="Prompt Light"/>
                <a:cs typeface="Prompt Light"/>
                <a:sym typeface="Prompt Light"/>
              </a:rPr>
              <a:t>3 คลิก Paste</a:t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4107825" y="4617925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445075" y="2769675"/>
            <a:ext cx="2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468775" y="1427925"/>
            <a:ext cx="2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313" y="304800"/>
            <a:ext cx="2714625" cy="453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7"/>
          <p:cNvCxnSpPr>
            <a:stCxn id="121" idx="1"/>
          </p:cNvCxnSpPr>
          <p:nvPr/>
        </p:nvCxnSpPr>
        <p:spPr>
          <a:xfrm rot="10800000">
            <a:off x="2938725" y="4637725"/>
            <a:ext cx="1169100" cy="18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7"/>
          <p:cNvCxnSpPr>
            <a:stCxn id="122" idx="3"/>
          </p:cNvCxnSpPr>
          <p:nvPr/>
        </p:nvCxnSpPr>
        <p:spPr>
          <a:xfrm>
            <a:off x="699475" y="2969775"/>
            <a:ext cx="1583400" cy="160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7"/>
          <p:cNvCxnSpPr>
            <a:stCxn id="123" idx="3"/>
          </p:cNvCxnSpPr>
          <p:nvPr/>
        </p:nvCxnSpPr>
        <p:spPr>
          <a:xfrm>
            <a:off x="723175" y="1628025"/>
            <a:ext cx="1631700" cy="27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6453975" y="785125"/>
            <a:ext cx="24354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2879B9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Done!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latin typeface="Prompt Light"/>
                <a:ea typeface="Prompt Light"/>
                <a:cs typeface="Prompt Light"/>
                <a:sym typeface="Prompt Light"/>
              </a:rPr>
              <a:t>Data source ที่ใช้ก็ถูกคัดลอกมาด้วยเช่นกัน ทำไม่ยาก และ สะดวกมากๆ</a:t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mpt Light"/>
              <a:ea typeface="Prompt Light"/>
              <a:cs typeface="Prompt Light"/>
              <a:sym typeface="Prompt Light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455800" y="454480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4" name="Google Shape;134;p28"/>
          <p:cNvSpPr txBox="1"/>
          <p:nvPr/>
        </p:nvSpPr>
        <p:spPr>
          <a:xfrm>
            <a:off x="2302775" y="4544800"/>
            <a:ext cx="2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01" y="785125"/>
            <a:ext cx="5958801" cy="3405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8"/>
          <p:cNvCxnSpPr>
            <a:stCxn id="133" idx="0"/>
          </p:cNvCxnSpPr>
          <p:nvPr/>
        </p:nvCxnSpPr>
        <p:spPr>
          <a:xfrm flipH="1" rot="10800000">
            <a:off x="606700" y="3880600"/>
            <a:ext cx="411600" cy="66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8"/>
          <p:cNvCxnSpPr>
            <a:stCxn id="134" idx="0"/>
          </p:cNvCxnSpPr>
          <p:nvPr/>
        </p:nvCxnSpPr>
        <p:spPr>
          <a:xfrm rot="10800000">
            <a:off x="2057375" y="3866800"/>
            <a:ext cx="372600" cy="6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8"/>
          <p:cNvSpPr txBox="1"/>
          <p:nvPr/>
        </p:nvSpPr>
        <p:spPr>
          <a:xfrm>
            <a:off x="1514500" y="2318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39" name="Google Shape;139;p28"/>
          <p:cNvCxnSpPr>
            <a:stCxn id="138" idx="2"/>
          </p:cNvCxnSpPr>
          <p:nvPr/>
        </p:nvCxnSpPr>
        <p:spPr>
          <a:xfrm>
            <a:off x="1665400" y="632050"/>
            <a:ext cx="157800" cy="72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673611" y="-165642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en">
                <a:solidFill>
                  <a:srgbClr val="2879B9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Extra Resources</a:t>
            </a:r>
            <a:endParaRPr b="0">
              <a:solidFill>
                <a:srgbClr val="2879B9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sp>
        <p:nvSpPr>
          <p:cNvPr id="145" name="Google Shape;145;p29"/>
          <p:cNvSpPr txBox="1"/>
          <p:nvPr>
            <p:ph idx="1" type="subTitle"/>
          </p:nvPr>
        </p:nvSpPr>
        <p:spPr>
          <a:xfrm>
            <a:off x="131400" y="994150"/>
            <a:ext cx="8881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mpt"/>
                <a:ea typeface="Prompt"/>
                <a:cs typeface="Prompt"/>
                <a:sym typeface="Prompt"/>
              </a:rPr>
              <a:t>Doc</a:t>
            </a:r>
            <a:endParaRPr b="1">
              <a:latin typeface="Prompt"/>
              <a:ea typeface="Prompt"/>
              <a:cs typeface="Prompt"/>
              <a:sym typeface="Promp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 Light"/>
              <a:buChar char="-"/>
            </a:pPr>
            <a:r>
              <a:rPr lang="en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4"/>
              </a:rPr>
              <a:t>https://help.tableau.com/current/pro/desktop/en-us/copy_b_wkbks.htm</a:t>
            </a:r>
            <a:endParaRPr>
              <a:latin typeface="Prompt Light"/>
              <a:ea typeface="Prompt Light"/>
              <a:cs typeface="Prompt Light"/>
              <a:sym typeface="Prompt Ligh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ompt Light"/>
              <a:buChar char="-"/>
            </a:pPr>
            <a:r>
              <a:rPr lang="en">
                <a:solidFill>
                  <a:schemeClr val="lt1"/>
                </a:solidFill>
                <a:latin typeface="Prompt Light"/>
                <a:ea typeface="Prompt Light"/>
                <a:cs typeface="Prompt Light"/>
                <a:sym typeface="Prompt Light"/>
              </a:rPr>
              <a:t> </a:t>
            </a:r>
            <a:endParaRPr>
              <a:solidFill>
                <a:schemeClr val="lt1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mpt"/>
                <a:ea typeface="Prompt"/>
                <a:cs typeface="Prompt"/>
                <a:sym typeface="Prompt"/>
              </a:rPr>
              <a:t>ผู้เขียน</a:t>
            </a:r>
            <a:endParaRPr b="1">
              <a:latin typeface="Prompt"/>
              <a:ea typeface="Prompt"/>
              <a:cs typeface="Prompt"/>
              <a:sym typeface="Promp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 Light"/>
              <a:buChar char="-"/>
            </a:pPr>
            <a:r>
              <a:rPr lang="en">
                <a:latin typeface="Prompt Light"/>
                <a:ea typeface="Prompt Light"/>
                <a:cs typeface="Prompt Light"/>
                <a:sym typeface="Prompt Light"/>
              </a:rPr>
              <a:t>DataCamp Profile</a:t>
            </a:r>
            <a:r>
              <a:rPr lang="en">
                <a:latin typeface="Prompt Light"/>
                <a:ea typeface="Prompt Light"/>
                <a:cs typeface="Prompt Light"/>
                <a:sym typeface="Prompt Light"/>
              </a:rPr>
              <a:t>: </a:t>
            </a:r>
            <a:r>
              <a:rPr lang="en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5"/>
              </a:rPr>
              <a:t>https://www.datacamp.com/profile/kokoabassplayer</a:t>
            </a:r>
            <a:endParaRPr>
              <a:solidFill>
                <a:schemeClr val="dk2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mpt Light"/>
              <a:buChar char="-"/>
            </a:pPr>
            <a:r>
              <a:rPr lang="en">
                <a:solidFill>
                  <a:schemeClr val="dk2"/>
                </a:solidFill>
                <a:latin typeface="Prompt Light"/>
                <a:ea typeface="Prompt Light"/>
                <a:cs typeface="Prompt Light"/>
                <a:sym typeface="Prompt Light"/>
              </a:rPr>
              <a:t>Portfolio: </a:t>
            </a:r>
            <a:r>
              <a:rPr lang="en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6"/>
              </a:rPr>
              <a:t>https://kokoabassplayer.github.io/</a:t>
            </a:r>
            <a:endParaRPr>
              <a:solidFill>
                <a:schemeClr val="dk2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mpt Light"/>
              <a:buChar char="-"/>
            </a:pPr>
            <a:r>
              <a:rPr lang="en">
                <a:solidFill>
                  <a:schemeClr val="dk2"/>
                </a:solidFill>
                <a:latin typeface="Prompt Light"/>
                <a:ea typeface="Prompt Light"/>
                <a:cs typeface="Prompt Light"/>
                <a:sym typeface="Prompt Light"/>
              </a:rPr>
              <a:t>Tableau Public: </a:t>
            </a:r>
            <a:r>
              <a:rPr lang="en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7"/>
              </a:rPr>
              <a:t>https://public.tableau.com/app/profile/smith2019#!/?newProfile=&amp;activeTab=0</a:t>
            </a:r>
            <a:endParaRPr>
              <a:solidFill>
                <a:schemeClr val="dk2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mpt Light"/>
              <a:buChar char="-"/>
            </a:pPr>
            <a:r>
              <a:rPr lang="en">
                <a:solidFill>
                  <a:schemeClr val="dk2"/>
                </a:solidFill>
                <a:latin typeface="Prompt Light"/>
                <a:ea typeface="Prompt Light"/>
                <a:cs typeface="Prompt Light"/>
                <a:sym typeface="Prompt Light"/>
              </a:rPr>
              <a:t>Facebook: </a:t>
            </a:r>
            <a:r>
              <a:rPr lang="en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8"/>
              </a:rPr>
              <a:t>https://www.facebook.com/KokoaBassPlayer</a:t>
            </a:r>
            <a:endParaRPr>
              <a:solidFill>
                <a:schemeClr val="dk2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mpt Light"/>
              <a:buChar char="-"/>
            </a:pPr>
            <a:r>
              <a:rPr lang="en">
                <a:solidFill>
                  <a:schemeClr val="dk2"/>
                </a:solidFill>
                <a:latin typeface="Prompt Light"/>
                <a:ea typeface="Prompt Light"/>
                <a:cs typeface="Prompt Light"/>
                <a:sym typeface="Prompt Light"/>
              </a:rPr>
              <a:t>LinkedIn: </a:t>
            </a:r>
            <a:r>
              <a:rPr lang="en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9"/>
              </a:rPr>
              <a:t>https://www.linkedin.com/in/kokoabassplayer/</a:t>
            </a:r>
            <a:endParaRPr>
              <a:solidFill>
                <a:srgbClr val="607D8B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mpt Light"/>
              <a:buChar char="-"/>
            </a:pPr>
            <a:r>
              <a:rPr lang="en">
                <a:solidFill>
                  <a:schemeClr val="dk2"/>
                </a:solidFill>
                <a:latin typeface="Prompt Light"/>
                <a:ea typeface="Prompt Light"/>
                <a:cs typeface="Prompt Light"/>
                <a:sym typeface="Prompt Light"/>
              </a:rPr>
              <a:t>Personal Email: </a:t>
            </a:r>
            <a:r>
              <a:rPr lang="en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10"/>
              </a:rPr>
              <a:t>kokoabassplayer@gmail.com</a:t>
            </a:r>
            <a:endParaRPr>
              <a:solidFill>
                <a:schemeClr val="dk2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mpt Light"/>
              <a:buChar char="-"/>
            </a:pPr>
            <a:r>
              <a:rPr lang="en">
                <a:solidFill>
                  <a:schemeClr val="dk2"/>
                </a:solidFill>
                <a:latin typeface="Prompt Light"/>
                <a:ea typeface="Prompt Light"/>
                <a:cs typeface="Prompt Light"/>
                <a:sym typeface="Prompt Light"/>
              </a:rPr>
              <a:t>Company Email: </a:t>
            </a:r>
            <a:r>
              <a:rPr lang="en" u="sng">
                <a:solidFill>
                  <a:schemeClr val="hlink"/>
                </a:solidFill>
                <a:latin typeface="Prompt Light"/>
                <a:ea typeface="Prompt Light"/>
                <a:cs typeface="Prompt Light"/>
                <a:sym typeface="Prompt Light"/>
                <a:hlinkClick r:id="rId11"/>
              </a:rPr>
              <a:t>nuttapong.but@ondemand.in.th</a:t>
            </a:r>
            <a:endParaRPr>
              <a:solidFill>
                <a:srgbClr val="607D8B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mpt Light"/>
              <a:buChar char="-"/>
            </a:pPr>
            <a:r>
              <a:t/>
            </a:r>
            <a:endParaRPr>
              <a:solidFill>
                <a:srgbClr val="FFFFFF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mpt Light"/>
              <a:ea typeface="Prompt Light"/>
              <a:cs typeface="Prompt Light"/>
              <a:sym typeface="Promp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mpt Light"/>
              <a:ea typeface="Prompt Light"/>
              <a:cs typeface="Prompt Light"/>
              <a:sym typeface="Promp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685800" y="204654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2879B9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r>
              <a:rPr b="1" i="0" lang="en" sz="6000" u="none" cap="none" strike="noStrike">
                <a:solidFill>
                  <a:srgbClr val="2879B9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1" i="0" sz="6000" u="none" cap="none" strike="noStrike">
              <a:solidFill>
                <a:srgbClr val="2879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30"/>
          <p:cNvGrpSpPr/>
          <p:nvPr/>
        </p:nvGrpSpPr>
        <p:grpSpPr>
          <a:xfrm>
            <a:off x="763751" y="1297770"/>
            <a:ext cx="788575" cy="788575"/>
            <a:chOff x="1278900" y="2333250"/>
            <a:chExt cx="381175" cy="381175"/>
          </a:xfrm>
        </p:grpSpPr>
        <p:sp>
          <p:nvSpPr>
            <p:cNvPr id="152" name="Google Shape;152;p3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