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CEACC34-287A-48C3-ACF5-97230890F0E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4A148-3BA5-488B-9DFA-B3DA5716E6E4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C956-FB19-4353-B69B-2D545F700C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41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2020-07-16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42465713/article/details/82178190?utm_medium=distribute.pc_relevant.none-task-blog-BlogCommendFromMachineLearnPai2-4.nonecase&amp;depth_1-utm_source=distribute.pc_relevant.none-task-blog-BlogCommendFromMachineLearnPai2-4.nonecas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相机成像采集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501008"/>
            <a:ext cx="6400800" cy="550912"/>
          </a:xfrm>
        </p:spPr>
        <p:txBody>
          <a:bodyPr>
            <a:noAutofit/>
          </a:bodyPr>
          <a:lstStyle/>
          <a:p>
            <a:r>
              <a:rPr lang="en-US" altLang="zh-CN" sz="1600" smtClean="0"/>
              <a:t>Basler SDK</a:t>
            </a:r>
            <a:r>
              <a:rPr lang="zh-CN" altLang="en-US" sz="1600" smtClean="0"/>
              <a:t>使用</a:t>
            </a:r>
            <a:r>
              <a:rPr lang="en-US" altLang="zh-CN" sz="1600" smtClean="0"/>
              <a:t>/</a:t>
            </a:r>
            <a:r>
              <a:rPr lang="zh-CN" altLang="en-US" sz="1600" smtClean="0"/>
              <a:t>联合编程等</a:t>
            </a:r>
            <a:endParaRPr lang="en-US" altLang="zh-CN" sz="1600" smtClean="0"/>
          </a:p>
          <a:p>
            <a:r>
              <a:rPr lang="zh-CN" altLang="en-US" sz="1600" smtClean="0"/>
              <a:t>分享人：郜明</a:t>
            </a:r>
            <a:endParaRPr lang="en-US" altLang="zh-CN" sz="1600" smtClean="0"/>
          </a:p>
          <a:p>
            <a:r>
              <a:rPr lang="zh-CN" altLang="en-US" sz="1600" smtClean="0"/>
              <a:t>时间：</a:t>
            </a:r>
            <a:r>
              <a:rPr lang="en-US" altLang="zh-CN" sz="1600" smtClean="0"/>
              <a:t>2020.07.17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20429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Hobject</a:t>
            </a:r>
            <a:r>
              <a:rPr lang="zh-CN" altLang="en-US" smtClean="0"/>
              <a:t>与</a:t>
            </a:r>
            <a:r>
              <a:rPr lang="en-US" altLang="zh-CN" smtClean="0"/>
              <a:t>Bitmap</a:t>
            </a:r>
            <a:r>
              <a:rPr lang="zh-CN" altLang="en-US" smtClean="0"/>
              <a:t>格式互转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smtClean="0"/>
              <a:t>在</a:t>
            </a:r>
            <a:r>
              <a:rPr lang="en-US" altLang="zh-CN" sz="1800" smtClean="0"/>
              <a:t>C#</a:t>
            </a:r>
            <a:r>
              <a:rPr lang="zh-CN" altLang="en-US" sz="1800" smtClean="0"/>
              <a:t>于</a:t>
            </a:r>
            <a:r>
              <a:rPr lang="en-US" altLang="zh-CN" sz="1800" smtClean="0"/>
              <a:t>halcon</a:t>
            </a:r>
            <a:r>
              <a:rPr lang="zh-CN" altLang="en-US" sz="1800" smtClean="0"/>
              <a:t>联合编程中，</a:t>
            </a:r>
            <a:r>
              <a:rPr lang="en-US" altLang="zh-CN" sz="1800" smtClean="0"/>
              <a:t>Bitmap</a:t>
            </a:r>
            <a:r>
              <a:rPr lang="zh-CN" altLang="en-US" sz="1800" smtClean="0"/>
              <a:t>与</a:t>
            </a:r>
            <a:r>
              <a:rPr lang="en-US" altLang="zh-CN" sz="1800" smtClean="0"/>
              <a:t>Hobject</a:t>
            </a:r>
            <a:r>
              <a:rPr lang="zh-CN" altLang="en-US" sz="1800" smtClean="0"/>
              <a:t>数据格式互转操作很常见，需要掌握。</a:t>
            </a:r>
            <a:endParaRPr lang="en-US" altLang="zh-CN" sz="18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504" y="2420888"/>
            <a:ext cx="59150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1560" y="2060848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下图为</a:t>
            </a:r>
            <a:r>
              <a:rPr lang="en-US" altLang="zh-CN" smtClean="0"/>
              <a:t>Bitmap</a:t>
            </a:r>
            <a:r>
              <a:rPr lang="zh-CN" altLang="en-US"/>
              <a:t>彩色</a:t>
            </a:r>
            <a:r>
              <a:rPr lang="zh-CN" altLang="en-US" smtClean="0"/>
              <a:t>图转</a:t>
            </a:r>
            <a:r>
              <a:rPr lang="en-US" altLang="zh-CN" smtClean="0"/>
              <a:t>Hobject</a:t>
            </a:r>
            <a:r>
              <a:rPr lang="zh-CN" altLang="en-US" smtClean="0"/>
              <a:t>代码示例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29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Hobject</a:t>
            </a:r>
            <a:r>
              <a:rPr lang="zh-CN" altLang="en-US" smtClean="0"/>
              <a:t>与</a:t>
            </a:r>
            <a:r>
              <a:rPr lang="en-US" altLang="zh-CN" smtClean="0"/>
              <a:t>Bitmap</a:t>
            </a:r>
            <a:r>
              <a:rPr lang="zh-CN" altLang="en-US" smtClean="0"/>
              <a:t>格式互转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smtClean="0"/>
              <a:t>Bitmap</a:t>
            </a:r>
            <a:r>
              <a:rPr lang="zh-CN" altLang="en-US" sz="1800" smtClean="0"/>
              <a:t>转</a:t>
            </a:r>
            <a:r>
              <a:rPr lang="en-US" altLang="zh-CN" sz="1800" smtClean="0"/>
              <a:t>Hobject</a:t>
            </a:r>
            <a:r>
              <a:rPr lang="zh-CN" altLang="en-US" sz="1800" smtClean="0"/>
              <a:t>格式代码公开的较多，且性能较好，但从</a:t>
            </a:r>
            <a:r>
              <a:rPr lang="en-US" altLang="zh-CN" sz="1800" smtClean="0"/>
              <a:t>Hobject</a:t>
            </a:r>
            <a:r>
              <a:rPr lang="zh-CN" altLang="en-US" sz="1800" smtClean="0"/>
              <a:t>转</a:t>
            </a:r>
            <a:r>
              <a:rPr lang="en-US" altLang="zh-CN" sz="1800" smtClean="0"/>
              <a:t>Bitmap</a:t>
            </a:r>
            <a:r>
              <a:rPr lang="zh-CN" altLang="en-US" sz="1800" smtClean="0"/>
              <a:t>格式代码公开较少，且代码量即耗时均不是最优。</a:t>
            </a:r>
            <a:endParaRPr lang="en-US" altLang="zh-CN" sz="1800" smtClean="0"/>
          </a:p>
          <a:p>
            <a:pPr marL="0" indent="0">
              <a:buNone/>
            </a:pPr>
            <a:r>
              <a:rPr lang="zh-CN" altLang="en-US" sz="1800" smtClean="0"/>
              <a:t>网络方案：</a:t>
            </a:r>
            <a:r>
              <a:rPr lang="en-US" altLang="zh-CN" sz="1800">
                <a:hlinkClick r:id="rId2"/>
              </a:rPr>
              <a:t>C#</a:t>
            </a:r>
            <a:r>
              <a:rPr lang="zh-CN" altLang="en-US" sz="1800">
                <a:hlinkClick r:id="rId2"/>
              </a:rPr>
              <a:t>与</a:t>
            </a:r>
            <a:r>
              <a:rPr lang="en-US" altLang="zh-CN" sz="1800">
                <a:hlinkClick r:id="rId2"/>
              </a:rPr>
              <a:t>Halcon</a:t>
            </a:r>
            <a:r>
              <a:rPr lang="zh-CN" altLang="en-US" sz="1800">
                <a:hlinkClick r:id="rId2"/>
              </a:rPr>
              <a:t>学习</a:t>
            </a:r>
            <a:r>
              <a:rPr lang="en-US" altLang="zh-CN" sz="1800">
                <a:hlinkClick r:id="rId2"/>
              </a:rPr>
              <a:t>——Bitmap</a:t>
            </a:r>
            <a:r>
              <a:rPr lang="zh-CN" altLang="en-US" sz="1800">
                <a:hlinkClick r:id="rId2"/>
              </a:rPr>
              <a:t>转换为</a:t>
            </a:r>
            <a:r>
              <a:rPr lang="en-US" altLang="zh-CN" sz="1800">
                <a:hlinkClick r:id="rId2"/>
              </a:rPr>
              <a:t>HObject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 smtClean="0"/>
              <a:t>因此提供一种较优的解决方案如下：</a:t>
            </a:r>
            <a:endParaRPr lang="en-US" altLang="zh-CN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2996952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Hobject</a:t>
            </a:r>
            <a:r>
              <a:rPr lang="zh-CN" altLang="en-US"/>
              <a:t>转</a:t>
            </a:r>
            <a:r>
              <a:rPr lang="en-US" altLang="zh-CN" smtClean="0"/>
              <a:t>Bitmap</a:t>
            </a:r>
            <a:r>
              <a:rPr lang="zh-CN" altLang="en-US" smtClean="0"/>
              <a:t>代码示例</a:t>
            </a:r>
            <a:endParaRPr lang="en-US" altLang="zh-CN" smtClean="0"/>
          </a:p>
          <a:p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获取图像尺寸</a:t>
            </a:r>
          </a:p>
          <a:p>
            <a:r>
              <a:rPr lang="en-US" altLang="zh-CN"/>
              <a:t>HOperatorSet.GetImageSize(ho_image, out width0, out height0);</a:t>
            </a:r>
          </a:p>
          <a:p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创建交错格式图像</a:t>
            </a:r>
          </a:p>
          <a:p>
            <a:r>
              <a:rPr lang="en-US" altLang="zh-CN"/>
              <a:t>HOperatorSet.InterleaveChannels(ho_image, out HObject InterImage, "rgb", 4 * width0, 0);</a:t>
            </a:r>
          </a:p>
          <a:p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获取交错格式图像指针</a:t>
            </a:r>
          </a:p>
          <a:p>
            <a:r>
              <a:rPr lang="en-US" altLang="zh-CN"/>
              <a:t>HOperatorSet.GetImagePointer1(InterImage, out HTuple Pointer, out type, out width, out height);</a:t>
            </a:r>
          </a:p>
          <a:p>
            <a:r>
              <a:rPr lang="en-US" altLang="zh-CN"/>
              <a:t>IntPtr ptr = Pointer;</a:t>
            </a:r>
          </a:p>
          <a:p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构建新</a:t>
            </a:r>
            <a:r>
              <a:rPr lang="en-US" altLang="zh-CN">
                <a:solidFill>
                  <a:srgbClr val="00B050"/>
                </a:solidFill>
              </a:rPr>
              <a:t>Bitmap</a:t>
            </a:r>
            <a:r>
              <a:rPr lang="zh-CN" altLang="en-US">
                <a:solidFill>
                  <a:srgbClr val="00B050"/>
                </a:solidFill>
              </a:rPr>
              <a:t>图像</a:t>
            </a:r>
          </a:p>
          <a:p>
            <a:r>
              <a:rPr lang="en-US" altLang="zh-CN"/>
              <a:t>res24 = new Bitmap(width/4, height, width, PixelFormat.Format24bppRgb, </a:t>
            </a:r>
            <a:r>
              <a:rPr lang="en-US" altLang="zh-CN"/>
              <a:t>ptr</a:t>
            </a:r>
            <a:r>
              <a:rPr lang="en-US" altLang="zh-CN" smtClean="0"/>
              <a:t>);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36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模拟相机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zh-CN" altLang="en-US" smtClean="0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30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sz="2200" b="1" smtClean="0"/>
              <a:t>模拟相机作用：</a:t>
            </a:r>
            <a:endParaRPr lang="en-US" altLang="zh-CN" sz="2200" b="1" smtClean="0"/>
          </a:p>
          <a:p>
            <a:pPr marL="0" indent="0">
              <a:buNone/>
            </a:pPr>
            <a:r>
              <a:rPr lang="en-US" altLang="zh-CN" sz="2200" smtClean="0"/>
              <a:t>1.</a:t>
            </a:r>
            <a:r>
              <a:rPr lang="zh-CN" altLang="en-US" sz="2200" smtClean="0"/>
              <a:t>开发相机算法时没有物理设备</a:t>
            </a:r>
            <a:endParaRPr lang="en-US" altLang="zh-CN" sz="2200" smtClean="0"/>
          </a:p>
          <a:p>
            <a:pPr marL="0" indent="0">
              <a:buNone/>
            </a:pPr>
            <a:r>
              <a:rPr lang="en-US" altLang="zh-CN" sz="2200" smtClean="0"/>
              <a:t>2.</a:t>
            </a:r>
            <a:r>
              <a:rPr lang="zh-CN" altLang="en-US" sz="2200" smtClean="0"/>
              <a:t>方便离线调试，模拟算法全流程（若是简单喂图无法测试与相机相关的程序）</a:t>
            </a:r>
            <a:endParaRPr lang="en-US" altLang="zh-CN" sz="2200" smtClean="0"/>
          </a:p>
          <a:p>
            <a:pPr marL="0" indent="0">
              <a:buNone/>
            </a:pPr>
            <a:r>
              <a:rPr lang="zh-CN" altLang="en-US" sz="2200" b="1" smtClean="0"/>
              <a:t>模拟相机的生成：</a:t>
            </a:r>
            <a:endParaRPr lang="en-US" altLang="zh-CN" sz="2200" b="1" smtClean="0"/>
          </a:p>
          <a:p>
            <a:pPr marL="0" indent="0">
              <a:buNone/>
            </a:pPr>
            <a:r>
              <a:rPr lang="zh-CN" altLang="en-US" sz="2200" smtClean="0"/>
              <a:t>设置环境变量</a:t>
            </a:r>
            <a:r>
              <a:rPr lang="en-US" altLang="zh-CN" sz="2200" smtClean="0"/>
              <a:t>PYLON_CAMEMU</a:t>
            </a:r>
            <a:r>
              <a:rPr lang="zh-CN" altLang="en-US" sz="2200" smtClean="0"/>
              <a:t>，变量值设置所需的相机数量即可，如下图：</a:t>
            </a:r>
            <a:endParaRPr lang="en-US" altLang="zh-CN" sz="2200" smtClean="0"/>
          </a:p>
          <a:p>
            <a:pPr marL="0" indent="0">
              <a:buNone/>
            </a:pPr>
            <a:endParaRPr lang="en-US" altLang="zh-CN" sz="2200" smtClean="0"/>
          </a:p>
          <a:p>
            <a:pPr marL="0" indent="0">
              <a:buNone/>
            </a:pPr>
            <a:endParaRPr lang="en-US" altLang="zh-CN" sz="2200" b="1"/>
          </a:p>
          <a:p>
            <a:pPr marL="0" indent="0">
              <a:buNone/>
            </a:pPr>
            <a:r>
              <a:rPr lang="zh-CN" altLang="en-US" sz="2200" b="1" smtClean="0"/>
              <a:t>模拟相机的</a:t>
            </a:r>
            <a:r>
              <a:rPr lang="en-US" altLang="zh-CN" sz="2200" b="1" smtClean="0"/>
              <a:t>API</a:t>
            </a:r>
            <a:r>
              <a:rPr lang="zh-CN" altLang="en-US" sz="2200" b="1" smtClean="0"/>
              <a:t>调用：</a:t>
            </a:r>
            <a:endParaRPr lang="en-US" altLang="zh-CN" sz="2200" b="1" smtClean="0"/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新宋体"/>
                <a:ea typeface="新宋体"/>
              </a:rPr>
              <a:t>public</a:t>
            </a: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新宋体"/>
                <a:ea typeface="新宋体"/>
              </a:rPr>
              <a:t>void</a:t>
            </a: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SetTestImage(</a:t>
            </a:r>
            <a:r>
              <a:rPr lang="en-US" altLang="zh-CN" sz="1800">
                <a:solidFill>
                  <a:srgbClr val="0000FF"/>
                </a:solidFill>
                <a:latin typeface="新宋体"/>
                <a:ea typeface="新宋体"/>
              </a:rPr>
              <a:t>string</a:t>
            </a: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ImagePath, </a:t>
            </a:r>
            <a:r>
              <a:rPr lang="en-US" altLang="zh-CN" sz="1800">
                <a:solidFill>
                  <a:srgbClr val="0000FF"/>
                </a:solidFill>
                <a:latin typeface="新宋体"/>
                <a:ea typeface="新宋体"/>
              </a:rPr>
              <a:t>int</a:t>
            </a: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[] array)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新宋体"/>
                <a:ea typeface="新宋体"/>
              </a:rPr>
              <a:t>        </a:t>
            </a: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{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>
                <a:solidFill>
                  <a:srgbClr val="008000"/>
                </a:solidFill>
                <a:latin typeface="新宋体"/>
                <a:ea typeface="新宋体"/>
              </a:rPr>
              <a:t>// ** Custom Test Images **</a:t>
            </a:r>
            <a:endParaRPr lang="en-US" altLang="zh-CN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 smtClean="0">
                <a:solidFill>
                  <a:srgbClr val="008000"/>
                </a:solidFill>
                <a:latin typeface="新宋体"/>
                <a:ea typeface="新宋体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新宋体"/>
                <a:ea typeface="新宋体"/>
              </a:rPr>
              <a:t>禁用默认测试图</a:t>
            </a:r>
            <a:endParaRPr lang="en-US" altLang="zh-CN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camera.Parameters[PLCamera.TestImageSelector].SetValue(PLCamera.TestImageSelector.Off);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 smtClean="0">
                <a:solidFill>
                  <a:srgbClr val="008000"/>
                </a:solidFill>
                <a:latin typeface="新宋体"/>
                <a:ea typeface="新宋体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新宋体"/>
                <a:ea typeface="新宋体"/>
              </a:rPr>
              <a:t>设置像素格式</a:t>
            </a:r>
            <a:endParaRPr lang="en-US" altLang="zh-CN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camera.Parameters[PLCamera.PixelFormat].SetValue(PLCamera.PixelFormat.BayerRG8);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 smtClean="0">
                <a:solidFill>
                  <a:srgbClr val="008000"/>
                </a:solidFill>
                <a:latin typeface="新宋体"/>
                <a:ea typeface="新宋体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新宋体"/>
                <a:ea typeface="新宋体"/>
              </a:rPr>
              <a:t>使能从文件获取测试图</a:t>
            </a:r>
            <a:endParaRPr lang="en-US" altLang="zh-CN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camera.Parameters[PLCamera.ImageFileMode].SetValue(PLCamera.ImageFileMode.On);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>
                <a:solidFill>
                  <a:srgbClr val="008000"/>
                </a:solidFill>
                <a:latin typeface="新宋体"/>
                <a:ea typeface="新宋体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新宋体"/>
                <a:ea typeface="新宋体"/>
              </a:rPr>
              <a:t>设置图像宽</a:t>
            </a:r>
            <a:endParaRPr lang="zh-CN" altLang="en-US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camera.Parameters[PLCamera.Width].SetValue(array[0]);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>
                <a:solidFill>
                  <a:srgbClr val="008000"/>
                </a:solidFill>
                <a:latin typeface="新宋体"/>
                <a:ea typeface="新宋体"/>
              </a:rPr>
              <a:t>//</a:t>
            </a:r>
            <a:r>
              <a:rPr lang="zh-CN" altLang="en-US" sz="1800">
                <a:solidFill>
                  <a:srgbClr val="008000"/>
                </a:solidFill>
                <a:latin typeface="新宋体"/>
                <a:ea typeface="新宋体"/>
              </a:rPr>
              <a:t>设置图像高</a:t>
            </a:r>
            <a:endParaRPr lang="zh-CN" altLang="en-US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camera.Parameters[PLCamera.Height].SetValue(array[1]);</a:t>
            </a: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800" smtClean="0">
                <a:solidFill>
                  <a:srgbClr val="008000"/>
                </a:solidFill>
                <a:latin typeface="新宋体"/>
                <a:ea typeface="新宋体"/>
              </a:rPr>
              <a:t>//</a:t>
            </a:r>
            <a:r>
              <a:rPr lang="zh-CN" altLang="en-US" sz="1800" smtClean="0">
                <a:solidFill>
                  <a:srgbClr val="008000"/>
                </a:solidFill>
                <a:latin typeface="新宋体"/>
                <a:ea typeface="新宋体"/>
              </a:rPr>
              <a:t>从磁盘加载测试图</a:t>
            </a:r>
            <a:endParaRPr lang="en-US" altLang="zh-CN" sz="18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0000"/>
                </a:solidFill>
                <a:latin typeface="新宋体"/>
                <a:ea typeface="新宋体"/>
              </a:rPr>
              <a:t>            camera.Parameters[PLCamera.ImageFilename].SetValue(ImagePath);</a:t>
            </a:r>
          </a:p>
          <a:p>
            <a:pPr marL="0" indent="0">
              <a:buNone/>
            </a:pPr>
            <a:r>
              <a:rPr lang="zh-CN" altLang="en-US" sz="1800">
                <a:solidFill>
                  <a:srgbClr val="000000"/>
                </a:solidFill>
                <a:latin typeface="新宋体"/>
                <a:ea typeface="新宋体"/>
              </a:rPr>
              <a:t>        </a:t>
            </a:r>
            <a:r>
              <a:rPr lang="en-US" altLang="zh-CN" sz="1800" smtClean="0">
                <a:solidFill>
                  <a:srgbClr val="000000"/>
                </a:solidFill>
                <a:latin typeface="新宋体"/>
                <a:ea typeface="新宋体"/>
              </a:rPr>
              <a:t>}</a:t>
            </a:r>
            <a:endParaRPr lang="en-US" altLang="zh-CN" sz="180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0" y="2756944"/>
            <a:ext cx="21050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977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根据分享相关代码完成以下练习题（视觉组同学掌握）：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使用</a:t>
            </a:r>
            <a:r>
              <a:rPr lang="en-US" altLang="zh-CN" sz="2000" smtClean="0"/>
              <a:t>pylon SDK5.2.0</a:t>
            </a:r>
            <a:r>
              <a:rPr lang="zh-CN" altLang="en-US" sz="2000" smtClean="0"/>
              <a:t>版本，</a:t>
            </a:r>
            <a:r>
              <a:rPr lang="en-US" altLang="zh-CN" sz="2000" smtClean="0"/>
              <a:t>.NET</a:t>
            </a:r>
            <a:r>
              <a:rPr lang="zh-CN" altLang="en-US" sz="2000" smtClean="0"/>
              <a:t>框架</a:t>
            </a:r>
            <a:r>
              <a:rPr lang="en-US" altLang="zh-CN" sz="2000" smtClean="0"/>
              <a:t>4.5.2</a:t>
            </a:r>
            <a:r>
              <a:rPr lang="zh-CN" altLang="en-US" sz="2000" smtClean="0"/>
              <a:t>版本，</a:t>
            </a:r>
            <a:r>
              <a:rPr lang="en-US" altLang="zh-CN" sz="2000" smtClean="0"/>
              <a:t>VS</a:t>
            </a:r>
            <a:r>
              <a:rPr lang="zh-CN" altLang="en-US" sz="2000" smtClean="0"/>
              <a:t>版本≥</a:t>
            </a:r>
            <a:r>
              <a:rPr lang="en-US" altLang="zh-CN" sz="2000" smtClean="0"/>
              <a:t>2017</a:t>
            </a:r>
          </a:p>
          <a:p>
            <a:pPr marL="0" indent="0">
              <a:buNone/>
            </a:pPr>
            <a:r>
              <a:rPr lang="en-US" altLang="zh-CN" sz="2000" smtClean="0"/>
              <a:t>1.</a:t>
            </a:r>
            <a:r>
              <a:rPr lang="zh-CN" altLang="en-US" sz="2000" smtClean="0"/>
              <a:t>相机断线重连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2.</a:t>
            </a:r>
            <a:r>
              <a:rPr lang="zh-CN" altLang="en-US" sz="2000" smtClean="0"/>
              <a:t>相机配置保存，加载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3.</a:t>
            </a:r>
            <a:r>
              <a:rPr lang="zh-CN" altLang="en-US" sz="2000" smtClean="0"/>
              <a:t>动态添加相机采集显示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4.</a:t>
            </a:r>
            <a:r>
              <a:rPr lang="zh-CN" altLang="en-US" sz="2000" smtClean="0"/>
              <a:t>模拟相机加载指定文件夹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5.</a:t>
            </a:r>
            <a:r>
              <a:rPr lang="zh-CN" altLang="en-US" sz="2000" smtClean="0"/>
              <a:t>相机采集图像的实时保存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83541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29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smtClean="0"/>
              <a:t>Pylon SDK</a:t>
            </a:r>
            <a:r>
              <a:rPr lang="zh-CN" altLang="en-US" sz="2400" smtClean="0"/>
              <a:t>介绍</a:t>
            </a:r>
            <a:endParaRPr lang="en-US" altLang="zh-CN" sz="2400" smtClean="0"/>
          </a:p>
          <a:p>
            <a:pPr lvl="1"/>
            <a:r>
              <a:rPr lang="en-US" altLang="zh-CN" sz="1600" smtClean="0"/>
              <a:t>SDK</a:t>
            </a:r>
            <a:r>
              <a:rPr lang="zh-CN" altLang="en-US" sz="1600" smtClean="0"/>
              <a:t>作用及结构简介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开发所用的</a:t>
            </a:r>
            <a:r>
              <a:rPr lang="en-US" altLang="zh-CN" sz="1600" smtClean="0"/>
              <a:t>SDK</a:t>
            </a:r>
            <a:r>
              <a:rPr lang="zh-CN" altLang="en-US" sz="1600" smtClean="0"/>
              <a:t>文档</a:t>
            </a:r>
            <a:endParaRPr lang="en-US" altLang="zh-CN" sz="1600" smtClean="0"/>
          </a:p>
          <a:p>
            <a:r>
              <a:rPr lang="en-US" altLang="zh-CN" sz="2400" smtClean="0"/>
              <a:t>SDK </a:t>
            </a:r>
            <a:r>
              <a:rPr lang="en-US" altLang="zh-CN" sz="2400" smtClean="0"/>
              <a:t>API</a:t>
            </a:r>
            <a:endParaRPr lang="en-US" altLang="zh-CN" sz="2400"/>
          </a:p>
          <a:p>
            <a:pPr lvl="1"/>
            <a:r>
              <a:rPr lang="zh-CN" altLang="en-US" sz="1600" smtClean="0"/>
              <a:t>简单调用说明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SDK</a:t>
            </a:r>
            <a:r>
              <a:rPr lang="zh-CN" altLang="en-US" sz="1600" smtClean="0"/>
              <a:t>调用示例演示</a:t>
            </a:r>
            <a:endParaRPr lang="en-US" altLang="zh-CN" sz="1600" smtClean="0"/>
          </a:p>
          <a:p>
            <a:r>
              <a:rPr lang="zh-CN" altLang="en-US" sz="2400"/>
              <a:t>在</a:t>
            </a:r>
            <a:r>
              <a:rPr lang="zh-CN" altLang="en-US" sz="2400" smtClean="0"/>
              <a:t>软件中增加图像采集模块（</a:t>
            </a:r>
            <a:r>
              <a:rPr lang="en-US" altLang="zh-CN" sz="2400" smtClean="0"/>
              <a:t>C#</a:t>
            </a:r>
            <a:r>
              <a:rPr lang="zh-CN" altLang="en-US" sz="2400" smtClean="0"/>
              <a:t>联合编程）</a:t>
            </a:r>
            <a:endParaRPr lang="en-US" altLang="zh-CN" sz="2400" smtClean="0"/>
          </a:p>
          <a:p>
            <a:pPr lvl="1"/>
            <a:r>
              <a:rPr lang="zh-CN" altLang="en-US" sz="1600" smtClean="0"/>
              <a:t>独立相机采集类文件</a:t>
            </a:r>
            <a:endParaRPr lang="en-US" altLang="zh-CN" sz="1600" smtClean="0"/>
          </a:p>
          <a:p>
            <a:pPr lvl="1"/>
            <a:r>
              <a:rPr lang="zh-CN" altLang="en-US" sz="1600" smtClean="0"/>
              <a:t>事件触发回调函数</a:t>
            </a:r>
            <a:endParaRPr lang="en-US" altLang="zh-CN" sz="1600" smtClean="0"/>
          </a:p>
          <a:p>
            <a:pPr lvl="1"/>
            <a:r>
              <a:rPr lang="en-US" altLang="zh-CN" sz="1600"/>
              <a:t>SDK</a:t>
            </a:r>
            <a:r>
              <a:rPr lang="zh-CN" altLang="en-US" sz="1600"/>
              <a:t>采图与</a:t>
            </a:r>
            <a:r>
              <a:rPr lang="en-US" altLang="zh-CN" sz="1600"/>
              <a:t>halcon</a:t>
            </a:r>
            <a:r>
              <a:rPr lang="zh-CN" altLang="en-US" sz="1600"/>
              <a:t>数据格式的转换</a:t>
            </a:r>
            <a:endParaRPr lang="en-US" altLang="zh-CN" sz="1600" smtClean="0"/>
          </a:p>
          <a:p>
            <a:pPr lvl="1"/>
            <a:r>
              <a:rPr lang="en-US" altLang="zh-CN" sz="1600" smtClean="0"/>
              <a:t>Bitmap</a:t>
            </a:r>
            <a:r>
              <a:rPr lang="zh-CN" altLang="en-US" sz="1600" smtClean="0"/>
              <a:t>与</a:t>
            </a:r>
            <a:r>
              <a:rPr lang="en-US" altLang="zh-CN" sz="1600" smtClean="0"/>
              <a:t>halcon</a:t>
            </a:r>
            <a:r>
              <a:rPr lang="zh-CN" altLang="en-US" sz="1600" smtClean="0"/>
              <a:t>数据格式</a:t>
            </a:r>
            <a:r>
              <a:rPr lang="zh-CN" altLang="en-US" sz="1600" smtClean="0"/>
              <a:t>的互相转换</a:t>
            </a:r>
            <a:endParaRPr lang="en-US" altLang="zh-CN" sz="1600" smtClean="0"/>
          </a:p>
          <a:p>
            <a:pPr lvl="1"/>
            <a:r>
              <a:rPr lang="zh-CN" altLang="en-US" sz="1600"/>
              <a:t>模拟相机</a:t>
            </a:r>
            <a:r>
              <a:rPr lang="en-US" altLang="zh-CN" sz="1600"/>
              <a:t>API</a:t>
            </a:r>
            <a:r>
              <a:rPr lang="zh-CN" altLang="en-US" sz="1600"/>
              <a:t>的使用</a:t>
            </a: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265532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Pylon </a:t>
            </a:r>
            <a:r>
              <a:rPr lang="en-US" altLang="zh-CN"/>
              <a:t>SDK</a:t>
            </a:r>
            <a:r>
              <a:rPr lang="zh-CN" altLang="en-US" smtClean="0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108720"/>
          </a:xfrm>
        </p:spPr>
        <p:txBody>
          <a:bodyPr>
            <a:normAutofit lnSpcReduction="10000"/>
          </a:bodyPr>
          <a:lstStyle/>
          <a:p>
            <a:r>
              <a:rPr lang="en-US" altLang="zh-CN" sz="1600"/>
              <a:t>Pylon</a:t>
            </a:r>
            <a:r>
              <a:rPr lang="en-US" altLang="zh-CN" sz="1600" smtClean="0"/>
              <a:t> SDK </a:t>
            </a:r>
            <a:r>
              <a:rPr lang="zh-CN" altLang="en-US" sz="1600" smtClean="0"/>
              <a:t>是</a:t>
            </a:r>
            <a:r>
              <a:rPr lang="en-US" altLang="zh-CN" sz="1600" smtClean="0"/>
              <a:t>Balser</a:t>
            </a:r>
            <a:r>
              <a:rPr lang="zh-CN" altLang="en-US" sz="1600" smtClean="0"/>
              <a:t>相机的软件开发工具包（</a:t>
            </a:r>
            <a:r>
              <a:rPr lang="en-US" altLang="zh-CN" sz="1600"/>
              <a:t>Software Development Kit</a:t>
            </a:r>
            <a:r>
              <a:rPr lang="zh-CN" altLang="en-US" sz="1600" smtClean="0"/>
              <a:t>），方便开发者使用各种语言通过规范的接口对相机进行操作。</a:t>
            </a:r>
            <a:endParaRPr lang="en-US" altLang="zh-CN" sz="1600" smtClean="0"/>
          </a:p>
          <a:p>
            <a:r>
              <a:rPr lang="en-US" altLang="zh-CN" sz="1600"/>
              <a:t>Pylon</a:t>
            </a:r>
            <a:r>
              <a:rPr lang="en-US" altLang="zh-CN" sz="1600" smtClean="0"/>
              <a:t> SDK</a:t>
            </a:r>
            <a:r>
              <a:rPr lang="zh-CN" altLang="en-US" sz="1600" smtClean="0"/>
              <a:t>支持</a:t>
            </a:r>
            <a:r>
              <a:rPr lang="en-US" altLang="zh-CN" sz="1600" smtClean="0"/>
              <a:t>.NET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C++</a:t>
            </a:r>
            <a:r>
              <a:rPr lang="zh-CN" altLang="en-US" sz="1600" smtClean="0"/>
              <a:t>，</a:t>
            </a:r>
            <a:r>
              <a:rPr lang="en-US" altLang="zh-CN" sz="1600" smtClean="0"/>
              <a:t>C</a:t>
            </a:r>
            <a:r>
              <a:rPr lang="zh-CN" altLang="en-US" sz="1600" smtClean="0"/>
              <a:t>，</a:t>
            </a:r>
            <a:r>
              <a:rPr lang="en-US" altLang="zh-CN" sz="1600" smtClean="0"/>
              <a:t>python</a:t>
            </a:r>
            <a:r>
              <a:rPr lang="zh-CN" altLang="en-US" sz="1600" smtClean="0"/>
              <a:t>等编程语言，在目前我们的使用中以</a:t>
            </a:r>
            <a:r>
              <a:rPr lang="en-US" altLang="zh-CN" sz="1600" smtClean="0"/>
              <a:t>.NET</a:t>
            </a:r>
            <a:r>
              <a:rPr lang="zh-CN" altLang="en-US" sz="1600" smtClean="0"/>
              <a:t>环境为主，开发语言</a:t>
            </a:r>
            <a:r>
              <a:rPr lang="en-US" altLang="zh-CN" sz="1600" smtClean="0"/>
              <a:t>C#</a:t>
            </a:r>
            <a:r>
              <a:rPr lang="zh-CN" altLang="en-US" sz="1600" smtClean="0"/>
              <a:t>，使用的</a:t>
            </a:r>
            <a:r>
              <a:rPr lang="en-US" altLang="zh-CN" sz="1600" smtClean="0"/>
              <a:t>SDK</a:t>
            </a:r>
            <a:r>
              <a:rPr lang="zh-CN" altLang="en-US" sz="1600" smtClean="0"/>
              <a:t>版本为</a:t>
            </a:r>
            <a:r>
              <a:rPr lang="en-US" altLang="zh-CN" sz="1600" smtClean="0"/>
              <a:t>5.2.0</a:t>
            </a:r>
          </a:p>
          <a:p>
            <a:endParaRPr lang="en-US" altLang="zh-CN" sz="1600" smtClean="0"/>
          </a:p>
          <a:p>
            <a:endParaRPr lang="en-US" altLang="zh-CN" sz="1600" smtClean="0"/>
          </a:p>
          <a:p>
            <a:endParaRPr lang="zh-CN" altLang="en-US" sz="1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636912"/>
            <a:ext cx="572452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2636912"/>
            <a:ext cx="25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400"/>
              <a:t>.NET </a:t>
            </a:r>
            <a:r>
              <a:rPr lang="zh-CN" altLang="en-US" sz="1400"/>
              <a:t>开发接口（</a:t>
            </a:r>
            <a:r>
              <a:rPr lang="en-US" altLang="zh-CN" sz="1400"/>
              <a:t>API</a:t>
            </a:r>
            <a:r>
              <a:rPr lang="zh-CN" altLang="en-US" sz="1400" smtClean="0"/>
              <a:t>）结构：相机驱动</a:t>
            </a:r>
            <a:r>
              <a:rPr lang="en-US" altLang="zh-CN" sz="1400" smtClean="0"/>
              <a:t>-pylon</a:t>
            </a:r>
            <a:r>
              <a:rPr lang="zh-CN" altLang="en-US" sz="1400" smtClean="0"/>
              <a:t>驱动</a:t>
            </a:r>
            <a:r>
              <a:rPr lang="en-US" altLang="zh-CN" sz="1400" smtClean="0"/>
              <a:t>-C++ API-.NET API</a:t>
            </a:r>
          </a:p>
          <a:p>
            <a:endParaRPr lang="en-US" altLang="zh-CN" sz="140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400" smtClean="0"/>
              <a:t>.NET API</a:t>
            </a:r>
            <a:r>
              <a:rPr lang="zh-CN" altLang="en-US" sz="1400" smtClean="0"/>
              <a:t>提供了通用统一的编程接口，更换相机时无需重新编程。</a:t>
            </a:r>
            <a:endParaRPr lang="en-US" altLang="zh-CN" sz="1400" smtClean="0"/>
          </a:p>
          <a:p>
            <a:endParaRPr lang="en-US" altLang="zh-CN" sz="140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1400" smtClean="0"/>
              <a:t>如右图所示，</a:t>
            </a:r>
            <a:r>
              <a:rPr lang="en-US" altLang="zh-CN" sz="1400" smtClean="0"/>
              <a:t>.NET</a:t>
            </a:r>
            <a:r>
              <a:rPr lang="zh-CN" altLang="en-US" sz="1400"/>
              <a:t> </a:t>
            </a:r>
            <a:r>
              <a:rPr lang="en-US" altLang="zh-CN" sz="1400" smtClean="0"/>
              <a:t>API</a:t>
            </a:r>
            <a:r>
              <a:rPr lang="zh-CN" altLang="en-US" sz="1400" smtClean="0"/>
              <a:t>基于</a:t>
            </a:r>
            <a:r>
              <a:rPr lang="en-US" altLang="zh-CN" sz="1400" smtClean="0"/>
              <a:t>pylon C++ API</a:t>
            </a:r>
            <a:r>
              <a:rPr lang="zh-CN" altLang="en-US" sz="1400" smtClean="0"/>
              <a:t>，其为针对</a:t>
            </a:r>
            <a:r>
              <a:rPr lang="en-US" altLang="zh-CN" sz="1400" smtClean="0"/>
              <a:t>.NET</a:t>
            </a:r>
            <a:r>
              <a:rPr lang="zh-CN" altLang="en-US" sz="1400" smtClean="0"/>
              <a:t>开发环境的高级封装。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70013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Pylon SDK</a:t>
            </a:r>
            <a:r>
              <a:rPr lang="zh-CN" altLang="en-US"/>
              <a:t>文档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600" smtClean="0"/>
              <a:t>通过</a:t>
            </a:r>
            <a:r>
              <a:rPr lang="en-US" altLang="zh-CN" sz="2600" smtClean="0"/>
              <a:t>SDK</a:t>
            </a:r>
            <a:r>
              <a:rPr lang="zh-CN" altLang="en-US" sz="2600" smtClean="0"/>
              <a:t>开发构建自己应用程序，离不开开发手册。</a:t>
            </a:r>
            <a:endParaRPr lang="en-US" altLang="zh-CN" sz="2600" smtClean="0"/>
          </a:p>
          <a:p>
            <a:r>
              <a:rPr lang="zh-CN" altLang="en-US" sz="2600" smtClean="0"/>
              <a:t>在后续开发中主要依赖的开发文档如下：</a:t>
            </a:r>
            <a:endParaRPr lang="en-US" altLang="zh-CN" sz="2600" smtClean="0"/>
          </a:p>
          <a:p>
            <a:pPr marL="0" indent="0">
              <a:buNone/>
            </a:pPr>
            <a:r>
              <a:rPr lang="en-US" altLang="zh-CN" sz="2600" smtClean="0"/>
              <a:t>          1. .NET</a:t>
            </a:r>
            <a:r>
              <a:rPr lang="zh-CN" altLang="en-US" sz="2600" smtClean="0"/>
              <a:t>程序员指南：详细介绍</a:t>
            </a:r>
            <a:r>
              <a:rPr lang="en-US" altLang="zh-CN" sz="2600" smtClean="0"/>
              <a:t>.NET API</a:t>
            </a:r>
            <a:r>
              <a:rPr lang="zh-CN" altLang="en-US" sz="2600" smtClean="0"/>
              <a:t>的结构，以及内部类的说明，深度开发时可参考</a:t>
            </a:r>
            <a:endParaRPr lang="en-US" altLang="zh-CN" sz="2600" smtClean="0"/>
          </a:p>
          <a:p>
            <a:pPr marL="0" indent="0"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      2. Programmer’s Guide</a:t>
            </a:r>
            <a:r>
              <a:rPr lang="zh-CN" altLang="en-US" sz="2600" smtClean="0"/>
              <a:t>：详细介绍了如何使用</a:t>
            </a:r>
            <a:r>
              <a:rPr lang="en-US" altLang="zh-CN" sz="2600" smtClean="0"/>
              <a:t>Visual Studio</a:t>
            </a:r>
            <a:r>
              <a:rPr lang="zh-CN" altLang="en-US" sz="2600" smtClean="0"/>
              <a:t>进行开发</a:t>
            </a:r>
            <a:endParaRPr lang="en-US" altLang="zh-CN" sz="2600" smtClean="0"/>
          </a:p>
          <a:p>
            <a:pPr marL="0" indent="0"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      3. pylon Deployment Guide</a:t>
            </a:r>
            <a:r>
              <a:rPr lang="zh-CN" altLang="en-US" sz="2600" smtClean="0"/>
              <a:t>：详细介绍了如何部署自开发软件依赖的</a:t>
            </a:r>
            <a:r>
              <a:rPr lang="en-US" altLang="zh-CN" sz="2600" smtClean="0"/>
              <a:t>SDK</a:t>
            </a:r>
            <a:r>
              <a:rPr lang="zh-CN" altLang="en-US" sz="2600" smtClean="0"/>
              <a:t>以及相机驱动</a:t>
            </a:r>
            <a:endParaRPr lang="en-US" altLang="zh-CN" sz="2600" smtClean="0"/>
          </a:p>
          <a:p>
            <a:pPr marL="0" indent="0"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      4. Pylon SDK Samples</a:t>
            </a:r>
            <a:r>
              <a:rPr lang="zh-CN" altLang="en-US" sz="2600" smtClean="0"/>
              <a:t>：提供了多达</a:t>
            </a:r>
            <a:r>
              <a:rPr lang="en-US" altLang="zh-CN" sz="2600" smtClean="0"/>
              <a:t>22</a:t>
            </a:r>
            <a:r>
              <a:rPr lang="zh-CN" altLang="en-US" sz="2600" smtClean="0"/>
              <a:t>个</a:t>
            </a:r>
            <a:r>
              <a:rPr lang="en-US" altLang="zh-CN" sz="2600" smtClean="0"/>
              <a:t>.NET</a:t>
            </a:r>
            <a:r>
              <a:rPr lang="zh-CN" altLang="en-US" sz="2600" smtClean="0"/>
              <a:t>例程来演示说明</a:t>
            </a:r>
            <a:r>
              <a:rPr lang="en-US" altLang="zh-CN" sz="2600" smtClean="0"/>
              <a:t>SDK</a:t>
            </a:r>
            <a:r>
              <a:rPr lang="zh-CN" altLang="en-US" sz="2600" smtClean="0"/>
              <a:t>的开发，可直接使用</a:t>
            </a:r>
            <a:endParaRPr lang="en-US" altLang="zh-CN" sz="2600" smtClean="0"/>
          </a:p>
          <a:p>
            <a:pPr marL="0" indent="0">
              <a:buNone/>
            </a:pPr>
            <a:endParaRPr lang="en-US" altLang="zh-CN" sz="1600" smtClean="0"/>
          </a:p>
        </p:txBody>
      </p:sp>
    </p:spTree>
    <p:extLst>
      <p:ext uri="{BB962C8B-B14F-4D97-AF65-F5344CB8AC3E}">
        <p14:creationId xmlns:p14="http://schemas.microsoft.com/office/powerpoint/2010/main" val="345106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简单的</a:t>
            </a:r>
            <a:r>
              <a:rPr lang="en-US" altLang="zh-CN"/>
              <a:t>SDK API</a:t>
            </a:r>
            <a:r>
              <a:rPr lang="zh-CN" altLang="en-US" smtClean="0"/>
              <a:t>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zh-CN" altLang="en-US" sz="2400" b="1" smtClean="0"/>
              <a:t>检测相机</a:t>
            </a:r>
            <a:endParaRPr lang="en-US" altLang="zh-CN" sz="2400" b="1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/>
              <a:t> </a:t>
            </a:r>
            <a:r>
              <a:rPr lang="en-US" altLang="zh-CN" sz="1600" smtClean="0"/>
              <a:t>    </a:t>
            </a: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>
                <a:solidFill>
                  <a:srgbClr val="00B050"/>
                </a:solidFill>
                <a:latin typeface="+mn-ea"/>
              </a:rPr>
              <a:t>向</a:t>
            </a:r>
            <a:r>
              <a:rPr lang="en-US" altLang="zh-CN" sz="1600">
                <a:solidFill>
                  <a:srgbClr val="00B050"/>
                </a:solidFill>
                <a:latin typeface="+mn-ea"/>
              </a:rPr>
              <a:t>camera finder</a:t>
            </a:r>
            <a:r>
              <a:rPr lang="zh-CN" altLang="en-US" sz="1600">
                <a:solidFill>
                  <a:srgbClr val="00B050"/>
                </a:solidFill>
                <a:latin typeface="+mn-ea"/>
              </a:rPr>
              <a:t>询问相机</a:t>
            </a:r>
            <a:r>
              <a:rPr lang="zh-CN" altLang="en-US" sz="1600">
                <a:solidFill>
                  <a:srgbClr val="00B050"/>
                </a:solidFill>
                <a:latin typeface="+mn-ea"/>
              </a:rPr>
              <a:t>设备</a:t>
            </a:r>
            <a:r>
              <a:rPr lang="zh-CN" altLang="en-US" sz="1600" smtClean="0">
                <a:solidFill>
                  <a:srgbClr val="00B050"/>
                </a:solidFill>
                <a:latin typeface="+mn-ea"/>
              </a:rPr>
              <a:t>列表</a:t>
            </a:r>
            <a:endParaRPr lang="en-US" altLang="zh-CN" sz="1600" smtClean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sz="1600" smtClean="0">
                <a:solidFill>
                  <a:srgbClr val="00B050"/>
                </a:solidFill>
                <a:latin typeface="新宋体"/>
                <a:ea typeface="新宋体"/>
              </a:rPr>
              <a:t>List</a:t>
            </a:r>
            <a:r>
              <a:rPr lang="en-US" altLang="zh-CN" sz="1600" smtClean="0">
                <a:solidFill>
                  <a:srgbClr val="000000"/>
                </a:solidFill>
                <a:latin typeface="新宋体"/>
                <a:ea typeface="新宋体"/>
              </a:rPr>
              <a:t>&lt;</a:t>
            </a:r>
            <a:r>
              <a:rPr lang="en-US" altLang="zh-CN" sz="1600" smtClean="0">
                <a:solidFill>
                  <a:srgbClr val="92D050"/>
                </a:solidFill>
                <a:latin typeface="新宋体"/>
                <a:ea typeface="新宋体"/>
              </a:rPr>
              <a:t>ICameraInfo</a:t>
            </a:r>
            <a:r>
              <a:rPr lang="en-US" altLang="zh-CN" sz="1600">
                <a:solidFill>
                  <a:srgbClr val="000000"/>
                </a:solidFill>
                <a:latin typeface="新宋体"/>
                <a:ea typeface="新宋体"/>
              </a:rPr>
              <a:t>&gt; allCameras = </a:t>
            </a:r>
            <a:r>
              <a:rPr lang="en-US" altLang="zh-CN" sz="1600">
                <a:solidFill>
                  <a:srgbClr val="92D050"/>
                </a:solidFill>
                <a:latin typeface="新宋体"/>
                <a:ea typeface="新宋体"/>
              </a:rPr>
              <a:t>CameraFinder</a:t>
            </a:r>
            <a:r>
              <a:rPr lang="en-US" altLang="zh-CN" sz="1600">
                <a:solidFill>
                  <a:srgbClr val="000000"/>
                </a:solidFill>
                <a:latin typeface="新宋体"/>
                <a:ea typeface="新宋体"/>
              </a:rPr>
              <a:t>.Enumerate();</a:t>
            </a:r>
            <a:endParaRPr lang="en-US" altLang="zh-CN" sz="1600" smtClean="0"/>
          </a:p>
          <a:p>
            <a:pPr>
              <a:spcBef>
                <a:spcPts val="0"/>
              </a:spcBef>
            </a:pPr>
            <a:r>
              <a:rPr lang="zh-CN" altLang="en-US" sz="2400" b="1"/>
              <a:t>实例化相机</a:t>
            </a:r>
            <a:endParaRPr lang="en-US" altLang="zh-CN" sz="2400" b="1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CN" sz="1600">
                <a:solidFill>
                  <a:srgbClr val="00B050"/>
                </a:solidFill>
                <a:latin typeface="新宋体"/>
                <a:ea typeface="新宋体"/>
              </a:rPr>
              <a:t>Camera</a:t>
            </a:r>
            <a:r>
              <a:rPr lang="en-US" altLang="zh-CN" sz="1600">
                <a:solidFill>
                  <a:srgbClr val="000000"/>
                </a:solidFill>
                <a:latin typeface="新宋体"/>
                <a:ea typeface="新宋体"/>
              </a:rPr>
              <a:t> camera = </a:t>
            </a:r>
            <a:r>
              <a:rPr lang="en-US" altLang="zh-CN" sz="1600">
                <a:solidFill>
                  <a:srgbClr val="0000FF"/>
                </a:solidFill>
                <a:latin typeface="新宋体"/>
                <a:ea typeface="新宋体"/>
              </a:rPr>
              <a:t>new</a:t>
            </a:r>
            <a:r>
              <a:rPr lang="en-US" altLang="zh-CN" sz="16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1600">
                <a:solidFill>
                  <a:srgbClr val="00B050"/>
                </a:solidFill>
                <a:latin typeface="新宋体"/>
                <a:ea typeface="新宋体"/>
              </a:rPr>
              <a:t>Camera</a:t>
            </a:r>
            <a:r>
              <a:rPr lang="en-US" altLang="zh-CN" sz="1600">
                <a:solidFill>
                  <a:srgbClr val="000000"/>
                </a:solidFill>
                <a:latin typeface="新宋体"/>
                <a:ea typeface="新宋体"/>
              </a:rPr>
              <a:t>();</a:t>
            </a:r>
            <a:r>
              <a:rPr lang="en-US" altLang="zh-CN" sz="1600">
                <a:solidFill>
                  <a:srgbClr val="00B050"/>
                </a:solidFill>
                <a:latin typeface="新宋体"/>
                <a:ea typeface="新宋体"/>
              </a:rPr>
              <a:t>//</a:t>
            </a:r>
            <a:r>
              <a:rPr lang="zh-CN" altLang="en-US" sz="1600">
                <a:solidFill>
                  <a:srgbClr val="00B050"/>
                </a:solidFill>
                <a:latin typeface="新宋体"/>
                <a:ea typeface="新宋体"/>
              </a:rPr>
              <a:t>实例化检测到的第一</a:t>
            </a:r>
            <a:r>
              <a:rPr lang="zh-CN" altLang="en-US" sz="1600">
                <a:solidFill>
                  <a:srgbClr val="00B050"/>
                </a:solidFill>
                <a:latin typeface="新宋体"/>
                <a:ea typeface="新宋体"/>
              </a:rPr>
              <a:t>个</a:t>
            </a:r>
            <a:r>
              <a:rPr lang="zh-CN" altLang="en-US" sz="1600" smtClean="0">
                <a:solidFill>
                  <a:srgbClr val="00B050"/>
                </a:solidFill>
                <a:latin typeface="新宋体"/>
                <a:ea typeface="新宋体"/>
              </a:rPr>
              <a:t>相机</a:t>
            </a:r>
            <a:endParaRPr lang="en-US" altLang="zh-CN" sz="1600" smtClean="0"/>
          </a:p>
          <a:p>
            <a:pPr>
              <a:spcBef>
                <a:spcPts val="0"/>
              </a:spcBef>
            </a:pPr>
            <a:r>
              <a:rPr lang="zh-CN" altLang="en-US" sz="2400" b="1" smtClean="0"/>
              <a:t>打开相机</a:t>
            </a:r>
            <a:endParaRPr lang="en-US" altLang="zh-CN" sz="2400" b="1" smtClean="0"/>
          </a:p>
          <a:p>
            <a:pPr marL="0" lvl="0" indent="0">
              <a:spcBef>
                <a:spcPts val="0"/>
              </a:spcBef>
              <a:buNone/>
            </a:pPr>
            <a:r>
              <a:rPr lang="en-US" altLang="zh-CN" sz="1600" smtClean="0">
                <a:solidFill>
                  <a:prstClr val="black"/>
                </a:solidFill>
                <a:latin typeface="宋体"/>
              </a:rPr>
              <a:t>   camera.Open</a:t>
            </a:r>
            <a:r>
              <a:rPr lang="en-US" altLang="zh-CN" sz="1600">
                <a:solidFill>
                  <a:prstClr val="black"/>
                </a:solidFill>
                <a:latin typeface="宋体"/>
              </a:rPr>
              <a:t>();</a:t>
            </a:r>
            <a:r>
              <a:rPr lang="en-US" altLang="zh-CN" sz="1600">
                <a:solidFill>
                  <a:srgbClr val="00B050"/>
                </a:solidFill>
                <a:latin typeface="宋体"/>
              </a:rPr>
              <a:t>//</a:t>
            </a:r>
            <a:r>
              <a:rPr lang="zh-CN" altLang="en-US" sz="1600">
                <a:solidFill>
                  <a:srgbClr val="00B050"/>
                </a:solidFill>
                <a:latin typeface="宋体"/>
              </a:rPr>
              <a:t>打开与相机</a:t>
            </a:r>
            <a:r>
              <a:rPr lang="zh-CN" altLang="en-US" sz="1600">
                <a:solidFill>
                  <a:srgbClr val="00B050"/>
                </a:solidFill>
                <a:latin typeface="宋体"/>
              </a:rPr>
              <a:t>的</a:t>
            </a:r>
            <a:r>
              <a:rPr lang="zh-CN" altLang="en-US" sz="1600" smtClean="0">
                <a:solidFill>
                  <a:srgbClr val="00B050"/>
                </a:solidFill>
                <a:latin typeface="宋体"/>
              </a:rPr>
              <a:t>连接</a:t>
            </a:r>
            <a:endParaRPr lang="en-US" altLang="zh-CN" sz="1600" smtClean="0"/>
          </a:p>
          <a:p>
            <a:pPr>
              <a:spcBef>
                <a:spcPts val="0"/>
              </a:spcBef>
            </a:pPr>
            <a:r>
              <a:rPr lang="zh-CN" altLang="en-US" sz="2400" b="1" smtClean="0"/>
              <a:t>参数设置</a:t>
            </a:r>
            <a:endParaRPr lang="en-US" altLang="zh-CN" sz="2400" b="1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   //</a:t>
            </a:r>
            <a:r>
              <a:rPr lang="zh-CN" altLang="en-US" sz="1600" smtClean="0">
                <a:solidFill>
                  <a:srgbClr val="00B050"/>
                </a:solidFill>
                <a:latin typeface="+mn-ea"/>
              </a:rPr>
              <a:t>设置相机采图宽度参数</a:t>
            </a:r>
            <a:endParaRPr lang="en-US" altLang="zh-CN" sz="1600" smtClean="0">
              <a:solidFill>
                <a:srgbClr val="00B05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+mn-ea"/>
              </a:rPr>
              <a:t>   camera.Parameters[PLCamera.Width</a:t>
            </a:r>
            <a:r>
              <a:rPr lang="en-US" altLang="zh-CN" sz="1600">
                <a:latin typeface="+mn-ea"/>
              </a:rPr>
              <a:t>].</a:t>
            </a:r>
            <a:r>
              <a:rPr lang="en-US" altLang="zh-CN" sz="1600" smtClean="0">
                <a:latin typeface="+mn-ea"/>
              </a:rPr>
              <a:t>SetValue(202,IntegerValueCorrection.Nearest);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  //</a:t>
            </a:r>
            <a:r>
              <a:rPr lang="zh-CN" altLang="en-US" sz="1600" smtClean="0">
                <a:solidFill>
                  <a:srgbClr val="00B050"/>
                </a:solidFill>
                <a:latin typeface="+mn-ea"/>
              </a:rPr>
              <a:t>获取相机采集宽度参数</a:t>
            </a:r>
            <a:endParaRPr lang="en-US" altLang="zh-CN" sz="1600">
              <a:solidFill>
                <a:srgbClr val="00B05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>
                <a:latin typeface="+mn-ea"/>
              </a:rPr>
              <a:t>   camera.Parameters[PLCamera.Width].GetValue()</a:t>
            </a:r>
          </a:p>
          <a:p>
            <a:pPr>
              <a:spcBef>
                <a:spcPts val="0"/>
              </a:spcBef>
            </a:pPr>
            <a:r>
              <a:rPr lang="zh-CN" altLang="en-US" sz="2400" b="1" smtClean="0"/>
              <a:t>采集</a:t>
            </a:r>
            <a:endParaRPr lang="en-US" altLang="zh-CN" sz="2400" b="1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smtClean="0">
                <a:latin typeface="+mn-ea"/>
              </a:rPr>
              <a:t>   camera.StreamGrabber.Start();</a:t>
            </a: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+mn-ea"/>
              </a:rPr>
              <a:t>开始采集</a:t>
            </a:r>
            <a:endParaRPr lang="en-US" altLang="zh-CN" sz="1600" smtClean="0">
              <a:solidFill>
                <a:srgbClr val="00B05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  </a:t>
            </a:r>
            <a:r>
              <a:rPr lang="en-US" altLang="zh-CN" sz="1600">
                <a:latin typeface="+mn-ea"/>
              </a:rPr>
              <a:t>camera.StreamGrabber.Stop</a:t>
            </a:r>
            <a:r>
              <a:rPr lang="en-US" altLang="zh-CN" sz="1600" smtClean="0">
                <a:latin typeface="+mn-ea"/>
              </a:rPr>
              <a:t>();</a:t>
            </a:r>
            <a:r>
              <a:rPr lang="en-US" altLang="zh-CN" sz="160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>
                <a:solidFill>
                  <a:srgbClr val="00B050"/>
                </a:solidFill>
                <a:latin typeface="+mn-ea"/>
              </a:rPr>
              <a:t>停止</a:t>
            </a:r>
            <a:r>
              <a:rPr lang="zh-CN" altLang="en-US" sz="1600" smtClean="0">
                <a:solidFill>
                  <a:srgbClr val="00B050"/>
                </a:solidFill>
                <a:latin typeface="+mn-ea"/>
              </a:rPr>
              <a:t>采集</a:t>
            </a:r>
            <a:endParaRPr lang="en-US" altLang="zh-CN" sz="1600" smtClean="0">
              <a:solidFill>
                <a:srgbClr val="00B05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2400" b="1" smtClean="0"/>
              <a:t>关闭相机</a:t>
            </a:r>
            <a:endParaRPr lang="en-US" altLang="zh-CN" sz="2400" b="1" smtClean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>
                <a:latin typeface="+mn-ea"/>
              </a:rPr>
              <a:t> </a:t>
            </a:r>
            <a:r>
              <a:rPr lang="en-US" altLang="zh-CN" sz="1600">
                <a:latin typeface="+mn-ea"/>
              </a:rPr>
              <a:t>  </a:t>
            </a:r>
            <a:r>
              <a:rPr lang="en-US" altLang="zh-CN" sz="1600">
                <a:latin typeface="+mn-ea"/>
              </a:rPr>
              <a:t>camera.Close</a:t>
            </a:r>
            <a:r>
              <a:rPr lang="en-US" altLang="zh-CN" sz="1600" smtClean="0">
                <a:latin typeface="+mn-ea"/>
              </a:rPr>
              <a:t>();</a:t>
            </a:r>
            <a:r>
              <a:rPr lang="en-US" altLang="zh-CN" sz="160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zh-CN" sz="160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1600" smtClean="0">
                <a:solidFill>
                  <a:srgbClr val="00B050"/>
                </a:solidFill>
                <a:latin typeface="+mn-ea"/>
              </a:rPr>
              <a:t>关闭相机</a:t>
            </a:r>
            <a:endParaRPr lang="en-US" altLang="zh-CN" sz="1600" smtClean="0">
              <a:solidFill>
                <a:srgbClr val="00B05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 smtClean="0">
              <a:solidFill>
                <a:srgbClr val="00B050"/>
              </a:solidFill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08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SDK</a:t>
            </a:r>
            <a:r>
              <a:rPr lang="zh-CN" altLang="en-US" smtClean="0"/>
              <a:t>调用示例演示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484784"/>
            <a:ext cx="6034617" cy="4525963"/>
          </a:xfrm>
        </p:spPr>
      </p:pic>
      <p:sp>
        <p:nvSpPr>
          <p:cNvPr id="5" name="线形标注 1 4"/>
          <p:cNvSpPr/>
          <p:nvPr/>
        </p:nvSpPr>
        <p:spPr>
          <a:xfrm>
            <a:off x="393296" y="5157192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61141"/>
              <a:gd name="adj4" fmla="val 21193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增益设置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395536" y="2010862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47615"/>
              <a:gd name="adj4" fmla="val 22463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连续</a:t>
            </a:r>
            <a:r>
              <a:rPr lang="zh-CN" altLang="en-US" sz="1200" smtClean="0">
                <a:solidFill>
                  <a:schemeClr val="tx1"/>
                </a:solidFill>
              </a:rPr>
              <a:t>采集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395536" y="2564904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218042"/>
              <a:gd name="adj4" fmla="val 26061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停止</a:t>
            </a:r>
            <a:r>
              <a:rPr lang="zh-CN" altLang="en-US" sz="1200" smtClean="0">
                <a:solidFill>
                  <a:schemeClr val="tx1"/>
                </a:solidFill>
              </a:rPr>
              <a:t>采集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393296" y="3140968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277555"/>
              <a:gd name="adj4" fmla="val 252148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设备列表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393296" y="3645024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47615"/>
              <a:gd name="adj4" fmla="val 22463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测试图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393296" y="4149080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61141"/>
              <a:gd name="adj4" fmla="val 23521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图像格式</a:t>
            </a:r>
          </a:p>
        </p:txBody>
      </p:sp>
      <p:sp>
        <p:nvSpPr>
          <p:cNvPr id="13" name="线形标注 1 12"/>
          <p:cNvSpPr/>
          <p:nvPr/>
        </p:nvSpPr>
        <p:spPr>
          <a:xfrm>
            <a:off x="395536" y="4653136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74666"/>
              <a:gd name="adj4" fmla="val 20876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图像尺寸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4" name="线形标注 1 13"/>
          <p:cNvSpPr/>
          <p:nvPr/>
        </p:nvSpPr>
        <p:spPr>
          <a:xfrm>
            <a:off x="395536" y="6165304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323544"/>
              <a:gd name="adj4" fmla="val 448976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smtClean="0">
                <a:solidFill>
                  <a:schemeClr val="tx1"/>
                </a:solidFill>
              </a:rPr>
              <a:t>显示窗口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5" name="线形标注 1 14"/>
          <p:cNvSpPr/>
          <p:nvPr/>
        </p:nvSpPr>
        <p:spPr>
          <a:xfrm>
            <a:off x="393296" y="5661248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-96309"/>
              <a:gd name="adj4" fmla="val 210877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曝光时间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395536" y="1456820"/>
            <a:ext cx="864096" cy="338018"/>
          </a:xfrm>
          <a:prstGeom prst="borderCallout1">
            <a:avLst>
              <a:gd name="adj1" fmla="val 47775"/>
              <a:gd name="adj2" fmla="val 99605"/>
              <a:gd name="adj3" fmla="val 120106"/>
              <a:gd name="adj4" fmla="val 19500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单</a:t>
            </a:r>
            <a:r>
              <a:rPr lang="zh-CN" altLang="en-US" sz="1200" smtClean="0">
                <a:solidFill>
                  <a:schemeClr val="tx1"/>
                </a:solidFill>
              </a:rPr>
              <a:t>张采集</a:t>
            </a:r>
            <a:endParaRPr lang="zh-CN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6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在软件中增加图像采集模块（</a:t>
            </a:r>
            <a:r>
              <a:rPr lang="en-US" altLang="zh-CN" sz="3200"/>
              <a:t>C#</a:t>
            </a:r>
            <a:r>
              <a:rPr lang="zh-CN" altLang="en-US" sz="3200"/>
              <a:t>联合</a:t>
            </a:r>
            <a:r>
              <a:rPr lang="zh-CN" altLang="en-US" sz="3200"/>
              <a:t>编程</a:t>
            </a:r>
            <a:r>
              <a:rPr lang="zh-CN" altLang="en-US" sz="3200" smtClean="0"/>
              <a:t>）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1" indent="0">
              <a:buNone/>
            </a:pPr>
            <a:r>
              <a:rPr lang="zh-CN" altLang="en-US" sz="2000"/>
              <a:t>独立相机采集</a:t>
            </a:r>
            <a:r>
              <a:rPr lang="zh-CN" altLang="en-US" sz="2000"/>
              <a:t>类</a:t>
            </a:r>
            <a:r>
              <a:rPr lang="zh-CN" altLang="en-US" sz="2000" smtClean="0"/>
              <a:t>文件</a:t>
            </a:r>
            <a:endParaRPr lang="en-US" altLang="zh-CN" sz="2000" smtClean="0"/>
          </a:p>
          <a:p>
            <a:pPr marL="0" lvl="1" indent="0">
              <a:buNone/>
            </a:pPr>
            <a:r>
              <a:rPr lang="zh-CN" altLang="en-US" sz="2000" smtClean="0"/>
              <a:t>优点：与界面方法代码分离，增加可读性以及复用性</a:t>
            </a:r>
            <a:endParaRPr lang="en-US" altLang="zh-CN" sz="2000" smtClean="0"/>
          </a:p>
          <a:p>
            <a:pPr marL="0" lvl="1" indent="0">
              <a:buNone/>
            </a:pPr>
            <a:r>
              <a:rPr lang="zh-CN" altLang="en-US" sz="2000" smtClean="0"/>
              <a:t>示例：在应用中独立编写相机类，如下：</a:t>
            </a:r>
            <a:endParaRPr lang="en-US" altLang="zh-CN" sz="2000" smtClean="0"/>
          </a:p>
          <a:p>
            <a:pPr marL="0" lvl="1" indent="0">
              <a:buNone/>
            </a:pPr>
            <a:r>
              <a:rPr lang="en-US" altLang="zh-CN" sz="2000" smtClean="0">
                <a:solidFill>
                  <a:srgbClr val="00B050"/>
                </a:solidFill>
                <a:latin typeface="+mn-ea"/>
              </a:rPr>
              <a:t>//</a:t>
            </a:r>
            <a:r>
              <a:rPr lang="zh-CN" altLang="en-US" sz="2000" smtClean="0">
                <a:solidFill>
                  <a:srgbClr val="00B050"/>
                </a:solidFill>
                <a:latin typeface="+mn-ea"/>
              </a:rPr>
              <a:t>添加命名空间</a:t>
            </a:r>
            <a:endParaRPr lang="en-US" altLang="zh-CN" sz="2000" smtClean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System;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System.Threading;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System.Windows.Forms;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System.Diagnostics;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System.Runtime.InteropServices;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Basler.Pylon;</a:t>
            </a: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using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HalconDotNet</a:t>
            </a:r>
            <a:r>
              <a:rPr lang="en-US" altLang="zh-CN" sz="1900" smtClean="0">
                <a:solidFill>
                  <a:srgbClr val="000000"/>
                </a:solidFill>
                <a:latin typeface="新宋体"/>
                <a:ea typeface="新宋体"/>
              </a:rPr>
              <a:t>;</a:t>
            </a:r>
          </a:p>
          <a:p>
            <a:pPr marL="0" indent="0">
              <a:buNone/>
            </a:pPr>
            <a:endParaRPr lang="zh-CN" altLang="en-US" sz="1900">
              <a:solidFill>
                <a:srgbClr val="00000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namespace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PylonLiveViewer</a:t>
            </a:r>
          </a:p>
          <a:p>
            <a:pPr marL="0" indent="0">
              <a:buNone/>
            </a:pPr>
            <a:r>
              <a:rPr lang="en-US" altLang="zh-CN" sz="1900" smtClean="0">
                <a:solidFill>
                  <a:srgbClr val="000000"/>
                </a:solidFill>
                <a:latin typeface="新宋体"/>
                <a:ea typeface="新宋体"/>
              </a:rPr>
              <a:t>{</a:t>
            </a:r>
          </a:p>
          <a:p>
            <a:pPr marL="0" indent="0">
              <a:buNone/>
            </a:pPr>
            <a:r>
              <a:rPr lang="en-US" altLang="zh-CN" sz="1900" smtClean="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sz="1900" smtClean="0">
                <a:solidFill>
                  <a:srgbClr val="00B050"/>
                </a:solidFill>
                <a:latin typeface="新宋体"/>
                <a:ea typeface="新宋体"/>
              </a:rPr>
              <a:t>//</a:t>
            </a:r>
            <a:r>
              <a:rPr lang="zh-CN" altLang="en-US" sz="1900" smtClean="0">
                <a:solidFill>
                  <a:srgbClr val="00B050"/>
                </a:solidFill>
                <a:latin typeface="新宋体"/>
                <a:ea typeface="新宋体"/>
              </a:rPr>
              <a:t>类定义</a:t>
            </a:r>
            <a:endParaRPr lang="en-US" altLang="zh-CN" sz="1900">
              <a:solidFill>
                <a:srgbClr val="00B050"/>
              </a:solidFill>
              <a:latin typeface="新宋体"/>
              <a:ea typeface="新宋体"/>
            </a:endParaRPr>
          </a:p>
          <a:p>
            <a:pPr marL="0" indent="0">
              <a:buNone/>
            </a:pP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   </a:t>
            </a: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public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1900">
                <a:solidFill>
                  <a:srgbClr val="0000FF"/>
                </a:solidFill>
                <a:latin typeface="新宋体"/>
                <a:ea typeface="新宋体"/>
              </a:rPr>
              <a:t>class</a:t>
            </a:r>
            <a:r>
              <a:rPr lang="en-US" altLang="zh-CN" sz="1900">
                <a:solidFill>
                  <a:srgbClr val="000000"/>
                </a:solidFill>
                <a:latin typeface="新宋体"/>
                <a:ea typeface="新宋体"/>
              </a:rPr>
              <a:t> </a:t>
            </a:r>
            <a:r>
              <a:rPr lang="en-US" altLang="zh-CN" sz="1900" smtClean="0">
                <a:solidFill>
                  <a:srgbClr val="2B91AF"/>
                </a:solidFill>
                <a:latin typeface="新宋体"/>
                <a:ea typeface="新宋体"/>
              </a:rPr>
              <a:t>BaslerCam...</a:t>
            </a:r>
          </a:p>
          <a:p>
            <a:pPr marL="0" indent="0">
              <a:buNone/>
            </a:pPr>
            <a:r>
              <a:rPr lang="en-US" altLang="zh-CN" sz="1900">
                <a:latin typeface="新宋体"/>
                <a:ea typeface="新宋体"/>
              </a:rPr>
              <a:t>}</a:t>
            </a:r>
            <a:endParaRPr lang="en-US" altLang="zh-CN" sz="19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20888"/>
            <a:ext cx="4320480" cy="371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90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事件触发回</a:t>
            </a:r>
            <a:r>
              <a:rPr lang="zh-CN" altLang="en-US"/>
              <a:t>调函</a:t>
            </a:r>
            <a:r>
              <a:rPr lang="zh-CN" altLang="en-US" smtClean="0"/>
              <a:t>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9" y="1600201"/>
            <a:ext cx="4618856" cy="2774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图像采集基本流程： 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设备打开</a:t>
            </a:r>
            <a:r>
              <a:rPr lang="en-US" altLang="zh-CN" sz="2000" smtClean="0"/>
              <a:t>—</a:t>
            </a:r>
            <a:r>
              <a:rPr lang="zh-CN" altLang="en-US" sz="2000" smtClean="0"/>
              <a:t>获取图片流</a:t>
            </a:r>
            <a:r>
              <a:rPr lang="en-US" altLang="zh-CN" sz="2000" smtClean="0"/>
              <a:t>—</a:t>
            </a:r>
            <a:r>
              <a:rPr lang="zh-CN" altLang="en-US" sz="2000" smtClean="0"/>
              <a:t>显示</a:t>
            </a:r>
            <a:r>
              <a:rPr lang="en-US" altLang="zh-CN" sz="2000" smtClean="0"/>
              <a:t>or</a:t>
            </a:r>
            <a:r>
              <a:rPr lang="zh-CN" altLang="en-US" sz="2000" smtClean="0"/>
              <a:t>处理</a:t>
            </a:r>
            <a:endParaRPr lang="en-US" altLang="zh-CN" sz="2000" smtClean="0"/>
          </a:p>
        </p:txBody>
      </p:sp>
      <p:sp>
        <p:nvSpPr>
          <p:cNvPr id="6" name="左大括号 5"/>
          <p:cNvSpPr/>
          <p:nvPr/>
        </p:nvSpPr>
        <p:spPr>
          <a:xfrm rot="16200000">
            <a:off x="2789802" y="1538790"/>
            <a:ext cx="756084" cy="2376264"/>
          </a:xfrm>
          <a:prstGeom prst="leftBrace">
            <a:avLst>
              <a:gd name="adj1" fmla="val 8333"/>
              <a:gd name="adj2" fmla="val 49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115616" y="314096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显示</a:t>
            </a:r>
            <a:r>
              <a:rPr lang="zh-CN" altLang="en-US" smtClean="0"/>
              <a:t>窗体如何知道何时该显示图片？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400506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mtClean="0"/>
              <a:t>解决方法：事件触发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>
            <a:off x="3131840" y="3510300"/>
            <a:ext cx="0" cy="4947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0424" y="4741128"/>
            <a:ext cx="453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什么是事件：</a:t>
            </a:r>
            <a:endParaRPr lang="en-US" altLang="zh-CN" smtClean="0"/>
          </a:p>
          <a:p>
            <a:r>
              <a:rPr lang="zh-CN" altLang="en-US"/>
              <a:t>在某件事情发生时，一个对象可以通过事件通知另一</a:t>
            </a:r>
            <a:r>
              <a:rPr lang="zh-CN" altLang="en-US"/>
              <a:t>个</a:t>
            </a:r>
            <a:r>
              <a:rPr lang="zh-CN" altLang="en-US" smtClean="0"/>
              <a:t>对象。 </a:t>
            </a:r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976576" y="1601807"/>
            <a:ext cx="41674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使用方法：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b="1" smtClean="0"/>
              <a:t>事件发送方</a:t>
            </a:r>
            <a:endParaRPr lang="en-US" altLang="zh-CN" b="1" smtClean="0"/>
          </a:p>
          <a:p>
            <a:r>
              <a:rPr lang="en-US" altLang="zh-CN" smtClean="0"/>
              <a:t>1.</a:t>
            </a:r>
            <a:r>
              <a:rPr lang="zh-CN" altLang="en-US" smtClean="0"/>
              <a:t>声明关于事件的委托</a:t>
            </a:r>
            <a:endParaRPr lang="en-US" altLang="zh-CN" smtClean="0"/>
          </a:p>
          <a:p>
            <a:r>
              <a:rPr lang="en-US" altLang="zh-CN" sz="1200">
                <a:solidFill>
                  <a:srgbClr val="0070C0"/>
                </a:solidFill>
              </a:rPr>
              <a:t>public </a:t>
            </a:r>
            <a:r>
              <a:rPr lang="en-US" altLang="zh-CN" sz="1200">
                <a:solidFill>
                  <a:srgbClr val="0070C0"/>
                </a:solidFill>
              </a:rPr>
              <a:t>delegate </a:t>
            </a:r>
            <a:r>
              <a:rPr lang="en-US" altLang="zh-CN" sz="1200" smtClean="0">
                <a:solidFill>
                  <a:srgbClr val="0070C0"/>
                </a:solidFill>
              </a:rPr>
              <a:t>void </a:t>
            </a:r>
            <a:r>
              <a:rPr lang="en-US" altLang="zh-CN" sz="1200" smtClean="0">
                <a:solidFill>
                  <a:srgbClr val="00B050"/>
                </a:solidFill>
              </a:rPr>
              <a:t>delegateProcessHImage</a:t>
            </a:r>
            <a:r>
              <a:rPr lang="en-US" altLang="zh-CN" sz="1200" smtClean="0"/>
              <a:t>(</a:t>
            </a:r>
            <a:r>
              <a:rPr lang="en-US" altLang="zh-CN" sz="1200" smtClean="0">
                <a:solidFill>
                  <a:srgbClr val="00B050"/>
                </a:solidFill>
              </a:rPr>
              <a:t>HObject</a:t>
            </a:r>
            <a:r>
              <a:rPr lang="en-US" altLang="zh-CN" sz="1200" smtClean="0"/>
              <a:t> </a:t>
            </a:r>
            <a:r>
              <a:rPr lang="en-US" altLang="zh-CN" sz="1200"/>
              <a:t>hImage); </a:t>
            </a:r>
          </a:p>
          <a:p>
            <a:r>
              <a:rPr lang="en-US" altLang="zh-CN" smtClean="0"/>
              <a:t>2.</a:t>
            </a:r>
            <a:r>
              <a:rPr lang="zh-CN" altLang="en-US" smtClean="0"/>
              <a:t>声明事件</a:t>
            </a:r>
            <a:endParaRPr lang="en-US" altLang="zh-CN" smtClean="0"/>
          </a:p>
          <a:p>
            <a:r>
              <a:rPr lang="en-US" altLang="zh-CN" sz="1200">
                <a:solidFill>
                  <a:srgbClr val="0070C0"/>
                </a:solidFill>
              </a:rPr>
              <a:t>public </a:t>
            </a:r>
            <a:r>
              <a:rPr lang="en-US" altLang="zh-CN" sz="1200">
                <a:solidFill>
                  <a:srgbClr val="0070C0"/>
                </a:solidFill>
              </a:rPr>
              <a:t>event</a:t>
            </a:r>
            <a:r>
              <a:rPr lang="en-US" altLang="zh-CN" sz="1200">
                <a:solidFill>
                  <a:srgbClr val="00B050"/>
                </a:solidFill>
              </a:rPr>
              <a:t> </a:t>
            </a:r>
            <a:r>
              <a:rPr lang="en-US" altLang="zh-CN" sz="1200" smtClean="0">
                <a:solidFill>
                  <a:srgbClr val="00B050"/>
                </a:solidFill>
              </a:rPr>
              <a:t>delegateProcessHImage </a:t>
            </a:r>
            <a:r>
              <a:rPr lang="en-US" altLang="zh-CN" sz="1200"/>
              <a:t>eventProcessImage;</a:t>
            </a:r>
          </a:p>
          <a:p>
            <a:r>
              <a:rPr lang="en-US" altLang="zh-CN" smtClean="0"/>
              <a:t>3.</a:t>
            </a:r>
            <a:r>
              <a:rPr lang="zh-CN" altLang="en-US" smtClean="0"/>
              <a:t>编写引发事件的函数</a:t>
            </a:r>
            <a:endParaRPr lang="en-US" altLang="zh-CN" smtClean="0"/>
          </a:p>
          <a:p>
            <a:r>
              <a:rPr lang="en-US" altLang="zh-CN" sz="1200">
                <a:solidFill>
                  <a:srgbClr val="0070C0"/>
                </a:solidFill>
              </a:rPr>
              <a:t>private </a:t>
            </a:r>
            <a:r>
              <a:rPr lang="en-US" altLang="zh-CN" sz="1200">
                <a:solidFill>
                  <a:srgbClr val="0070C0"/>
                </a:solidFill>
              </a:rPr>
              <a:t>void </a:t>
            </a:r>
            <a:r>
              <a:rPr lang="en-US" altLang="zh-CN" sz="1200" smtClean="0">
                <a:solidFill>
                  <a:srgbClr val="00B050"/>
                </a:solidFill>
              </a:rPr>
              <a:t>OnImageGrabbed</a:t>
            </a:r>
            <a:r>
              <a:rPr lang="en-US" altLang="zh-CN" sz="1200" smtClean="0"/>
              <a:t>();</a:t>
            </a:r>
          </a:p>
          <a:p>
            <a:r>
              <a:rPr lang="zh-CN" altLang="en-US" b="1" smtClean="0"/>
              <a:t>事件接收方</a:t>
            </a:r>
            <a:endParaRPr lang="en-US" altLang="zh-CN" b="1" smtClean="0"/>
          </a:p>
          <a:p>
            <a:r>
              <a:rPr lang="en-US" altLang="zh-CN" smtClean="0"/>
              <a:t>4.</a:t>
            </a:r>
            <a:r>
              <a:rPr lang="zh-CN" altLang="en-US" smtClean="0"/>
              <a:t>编写事件处理程序</a:t>
            </a:r>
            <a:endParaRPr lang="en-US" altLang="zh-CN" smtClean="0"/>
          </a:p>
          <a:p>
            <a:r>
              <a:rPr lang="en-US" altLang="zh-CN" sz="1200">
                <a:solidFill>
                  <a:srgbClr val="0070C0"/>
                </a:solidFill>
              </a:rPr>
              <a:t>private void </a:t>
            </a:r>
            <a:r>
              <a:rPr lang="en-US" altLang="zh-CN" sz="1200">
                <a:solidFill>
                  <a:srgbClr val="00B050"/>
                </a:solidFill>
              </a:rPr>
              <a:t>processHImage1</a:t>
            </a:r>
            <a:r>
              <a:rPr lang="en-US" altLang="zh-CN" sz="1200"/>
              <a:t>(</a:t>
            </a:r>
            <a:r>
              <a:rPr lang="en-US" altLang="zh-CN" sz="1200">
                <a:solidFill>
                  <a:srgbClr val="00B050"/>
                </a:solidFill>
              </a:rPr>
              <a:t>HObject </a:t>
            </a:r>
            <a:r>
              <a:rPr lang="en-US" altLang="zh-CN" sz="1200"/>
              <a:t>hImg</a:t>
            </a:r>
            <a:r>
              <a:rPr lang="en-US" altLang="zh-CN" sz="1200" smtClean="0"/>
              <a:t>);</a:t>
            </a:r>
            <a:endParaRPr lang="en-US" altLang="zh-CN" sz="1200"/>
          </a:p>
          <a:p>
            <a:r>
              <a:rPr lang="en-US" altLang="zh-CN" smtClean="0"/>
              <a:t>5.</a:t>
            </a:r>
            <a:r>
              <a:rPr lang="zh-CN" altLang="en-US" smtClean="0"/>
              <a:t>注册事件处理程序</a:t>
            </a:r>
            <a:endParaRPr lang="en-US" altLang="zh-CN" smtClean="0"/>
          </a:p>
          <a:p>
            <a:r>
              <a:rPr lang="en-US" altLang="zh-CN" sz="1200"/>
              <a:t>mCamera1.eventProcessImage += processHImage1</a:t>
            </a:r>
            <a:r>
              <a:rPr lang="en-US" altLang="zh-CN" sz="1200"/>
              <a:t>; </a:t>
            </a:r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11659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SDK</a:t>
            </a:r>
            <a:r>
              <a:rPr lang="zh-CN" altLang="en-US"/>
              <a:t>采图与</a:t>
            </a:r>
            <a:r>
              <a:rPr lang="en-US" altLang="zh-CN"/>
              <a:t>halcon</a:t>
            </a:r>
            <a:r>
              <a:rPr lang="zh-CN" altLang="en-US"/>
              <a:t>数据格式的转换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smtClean="0"/>
              <a:t>原因：目前算法处理及软件使用图像格式以</a:t>
            </a:r>
            <a:r>
              <a:rPr lang="en-US" altLang="zh-CN" sz="2000" smtClean="0"/>
              <a:t>hobject</a:t>
            </a:r>
            <a:r>
              <a:rPr lang="zh-CN" altLang="en-US" sz="2000" smtClean="0"/>
              <a:t>格式及</a:t>
            </a:r>
            <a:r>
              <a:rPr lang="en-US" altLang="zh-CN" sz="2000" smtClean="0"/>
              <a:t>bitmap</a:t>
            </a:r>
            <a:r>
              <a:rPr lang="zh-CN" altLang="en-US" sz="2000" smtClean="0"/>
              <a:t>等为主，因此要将相机的数据格式转化为所需要的格式，此处以</a:t>
            </a:r>
            <a:r>
              <a:rPr lang="en-US" altLang="zh-CN" sz="2000" smtClean="0"/>
              <a:t>hobject</a:t>
            </a:r>
            <a:r>
              <a:rPr lang="zh-CN" altLang="en-US" sz="2000" smtClean="0"/>
              <a:t>格式为例。</a:t>
            </a:r>
            <a:endParaRPr lang="en-US" altLang="zh-CN" sz="2000" smtClean="0"/>
          </a:p>
          <a:p>
            <a:pPr marL="0" indent="0">
              <a:buNone/>
            </a:pPr>
            <a:r>
              <a:rPr lang="zh-CN" altLang="en-US" sz="2000" smtClean="0"/>
              <a:t>依赖方法：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 smtClean="0"/>
              <a:t>Pylon SDK</a:t>
            </a:r>
            <a:r>
              <a:rPr lang="zh-CN" altLang="en-US" sz="2000" smtClean="0"/>
              <a:t>中的</a:t>
            </a:r>
            <a:r>
              <a:rPr lang="en-US" altLang="zh-CN" sz="2000" smtClean="0">
                <a:solidFill>
                  <a:srgbClr val="00B050"/>
                </a:solidFill>
              </a:rPr>
              <a:t>PixelDataConverter</a:t>
            </a:r>
          </a:p>
          <a:p>
            <a:pPr marL="0" indent="0">
              <a:buNone/>
            </a:pPr>
            <a:r>
              <a:rPr lang="en-US" altLang="zh-CN" sz="2000" smtClean="0"/>
              <a:t>HlconDotNet</a:t>
            </a:r>
            <a:r>
              <a:rPr lang="zh-CN" altLang="en-US" sz="2000" smtClean="0"/>
              <a:t>中的</a:t>
            </a:r>
            <a:r>
              <a:rPr lang="en-US" altLang="zh-CN" sz="2000" smtClean="0">
                <a:solidFill>
                  <a:srgbClr val="00B050"/>
                </a:solidFill>
              </a:rPr>
              <a:t>GenImage1/GenImage3/</a:t>
            </a:r>
            <a:r>
              <a:rPr lang="en-US" altLang="zh-CN" sz="2000">
                <a:solidFill>
                  <a:srgbClr val="00B050"/>
                </a:solidFill>
              </a:rPr>
              <a:t> </a:t>
            </a:r>
            <a:r>
              <a:rPr lang="en-US" altLang="zh-CN" sz="2000" smtClean="0">
                <a:solidFill>
                  <a:srgbClr val="00B050"/>
                </a:solidFill>
              </a:rPr>
              <a:t>GenImageInterleaved</a:t>
            </a:r>
          </a:p>
          <a:p>
            <a:pPr marL="0" indent="0">
              <a:buNone/>
            </a:pPr>
            <a:r>
              <a:rPr lang="zh-CN" altLang="en-US" sz="2000" smtClean="0"/>
              <a:t>使用举例：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>
                <a:solidFill>
                  <a:srgbClr val="00B050"/>
                </a:solidFill>
              </a:rPr>
              <a:t>// </a:t>
            </a:r>
            <a:r>
              <a:rPr lang="zh-CN" altLang="en-US" sz="2000" smtClean="0">
                <a:solidFill>
                  <a:srgbClr val="00B050"/>
                </a:solidFill>
              </a:rPr>
              <a:t>相机格式转换</a:t>
            </a:r>
            <a:endParaRPr lang="en-US" altLang="zh-CN" sz="20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1700" smtClean="0"/>
              <a:t>converter.OutputPixelFormat </a:t>
            </a:r>
            <a:r>
              <a:rPr lang="en-US" altLang="zh-CN" sz="1700"/>
              <a:t>= </a:t>
            </a:r>
            <a:r>
              <a:rPr lang="en-US" altLang="zh-CN" sz="1700">
                <a:solidFill>
                  <a:srgbClr val="92D050"/>
                </a:solidFill>
              </a:rPr>
              <a:t>PixelType.</a:t>
            </a:r>
            <a:r>
              <a:rPr lang="en-US" altLang="zh-CN" sz="1700"/>
              <a:t>Mono8;</a:t>
            </a:r>
          </a:p>
          <a:p>
            <a:pPr marL="0" indent="0">
              <a:buNone/>
            </a:pPr>
            <a:r>
              <a:rPr lang="en-US" altLang="zh-CN" sz="1700" smtClean="0"/>
              <a:t>converter.Convert(latestFrameAddress</a:t>
            </a:r>
            <a:r>
              <a:rPr lang="en-US" altLang="zh-CN" sz="1700"/>
              <a:t>, grabResult.PayloadSize, </a:t>
            </a:r>
            <a:r>
              <a:rPr lang="en-US" altLang="zh-CN" sz="1700"/>
              <a:t>grabResult</a:t>
            </a:r>
            <a:r>
              <a:rPr lang="en-US" altLang="zh-CN" sz="1700" smtClean="0"/>
              <a:t>);</a:t>
            </a:r>
            <a:endParaRPr lang="zh-CN" altLang="en-US" sz="1700"/>
          </a:p>
          <a:p>
            <a:pPr marL="0" indent="0">
              <a:buNone/>
            </a:pPr>
            <a:r>
              <a:rPr lang="en-US" altLang="zh-CN" sz="1700" smtClean="0">
                <a:solidFill>
                  <a:srgbClr val="00B050"/>
                </a:solidFill>
              </a:rPr>
              <a:t>// </a:t>
            </a:r>
            <a:r>
              <a:rPr lang="zh-CN" altLang="en-US" sz="1700">
                <a:solidFill>
                  <a:srgbClr val="00B050"/>
                </a:solidFill>
              </a:rPr>
              <a:t>转换为</a:t>
            </a:r>
            <a:r>
              <a:rPr lang="en-US" altLang="zh-CN" sz="1700">
                <a:solidFill>
                  <a:srgbClr val="00B050"/>
                </a:solidFill>
              </a:rPr>
              <a:t>Halcon</a:t>
            </a:r>
            <a:r>
              <a:rPr lang="zh-CN" altLang="en-US" sz="1700">
                <a:solidFill>
                  <a:srgbClr val="00B050"/>
                </a:solidFill>
              </a:rPr>
              <a:t>图像显示</a:t>
            </a:r>
          </a:p>
          <a:p>
            <a:pPr marL="0" indent="0">
              <a:buNone/>
            </a:pPr>
            <a:r>
              <a:rPr lang="en-US" altLang="zh-CN" sz="1700" smtClean="0">
                <a:solidFill>
                  <a:srgbClr val="00B050"/>
                </a:solidFill>
              </a:rPr>
              <a:t>HOperatorSet.</a:t>
            </a:r>
            <a:r>
              <a:rPr lang="en-US" altLang="zh-CN" sz="1700" smtClean="0"/>
              <a:t>GenImage1(</a:t>
            </a:r>
            <a:r>
              <a:rPr lang="en-US" altLang="zh-CN" sz="1700" smtClean="0">
                <a:solidFill>
                  <a:srgbClr val="00B0F0"/>
                </a:solidFill>
              </a:rPr>
              <a:t>out</a:t>
            </a:r>
            <a:r>
              <a:rPr lang="en-US" altLang="zh-CN" sz="1700" smtClean="0"/>
              <a:t> </a:t>
            </a:r>
            <a:r>
              <a:rPr lang="en-US" altLang="zh-CN" sz="1700"/>
              <a:t>hPylonImage, "byte", </a:t>
            </a:r>
            <a:r>
              <a:rPr lang="en-US" altLang="zh-CN" sz="1700">
                <a:solidFill>
                  <a:srgbClr val="00B050"/>
                </a:solidFill>
              </a:rPr>
              <a:t>(HTuple)</a:t>
            </a:r>
            <a:r>
              <a:rPr lang="en-US" altLang="zh-CN" sz="1700"/>
              <a:t>grabResult.Width, </a:t>
            </a:r>
            <a:r>
              <a:rPr lang="en-US" altLang="zh-CN" sz="1700">
                <a:solidFill>
                  <a:srgbClr val="00B050"/>
                </a:solidFill>
              </a:rPr>
              <a:t>(HTuple)</a:t>
            </a:r>
            <a:r>
              <a:rPr lang="en-US" altLang="zh-CN" sz="1700"/>
              <a:t>grabResult.Height, </a:t>
            </a:r>
            <a:r>
              <a:rPr lang="en-US" altLang="zh-CN" sz="1700">
                <a:solidFill>
                  <a:srgbClr val="00B050"/>
                </a:solidFill>
              </a:rPr>
              <a:t>(HTuple)</a:t>
            </a:r>
            <a:r>
              <a:rPr lang="en-US" altLang="zh-CN" sz="1700"/>
              <a:t>latestFrameAddress);</a:t>
            </a:r>
            <a:endParaRPr lang="en-US" altLang="zh-CN" sz="1700" smtClean="0"/>
          </a:p>
        </p:txBody>
      </p:sp>
    </p:spTree>
    <p:extLst>
      <p:ext uri="{BB962C8B-B14F-4D97-AF65-F5344CB8AC3E}">
        <p14:creationId xmlns:p14="http://schemas.microsoft.com/office/powerpoint/2010/main" val="1417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1154</Words>
  <Application>Microsoft Office PowerPoint</Application>
  <PresentationFormat>全屏显示(4:3)</PresentationFormat>
  <Paragraphs>162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相机成像采集</vt:lpstr>
      <vt:lpstr>目录</vt:lpstr>
      <vt:lpstr>Pylon SDK介绍</vt:lpstr>
      <vt:lpstr>Pylon SDK文档</vt:lpstr>
      <vt:lpstr>简单的SDK API调用</vt:lpstr>
      <vt:lpstr>SDK调用示例演示</vt:lpstr>
      <vt:lpstr>在软件中增加图像采集模块（C#联合编程）</vt:lpstr>
      <vt:lpstr>事件触发回调函数</vt:lpstr>
      <vt:lpstr>SDK采图与halcon数据格式的转换</vt:lpstr>
      <vt:lpstr>Hobject与Bitmap格式互转</vt:lpstr>
      <vt:lpstr>Hobject与Bitmap格式互转</vt:lpstr>
      <vt:lpstr>模拟相机API的使用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相机成像采集</dc:title>
  <dc:creator>MM GG</dc:creator>
  <cp:lastModifiedBy>GG MM</cp:lastModifiedBy>
  <cp:revision>45</cp:revision>
  <dcterms:created xsi:type="dcterms:W3CDTF">2020-07-13T08:24:49Z</dcterms:created>
  <dcterms:modified xsi:type="dcterms:W3CDTF">2020-07-16T03:52:59Z</dcterms:modified>
</cp:coreProperties>
</file>