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18ac131a_0_8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18ac131a_0_8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6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c1326c3cc_0_14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c1326c3cc_0_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818ac131a_0_2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818ac131a_0_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818ac131a_0_1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818ac131a_0_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18ac131a_0_2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818ac131a_0_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18ac131a_0_32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18ac131a_0_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18ac131a_0_42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18ac131a_0_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18ac131a_0_63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818ac131a_0_6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18ac131a_0_7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818ac131a_0_7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751806" y="1462532"/>
            <a:ext cx="5640387" cy="1120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070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86689" y="351027"/>
            <a:ext cx="8770620" cy="8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0070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186689" y="351027"/>
            <a:ext cx="8770620" cy="8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0070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49894" y="1241043"/>
            <a:ext cx="8644210" cy="3782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86689" y="351027"/>
            <a:ext cx="8770620" cy="8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0070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6689" y="351027"/>
            <a:ext cx="8770620" cy="8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70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894" y="1241043"/>
            <a:ext cx="8644210" cy="3782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okorin.ilya.1998@proton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1713750" y="342150"/>
            <a:ext cx="5716500" cy="29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noAutofit/>
          </a:bodyPr>
          <a:lstStyle/>
          <a:p>
            <a:pPr indent="570230" lvl="0" marL="12700" marR="5080" rtl="0" algn="ct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                                 Вспоминаем логистическую регрессию</a:t>
            </a:r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1751850" y="3971675"/>
            <a:ext cx="56403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271143" lvl="0" marL="283210" marR="5080" rtl="0" algn="ctr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Илья Кокорин</a:t>
            </a:r>
            <a:endParaRPr sz="2800">
              <a:solidFill>
                <a:schemeClr val="dk1"/>
              </a:solidFill>
            </a:endParaRPr>
          </a:p>
          <a:p>
            <a:pPr indent="-271143" lvl="0" marL="283210" marR="5080" rtl="0" algn="ctr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kokorin.ilya.1998@protonmail.com</a:t>
            </a:r>
            <a:endParaRPr sz="2800"/>
          </a:p>
          <a:p>
            <a:pPr indent="0" lvl="0" marL="12066" marR="5080" rtl="0" algn="l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144" lvl="0" marL="283210" marR="5080" rtl="0" algn="ctr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86750" y="116426"/>
            <a:ext cx="8770500" cy="6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Объединяем</a:t>
            </a:r>
            <a:r>
              <a:rPr lang="en-US"/>
              <a:t> градиенты, обновляем веса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00" y="723626"/>
            <a:ext cx="8147099" cy="58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525" y="1183112"/>
            <a:ext cx="5482349" cy="44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86750" y="116426"/>
            <a:ext cx="8770500" cy="6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Постановка задачи</a:t>
            </a:r>
            <a:endParaRPr/>
          </a:p>
        </p:txBody>
      </p:sp>
      <p:sp>
        <p:nvSpPr>
          <p:cNvPr id="50" name="Google Shape;50;p8"/>
          <p:cNvSpPr txBox="1"/>
          <p:nvPr>
            <p:ph idx="4294967295" type="body"/>
          </p:nvPr>
        </p:nvSpPr>
        <p:spPr>
          <a:xfrm>
            <a:off x="249900" y="709800"/>
            <a:ext cx="8644200" cy="5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Задача классификации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У нас есть n объектов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У каждого объекта f вещественнозначных признаков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И класс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Наша задача - научиться предсказывать класс объекта по его признакам</a:t>
            </a:r>
            <a:endParaRPr sz="2400"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824" y="1828899"/>
            <a:ext cx="1305150" cy="5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725" y="2163500"/>
            <a:ext cx="1510400" cy="4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186750" y="116426"/>
            <a:ext cx="8770500" cy="6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Гипотеза</a:t>
            </a:r>
            <a:endParaRPr/>
          </a:p>
        </p:txBody>
      </p:sp>
      <p:sp>
        <p:nvSpPr>
          <p:cNvPr id="58" name="Google Shape;58;p9"/>
          <p:cNvSpPr txBox="1"/>
          <p:nvPr>
            <p:ph idx="4294967295" type="body"/>
          </p:nvPr>
        </p:nvSpPr>
        <p:spPr>
          <a:xfrm>
            <a:off x="249900" y="709800"/>
            <a:ext cx="86442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Существует гиперплоскость, разделяющая объекты класса -1 от объектов класса 1</a:t>
            </a:r>
            <a:endParaRPr sz="2400"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50" y="1603450"/>
            <a:ext cx="7602300" cy="50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86750" y="116426"/>
            <a:ext cx="8770500" cy="6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Что такое гиперплоскость?</a:t>
            </a:r>
            <a:endParaRPr/>
          </a:p>
        </p:txBody>
      </p:sp>
      <p:sp>
        <p:nvSpPr>
          <p:cNvPr id="65" name="Google Shape;65;p10"/>
          <p:cNvSpPr txBox="1"/>
          <p:nvPr>
            <p:ph idx="4294967295" type="body"/>
          </p:nvPr>
        </p:nvSpPr>
        <p:spPr>
          <a:xfrm>
            <a:off x="249925" y="2220600"/>
            <a:ext cx="8644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Коэффициенты W задают гиперплоскость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Для точек, лежащих с одной стороны от гиперплоскости, выполняется</a:t>
            </a:r>
            <a:endParaRPr sz="2400"/>
          </a:p>
        </p:txBody>
      </p:sp>
      <p:sp>
        <p:nvSpPr>
          <p:cNvPr id="66" name="Google Shape;66;p10"/>
          <p:cNvSpPr txBox="1"/>
          <p:nvPr>
            <p:ph idx="4294967295" type="body"/>
          </p:nvPr>
        </p:nvSpPr>
        <p:spPr>
          <a:xfrm>
            <a:off x="249913" y="4634488"/>
            <a:ext cx="86442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Для точек, лежащих с одной стороны от гиперплоскости, выполняется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555" y="3187699"/>
            <a:ext cx="3196933" cy="11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0" y="5409700"/>
            <a:ext cx="3053250" cy="11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713" y="723626"/>
            <a:ext cx="7940329" cy="11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86750" y="116426"/>
            <a:ext cx="8770500" cy="6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Вероятность принадлежности к классу</a:t>
            </a:r>
            <a:endParaRPr/>
          </a:p>
        </p:txBody>
      </p:sp>
      <p:sp>
        <p:nvSpPr>
          <p:cNvPr id="75" name="Google Shape;75;p11"/>
          <p:cNvSpPr txBox="1"/>
          <p:nvPr>
            <p:ph idx="4294967295" type="body"/>
          </p:nvPr>
        </p:nvSpPr>
        <p:spPr>
          <a:xfrm>
            <a:off x="249900" y="862600"/>
            <a:ext cx="86442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Идея: чем больше                        , тем выше вероятность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того, что объект X относится к классу 1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И обратно: ч</a:t>
            </a:r>
            <a:r>
              <a:rPr lang="en-US" sz="2400"/>
              <a:t>ем меньше</a:t>
            </a:r>
            <a:r>
              <a:rPr lang="en-US" sz="2400"/>
              <a:t> это число, тем больше вероятность того, что объект X относится к классу -1</a:t>
            </a:r>
            <a:endParaRPr sz="2400"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313" y="2820313"/>
            <a:ext cx="4384937" cy="17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/>
        </p:nvSpPr>
        <p:spPr>
          <a:xfrm>
            <a:off x="249900" y="5177450"/>
            <a:ext cx="770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Обобщаем:</a:t>
            </a:r>
            <a:endParaRPr sz="2400"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0525" y="4996596"/>
            <a:ext cx="4623125" cy="9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5">
            <a:alphaModFix/>
          </a:blip>
          <a:srcRect b="0" l="0" r="19549" t="0"/>
          <a:stretch/>
        </p:blipFill>
        <p:spPr>
          <a:xfrm>
            <a:off x="3429000" y="621775"/>
            <a:ext cx="1886876" cy="9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750" y="2957574"/>
            <a:ext cx="4301150" cy="14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186750" y="116426"/>
            <a:ext cx="8770500" cy="6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Проверка</a:t>
            </a:r>
            <a:endParaRPr/>
          </a:p>
        </p:txBody>
      </p:sp>
      <p:sp>
        <p:nvSpPr>
          <p:cNvPr id="86" name="Google Shape;86;p12"/>
          <p:cNvSpPr txBox="1"/>
          <p:nvPr>
            <p:ph idx="4294967295" type="body"/>
          </p:nvPr>
        </p:nvSpPr>
        <p:spPr>
          <a:xfrm>
            <a:off x="249900" y="723625"/>
            <a:ext cx="86442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Сумма вероятностей должна быть равна единице</a:t>
            </a:r>
            <a:endParaRPr sz="2400"/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6750"/>
            <a:ext cx="8839200" cy="194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86750" y="116426"/>
            <a:ext cx="8770500" cy="6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 как ка  обучать?</a:t>
            </a:r>
            <a:endParaRPr/>
          </a:p>
        </p:txBody>
      </p:sp>
      <p:sp>
        <p:nvSpPr>
          <p:cNvPr id="93" name="Google Shape;93;p13"/>
          <p:cNvSpPr txBox="1"/>
          <p:nvPr>
            <p:ph idx="4294967295" type="body"/>
          </p:nvPr>
        </p:nvSpPr>
        <p:spPr>
          <a:xfrm>
            <a:off x="249900" y="723625"/>
            <a:ext cx="86442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Градиентным спуском!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Определим Loss на i-ом объекте</a:t>
            </a:r>
            <a:endParaRPr sz="2400"/>
          </a:p>
        </p:txBody>
      </p:sp>
      <p:cxnSp>
        <p:nvCxnSpPr>
          <p:cNvPr id="94" name="Google Shape;94;p13"/>
          <p:cNvCxnSpPr/>
          <p:nvPr/>
        </p:nvCxnSpPr>
        <p:spPr>
          <a:xfrm>
            <a:off x="1126025" y="335150"/>
            <a:ext cx="57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950" y="1609800"/>
            <a:ext cx="51435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249900" y="2914725"/>
            <a:ext cx="825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Из соображений удобства: добавим к каждому объекту фиктивный признак, тождественно равный 1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Тогда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824" y="4417655"/>
            <a:ext cx="5883649" cy="199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186750" y="116426"/>
            <a:ext cx="8770500" cy="6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Считаем градиенты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2752" r="0" t="0"/>
          <a:stretch/>
        </p:blipFill>
        <p:spPr>
          <a:xfrm>
            <a:off x="309300" y="876025"/>
            <a:ext cx="8525399" cy="58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86750" y="116426"/>
            <a:ext cx="8770500" cy="6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Векторизуем	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825" y="859051"/>
            <a:ext cx="68199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050" y="4732701"/>
            <a:ext cx="7791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