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2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BFF3A5-F03F-4D2A-9CE2-11F1765DBB33}" type="datetimeFigureOut">
              <a:rPr lang="cs-CZ" smtClean="0"/>
              <a:t>19.01.2023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1DB58B-49B6-457D-9CBD-FB4E7093B0E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46094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pt-BR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</a:rPr>
              <a:t>inline assembler</a:t>
            </a:r>
            <a:r>
              <a:rPr lang="cs-CZ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</a:rPr>
              <a:t>=</a:t>
            </a:r>
            <a:r>
              <a:rPr lang="pt-B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metod</a:t>
            </a:r>
            <a:r>
              <a:rPr lang="cs-CZ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</a:t>
            </a:r>
            <a:r>
              <a:rPr lang="pt-B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zápisu </a:t>
            </a:r>
            <a:r>
              <a:rPr lang="pt-BR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</a:rPr>
              <a:t>assembleru</a:t>
            </a:r>
            <a:r>
              <a:rPr lang="pt-B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přímo do kódu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1DB58B-49B6-457D-9CBD-FB4E7093B0E9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595884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ANSI – </a:t>
            </a:r>
            <a:r>
              <a:rPr lang="cs-CZ" dirty="0" err="1"/>
              <a:t>American</a:t>
            </a:r>
            <a:r>
              <a:rPr lang="cs-CZ" dirty="0"/>
              <a:t> </a:t>
            </a:r>
            <a:r>
              <a:rPr lang="cs-CZ" dirty="0" err="1"/>
              <a:t>National</a:t>
            </a:r>
            <a:r>
              <a:rPr lang="cs-CZ" dirty="0"/>
              <a:t> </a:t>
            </a:r>
            <a:r>
              <a:rPr lang="cs-CZ" dirty="0" err="1"/>
              <a:t>Standarts</a:t>
            </a:r>
            <a:r>
              <a:rPr lang="cs-CZ" dirty="0"/>
              <a:t> Institute</a:t>
            </a:r>
            <a:br>
              <a:rPr lang="cs-CZ" dirty="0"/>
            </a:br>
            <a:r>
              <a:rPr lang="cs-CZ" dirty="0"/>
              <a:t>ISO – International </a:t>
            </a:r>
            <a:r>
              <a:rPr lang="cs-CZ" dirty="0" err="1"/>
              <a:t>organization</a:t>
            </a:r>
            <a:r>
              <a:rPr lang="cs-CZ" dirty="0"/>
              <a:t> </a:t>
            </a:r>
            <a:r>
              <a:rPr lang="cs-CZ" dirty="0" err="1"/>
              <a:t>for</a:t>
            </a:r>
            <a:r>
              <a:rPr lang="cs-CZ" dirty="0"/>
              <a:t> </a:t>
            </a:r>
            <a:r>
              <a:rPr lang="cs-CZ" dirty="0" err="1"/>
              <a:t>standartization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1DB58B-49B6-457D-9CBD-FB4E7093B0E9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497019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1DB58B-49B6-457D-9CBD-FB4E7093B0E9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823361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IDE – </a:t>
            </a:r>
            <a:r>
              <a:rPr lang="cs-CZ" dirty="0" err="1"/>
              <a:t>Integrated</a:t>
            </a:r>
            <a:r>
              <a:rPr lang="cs-CZ" dirty="0"/>
              <a:t> development environment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1DB58B-49B6-457D-9CBD-FB4E7093B0E9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29810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Thursday, January 19,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37454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Thursday, January 19,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355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Thursday, January 19,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679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Thursday, January 19,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372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Thursday, January 19,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74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Thursday, January 19,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586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Thursday, January 19,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530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Thursday, January 19,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86161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Thursday, January 19,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98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Thursday, January 19,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940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Thursday, January 19,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701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Thursday, January 19,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3933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0B28F9E-7AF1-49FC-B953-C9048AFDEA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4" y="549275"/>
            <a:ext cx="6373812" cy="984885"/>
          </a:xfrm>
        </p:spPr>
        <p:txBody>
          <a:bodyPr wrap="square" anchor="ctr">
            <a:normAutofit/>
          </a:bodyPr>
          <a:lstStyle/>
          <a:p>
            <a:r>
              <a:rPr lang="cs-CZ" sz="4800" dirty="0"/>
              <a:t>Programovací jazyk C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14FF2247-9DA2-9F98-1BF2-5DF06F98CA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0575" y="549275"/>
            <a:ext cx="4498976" cy="984885"/>
          </a:xfrm>
        </p:spPr>
        <p:txBody>
          <a:bodyPr anchor="ctr">
            <a:normAutofit/>
          </a:bodyPr>
          <a:lstStyle/>
          <a:p>
            <a:pPr algn="r"/>
            <a:r>
              <a:rPr lang="cs-CZ" dirty="0">
                <a:solidFill>
                  <a:schemeClr val="tx1">
                    <a:alpha val="60000"/>
                  </a:schemeClr>
                </a:solidFill>
              </a:rPr>
              <a:t>Konstrukce a užití</a:t>
            </a:r>
          </a:p>
        </p:txBody>
      </p:sp>
      <p:pic>
        <p:nvPicPr>
          <p:cNvPr id="30" name="Picture 3" descr="Neónově 3D – grafika na kružnici">
            <a:extLst>
              <a:ext uri="{FF2B5EF4-FFF2-40B4-BE49-F238E27FC236}">
                <a16:creationId xmlns:a16="http://schemas.microsoft.com/office/drawing/2014/main" id="{5F6C0606-016D-B3B7-392A-2B70AEDC5F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214" b="7015"/>
          <a:stretch/>
        </p:blipFill>
        <p:spPr>
          <a:xfrm>
            <a:off x="20" y="2083435"/>
            <a:ext cx="12191980" cy="4774564"/>
          </a:xfrm>
          <a:custGeom>
            <a:avLst/>
            <a:gdLst/>
            <a:ahLst/>
            <a:cxnLst/>
            <a:rect l="l" t="t" r="r" b="b"/>
            <a:pathLst>
              <a:path w="12192000" h="4774564">
                <a:moveTo>
                  <a:pt x="0" y="0"/>
                </a:moveTo>
                <a:lnTo>
                  <a:pt x="12192000" y="0"/>
                </a:lnTo>
                <a:lnTo>
                  <a:pt x="12192000" y="4774564"/>
                </a:lnTo>
                <a:lnTo>
                  <a:pt x="0" y="4774564"/>
                </a:lnTo>
                <a:close/>
              </a:path>
            </a:pathLst>
          </a:cu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337EA23-6703-4C96-9EEB-A408CBDD6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3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417DE01-3109-0B2E-5758-F8572B5E1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Základní vlastnosti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94852FB-30FF-A891-0109-B39A364A2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Jeden z nejpopulárnějších jazyků</a:t>
            </a:r>
          </a:p>
          <a:p>
            <a:r>
              <a:rPr lang="cs-CZ" dirty="0"/>
              <a:t>Je </a:t>
            </a:r>
            <a:r>
              <a:rPr lang="cs-CZ" dirty="0" err="1"/>
              <a:t>nízkoúrovňový</a:t>
            </a:r>
            <a:r>
              <a:rPr lang="cs-CZ" dirty="0"/>
              <a:t> a </a:t>
            </a:r>
            <a:r>
              <a:rPr lang="cs-CZ" dirty="0" err="1"/>
              <a:t>kopilovaný</a:t>
            </a:r>
            <a:r>
              <a:rPr lang="cs-CZ" dirty="0"/>
              <a:t> jazyk</a:t>
            </a:r>
          </a:p>
          <a:p>
            <a:r>
              <a:rPr lang="cs-CZ" dirty="0"/>
              <a:t>Používá </a:t>
            </a:r>
            <a:r>
              <a:rPr lang="cs-CZ"/>
              <a:t>inline assembler</a:t>
            </a:r>
            <a:endParaRPr lang="cs-CZ" dirty="0"/>
          </a:p>
          <a:p>
            <a:r>
              <a:rPr lang="cs-CZ" dirty="0"/>
              <a:t>Zápis mnohem čitelnější než v </a:t>
            </a:r>
            <a:r>
              <a:rPr lang="cs-CZ" dirty="0" err="1"/>
              <a:t>Assembly</a:t>
            </a:r>
            <a:endParaRPr lang="cs-CZ" dirty="0"/>
          </a:p>
          <a:p>
            <a:r>
              <a:rPr lang="cs-CZ" dirty="0"/>
              <a:t>Hodně moderních </a:t>
            </a:r>
            <a:r>
              <a:rPr lang="cs-CZ" dirty="0" err="1"/>
              <a:t>programovácích</a:t>
            </a:r>
            <a:r>
              <a:rPr lang="cs-CZ" dirty="0"/>
              <a:t> přebralo způsob zápisů</a:t>
            </a:r>
          </a:p>
          <a:p>
            <a:r>
              <a:rPr lang="cs-CZ" dirty="0"/>
              <a:t>Např. C++, Java, PHP</a:t>
            </a:r>
          </a:p>
        </p:txBody>
      </p:sp>
    </p:spTree>
    <p:extLst>
      <p:ext uri="{BB962C8B-B14F-4D97-AF65-F5344CB8AC3E}">
        <p14:creationId xmlns:p14="http://schemas.microsoft.com/office/powerpoint/2010/main" val="1580779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7160C1C-FB47-7A2C-5BE8-2B74182FD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Historie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AD80F0B-C910-8166-8C51-FBDFCD6D0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Vyvinut v Bellových laboratořích</a:t>
            </a:r>
          </a:p>
          <a:p>
            <a:r>
              <a:rPr lang="cs-CZ" dirty="0"/>
              <a:t>1972-1973</a:t>
            </a:r>
          </a:p>
          <a:p>
            <a:r>
              <a:rPr lang="cs-CZ" dirty="0"/>
              <a:t>Dennis </a:t>
            </a:r>
            <a:r>
              <a:rPr lang="cs-CZ" dirty="0" err="1"/>
              <a:t>Ritchie</a:t>
            </a:r>
            <a:r>
              <a:rPr lang="cs-CZ" dirty="0"/>
              <a:t> </a:t>
            </a:r>
          </a:p>
          <a:p>
            <a:r>
              <a:rPr lang="cs-CZ" dirty="0"/>
              <a:t>Použit pro jádro Unixu aby mohl být použit na více PC – </a:t>
            </a:r>
            <a:r>
              <a:rPr lang="cs-CZ" dirty="0" err="1"/>
              <a:t>Ken</a:t>
            </a:r>
            <a:r>
              <a:rPr lang="cs-CZ" dirty="0"/>
              <a:t> Thompson</a:t>
            </a:r>
          </a:p>
          <a:p>
            <a:r>
              <a:rPr lang="cs-CZ" dirty="0"/>
              <a:t>V 80. letech se stal nejpopulárnějším jazykem pro programování</a:t>
            </a:r>
          </a:p>
          <a:p>
            <a:r>
              <a:rPr lang="cs-CZ" dirty="0"/>
              <a:t>Měl překladače pro skoro všechny architektury PC</a:t>
            </a:r>
          </a:p>
          <a:p>
            <a:r>
              <a:rPr lang="cs-CZ" dirty="0"/>
              <a:t>1989 – Jazyk </a:t>
            </a:r>
            <a:r>
              <a:rPr lang="cs-CZ" dirty="0" err="1"/>
              <a:t>standartizován</a:t>
            </a:r>
            <a:r>
              <a:rPr lang="cs-CZ" dirty="0"/>
              <a:t> společnostmi ANSI a ISO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51B58E47-71A8-76C3-C51B-4A32BE11B9A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cs-CZ" dirty="0"/>
              <a:t>Byl vyvinut pro vývoj nástrojů pro OS Unix</a:t>
            </a:r>
          </a:p>
          <a:p>
            <a:r>
              <a:rPr lang="cs-CZ" dirty="0"/>
              <a:t>V roce 1978 vyšla kniha </a:t>
            </a:r>
            <a:r>
              <a:rPr lang="cs-CZ" dirty="0" err="1"/>
              <a:t>The</a:t>
            </a:r>
            <a:r>
              <a:rPr lang="cs-CZ" dirty="0"/>
              <a:t> C </a:t>
            </a:r>
            <a:r>
              <a:rPr lang="cs-CZ" dirty="0" err="1"/>
              <a:t>Programming</a:t>
            </a:r>
            <a:r>
              <a:rPr lang="cs-CZ" dirty="0"/>
              <a:t> </a:t>
            </a:r>
            <a:r>
              <a:rPr lang="cs-CZ"/>
              <a:t>Language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289516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1B2835D-87F6-6641-2FA7-7A7A9D549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Základní datové typy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216869B-DAC8-5752-65E7-521108AD0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Int</a:t>
            </a:r>
            <a:r>
              <a:rPr lang="cs-CZ" dirty="0"/>
              <a:t> – skladuje pouze celá čísla </a:t>
            </a:r>
          </a:p>
          <a:p>
            <a:r>
              <a:rPr lang="cs-CZ" dirty="0" err="1"/>
              <a:t>Float</a:t>
            </a:r>
            <a:r>
              <a:rPr lang="cs-CZ" dirty="0"/>
              <a:t> – skladuje i desetinná čísla až po 7 desetinných míst</a:t>
            </a:r>
          </a:p>
          <a:p>
            <a:r>
              <a:rPr lang="cs-CZ" dirty="0"/>
              <a:t>Double – skladuje i desetinná čísla až po 15 desetinných míst</a:t>
            </a:r>
          </a:p>
          <a:p>
            <a:r>
              <a:rPr lang="cs-CZ" dirty="0" err="1"/>
              <a:t>Char</a:t>
            </a:r>
            <a:r>
              <a:rPr lang="cs-CZ" dirty="0"/>
              <a:t>  - ukládá jeden symbol či ASCII hodnotu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70B274EF-73CC-9F76-389A-D546AF4824D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cs-CZ" dirty="0"/>
              <a:t>Data typy </a:t>
            </a:r>
            <a:r>
              <a:rPr lang="cs-CZ" dirty="0" err="1"/>
              <a:t>specifikujou</a:t>
            </a:r>
            <a:r>
              <a:rPr lang="cs-CZ" dirty="0"/>
              <a:t> velikost (1-8 bytů) a typ informace uloženou</a:t>
            </a:r>
          </a:p>
        </p:txBody>
      </p:sp>
    </p:spTree>
    <p:extLst>
      <p:ext uri="{BB962C8B-B14F-4D97-AF65-F5344CB8AC3E}">
        <p14:creationId xmlns:p14="http://schemas.microsoft.com/office/powerpoint/2010/main" val="698567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397D431-CF69-E870-1340-D96B8B4F8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 čem se dá programovat?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9BB823C-A0B7-E116-5346-40913E569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cs-CZ" dirty="0"/>
          </a:p>
          <a:p>
            <a:r>
              <a:rPr lang="cs-CZ" dirty="0"/>
              <a:t>V takzvaných IDE se programuje </a:t>
            </a:r>
          </a:p>
          <a:p>
            <a:r>
              <a:rPr lang="cs-CZ" dirty="0"/>
              <a:t>Jeden z nejpopulárnějších IDE je </a:t>
            </a:r>
            <a:r>
              <a:rPr lang="cs-CZ" dirty="0" err="1"/>
              <a:t>Visual</a:t>
            </a:r>
            <a:r>
              <a:rPr lang="cs-CZ" dirty="0"/>
              <a:t> Studio od Microsoftu</a:t>
            </a:r>
          </a:p>
          <a:p>
            <a:r>
              <a:rPr lang="cs-CZ" dirty="0"/>
              <a:t>Je několik set IDE pro hodně jazyků</a:t>
            </a:r>
          </a:p>
        </p:txBody>
      </p:sp>
    </p:spTree>
    <p:extLst>
      <p:ext uri="{BB962C8B-B14F-4D97-AF65-F5344CB8AC3E}">
        <p14:creationId xmlns:p14="http://schemas.microsoft.com/office/powerpoint/2010/main" val="1354889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AB75A077-5BFE-9BCC-809E-28F386E8E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80363"/>
            <a:ext cx="5437188" cy="1333055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cs-CZ" sz="4400" dirty="0"/>
              <a:t>Takto vypadá prostředí </a:t>
            </a:r>
            <a:r>
              <a:rPr lang="cs-CZ" sz="4400" dirty="0" err="1"/>
              <a:t>Visual</a:t>
            </a:r>
            <a:r>
              <a:rPr lang="cs-CZ" sz="4400" dirty="0"/>
              <a:t> Studio </a:t>
            </a:r>
            <a:r>
              <a:rPr lang="cs-CZ" sz="4400" dirty="0" err="1"/>
              <a:t>Code</a:t>
            </a:r>
            <a:endParaRPr lang="cs-CZ" sz="44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0342557-9691-41B1-9FFF-027845ED04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0971" y="1982786"/>
            <a:ext cx="734257" cy="760506"/>
            <a:chOff x="5243759" y="1363788"/>
            <a:chExt cx="734257" cy="760506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086D6FFF-B330-42B3-9F1F-607CECF8D9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8D054D43-E740-4CA9-8197-85FBE2ECC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CB5EB56C-B805-41B2-88BA-B198E68E6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BEDA4564-AB81-08EA-CDBF-B4D92400A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63" y="2854267"/>
            <a:ext cx="5773738" cy="3132251"/>
          </a:xfrm>
          <a:custGeom>
            <a:avLst/>
            <a:gdLst/>
            <a:ahLst/>
            <a:cxnLst/>
            <a:rect l="l" t="t" r="r" b="b"/>
            <a:pathLst>
              <a:path w="5773738" h="3779838">
                <a:moveTo>
                  <a:pt x="0" y="0"/>
                </a:moveTo>
                <a:lnTo>
                  <a:pt x="5773738" y="0"/>
                </a:lnTo>
                <a:lnTo>
                  <a:pt x="5773738" y="3779838"/>
                </a:lnTo>
                <a:lnTo>
                  <a:pt x="0" y="3779838"/>
                </a:lnTo>
                <a:close/>
              </a:path>
            </a:pathLst>
          </a:cu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C5C98D1-28DA-A5D6-47E7-A6E7DC11C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0575" y="1520825"/>
            <a:ext cx="4500562" cy="4572000"/>
          </a:xfrm>
        </p:spPr>
        <p:txBody>
          <a:bodyPr anchor="t">
            <a:normAutofit/>
          </a:bodyPr>
          <a:lstStyle/>
          <a:p>
            <a:r>
              <a:rPr lang="cs-CZ" dirty="0"/>
              <a:t>V prostředí můžeme vidět kód, který když se zkompiluje, tak nám vyhodí Hello </a:t>
            </a:r>
            <a:r>
              <a:rPr lang="cs-CZ" dirty="0" err="1"/>
              <a:t>World</a:t>
            </a:r>
            <a:r>
              <a:rPr lang="cs-CZ" dirty="0"/>
              <a:t>! a vrátí hodnotu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121148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DarkSeedLeftStep">
      <a:dk1>
        <a:srgbClr val="000000"/>
      </a:dk1>
      <a:lt1>
        <a:srgbClr val="FFFFFF"/>
      </a:lt1>
      <a:dk2>
        <a:srgbClr val="1A1634"/>
      </a:dk2>
      <a:lt2>
        <a:srgbClr val="F0F3F3"/>
      </a:lt2>
      <a:accent1>
        <a:srgbClr val="E72950"/>
      </a:accent1>
      <a:accent2>
        <a:srgbClr val="D5178E"/>
      </a:accent2>
      <a:accent3>
        <a:srgbClr val="DF29E7"/>
      </a:accent3>
      <a:accent4>
        <a:srgbClr val="7E17D5"/>
      </a:accent4>
      <a:accent5>
        <a:srgbClr val="4129E7"/>
      </a:accent5>
      <a:accent6>
        <a:srgbClr val="174ED5"/>
      </a:accent6>
      <a:hlink>
        <a:srgbClr val="7351C5"/>
      </a:hlink>
      <a:folHlink>
        <a:srgbClr val="7F7F7F"/>
      </a:folHlink>
    </a:clrScheme>
    <a:fontScheme name="Float">
      <a:majorFont>
        <a:latin typeface="Sitka Heading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241</Words>
  <Application>Microsoft Office PowerPoint</Application>
  <PresentationFormat>Širokoúhlá obrazovka</PresentationFormat>
  <Paragraphs>39</Paragraphs>
  <Slides>6</Slides>
  <Notes>4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6</vt:i4>
      </vt:variant>
    </vt:vector>
  </HeadingPairs>
  <TitlesOfParts>
    <vt:vector size="11" baseType="lpstr">
      <vt:lpstr>Arial</vt:lpstr>
      <vt:lpstr>Calibri</vt:lpstr>
      <vt:lpstr>Sitka Heading</vt:lpstr>
      <vt:lpstr>Source Sans Pro</vt:lpstr>
      <vt:lpstr>3DFloatVTI</vt:lpstr>
      <vt:lpstr>Programovací jazyk C</vt:lpstr>
      <vt:lpstr>Základní vlastnosti</vt:lpstr>
      <vt:lpstr>Historie</vt:lpstr>
      <vt:lpstr>Základní datové typy</vt:lpstr>
      <vt:lpstr>V čem se dá programovat?</vt:lpstr>
      <vt:lpstr>Takto vypadá prostředí Visual Studio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Programovací jazyk C</dc:title>
  <dc:creator>Matoušek Lukáš</dc:creator>
  <cp:lastModifiedBy>Matoušek Lukáš</cp:lastModifiedBy>
  <cp:revision>4</cp:revision>
  <dcterms:created xsi:type="dcterms:W3CDTF">2023-01-15T11:50:55Z</dcterms:created>
  <dcterms:modified xsi:type="dcterms:W3CDTF">2023-01-19T00:07:26Z</dcterms:modified>
</cp:coreProperties>
</file>