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2"/>
  </p:notesMasterIdLst>
  <p:handoutMasterIdLst>
    <p:handoutMasterId r:id="rId13"/>
  </p:handoutMasterIdLst>
  <p:sldIdLst>
    <p:sldId id="293" r:id="rId6"/>
    <p:sldId id="294" r:id="rId7"/>
    <p:sldId id="298" r:id="rId8"/>
    <p:sldId id="299" r:id="rId9"/>
    <p:sldId id="300" r:id="rId10"/>
    <p:sldId id="302" r:id="rId11"/>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61D0E0-A19C-4A06-8D26-9366AAB2828C}" v="1" dt="2020-02-14T10:49:58.7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9" autoAdjust="0"/>
  </p:normalViewPr>
  <p:slideViewPr>
    <p:cSldViewPr>
      <p:cViewPr>
        <p:scale>
          <a:sx n="66" d="100"/>
          <a:sy n="66" d="100"/>
        </p:scale>
        <p:origin x="408" y="-4"/>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7" name="Subtitle 6"/>
          <p:cNvSpPr>
            <a:spLocks noGrp="1"/>
          </p:cNvSpPr>
          <p:nvPr>
            <p:ph type="subTitle" idx="1"/>
          </p:nvPr>
        </p:nvSpPr>
        <p:spPr/>
        <p:txBody>
          <a:bodyPr/>
          <a:lstStyle/>
          <a:p>
            <a:r>
              <a:rPr lang="en-GB" dirty="0"/>
              <a:t>February 2020</a:t>
            </a:r>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 - SENSITIVE</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With this in mind, 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484784"/>
            <a:ext cx="9534161" cy="3384376"/>
            <a:chOff x="552111" y="1412719"/>
            <a:chExt cx="11123953" cy="1852846"/>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407351" y="1557484"/>
              <a:ext cx="862238" cy="572710"/>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schemeClr val="bg1"/>
                  </a:solidFill>
                  <a:latin typeface="+mj-lt"/>
                </a:rPr>
                <a:t>1</a:t>
              </a: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prstClr val="white"/>
                  </a:solidFill>
                  <a:latin typeface="+mj-lt"/>
                </a:rPr>
                <a:t>2</a:t>
              </a: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412719"/>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Previous process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Originally, Trade Test scenario XML payloads were shared alongside scenario documents to indicate entries for:</a:t>
              </a:r>
            </a:p>
            <a:p>
              <a:pPr marL="742950" lvl="1" indent="-285750">
                <a:buClr>
                  <a:schemeClr val="bg2"/>
                </a:buClr>
                <a:buFont typeface="Wingdings" panose="05000000000000000000" pitchFamily="2" charset="2"/>
                <a:buChar char="§"/>
              </a:pPr>
              <a:r>
                <a:rPr lang="en-GB" sz="1200" dirty="0">
                  <a:latin typeface="+mj-lt"/>
                </a:rPr>
                <a:t>Data elements</a:t>
              </a:r>
            </a:p>
            <a:p>
              <a:pPr marL="742950" lvl="1" indent="-285750">
                <a:buClr>
                  <a:schemeClr val="bg2"/>
                </a:buClr>
                <a:buFont typeface="Wingdings" panose="05000000000000000000" pitchFamily="2" charset="2"/>
                <a:buChar char="§"/>
              </a:pPr>
              <a:r>
                <a:rPr lang="en-GB" sz="1200" dirty="0">
                  <a:latin typeface="+mj-lt"/>
                </a:rPr>
                <a:t>Data input explanation</a:t>
              </a:r>
            </a:p>
            <a:p>
              <a:pPr marL="742950" lvl="1" indent="-285750">
                <a:buClr>
                  <a:schemeClr val="bg2"/>
                </a:buClr>
                <a:buFont typeface="Wingdings" panose="05000000000000000000" pitchFamily="2" charset="2"/>
                <a:buChar char="§"/>
              </a:pPr>
              <a:r>
                <a:rPr lang="en-GB" sz="1200" dirty="0">
                  <a:latin typeface="+mj-lt"/>
                </a:rPr>
                <a:t>Schema mapping</a:t>
              </a:r>
            </a:p>
            <a:p>
              <a:pPr marL="742950" lvl="1" indent="-285750">
                <a:buClr>
                  <a:schemeClr val="bg2"/>
                </a:buClr>
                <a:buFont typeface="Wingdings" panose="05000000000000000000" pitchFamily="2" charset="2"/>
                <a:buChar char="§"/>
              </a:pPr>
              <a:r>
                <a:rPr lang="en-GB" sz="1200" dirty="0">
                  <a:latin typeface="+mj-lt"/>
                </a:rPr>
                <a:t>An overall description of the test scenario </a:t>
              </a:r>
            </a:p>
            <a:p>
              <a:pPr marL="742950" lvl="1" indent="-285750">
                <a:buClr>
                  <a:schemeClr val="bg2"/>
                </a:buClr>
                <a:buFont typeface="Wingdings" panose="05000000000000000000" pitchFamily="2" charset="2"/>
                <a:buChar char="§"/>
              </a:pPr>
              <a:r>
                <a:rPr lang="en-GB" sz="1200" dirty="0">
                  <a:latin typeface="+mj-lt"/>
                </a:rPr>
                <a:t>Categorisation of Header/ Item level per data element</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Updated process</a:t>
              </a:r>
              <a:endParaRPr lang="en-GB" sz="1200" dirty="0">
                <a:solidFill>
                  <a:schemeClr val="accent6"/>
                </a:solidFill>
                <a:latin typeface="+mj-lt"/>
              </a:endParaRPr>
            </a:p>
            <a:p>
              <a:pPr marL="285750" indent="-285750">
                <a:buClr>
                  <a:schemeClr val="accent6"/>
                </a:buClr>
                <a:buFont typeface="Wingdings" panose="05000000000000000000" pitchFamily="2" charset="2"/>
                <a:buChar char="§"/>
              </a:pPr>
              <a:r>
                <a:rPr lang="en-GB" sz="1200" dirty="0"/>
                <a:t>These have now been replaced with annotations embedded inside the XMLs themselves, in order to:</a:t>
              </a:r>
            </a:p>
            <a:p>
              <a:pPr marL="742950" lvl="1" indent="-285750">
                <a:buClr>
                  <a:schemeClr val="accent6"/>
                </a:buClr>
                <a:buFont typeface="Wingdings" panose="05000000000000000000" pitchFamily="2" charset="2"/>
                <a:buChar char="§"/>
              </a:pPr>
              <a:r>
                <a:rPr lang="en-GB" sz="1200" dirty="0"/>
                <a:t>More closely align descriptions with data inputs</a:t>
              </a:r>
            </a:p>
            <a:p>
              <a:pPr marL="742950" lvl="1" indent="-285750">
                <a:buClr>
                  <a:schemeClr val="accent6"/>
                </a:buClr>
                <a:buFont typeface="Wingdings" panose="05000000000000000000" pitchFamily="2" charset="2"/>
                <a:buChar char="§"/>
              </a:pPr>
              <a:r>
                <a:rPr lang="en-GB" sz="1200" dirty="0"/>
                <a:t>Reduce duplication of work and possibility of documents becoming out of sync</a:t>
              </a:r>
            </a:p>
            <a:p>
              <a:pPr marL="742950" lvl="1" indent="-285750">
                <a:buClr>
                  <a:schemeClr val="accent6"/>
                </a:buClr>
                <a:buFont typeface="Wingdings" panose="05000000000000000000" pitchFamily="2" charset="2"/>
                <a:buChar char="§"/>
              </a:pPr>
              <a:r>
                <a:rPr lang="en-GB" sz="1200" dirty="0"/>
                <a:t>Reduce confusion on when to concatenate data element entries</a:t>
              </a:r>
            </a:p>
            <a:p>
              <a:pPr marL="742950" lvl="1" indent="-285750">
                <a:buClr>
                  <a:schemeClr val="accent6"/>
                </a:buClr>
                <a:buFont typeface="Wingdings" panose="05000000000000000000" pitchFamily="2" charset="2"/>
                <a:buChar char="§"/>
              </a:pPr>
              <a:r>
                <a:rPr lang="en-GB" sz="1200" dirty="0"/>
                <a:t>Make XMLs more accessible to non-technical users</a:t>
              </a:r>
            </a:p>
            <a:p>
              <a:pPr marL="742950" lvl="1"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742950" lvl="1"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Context</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11231027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have been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have also been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596586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8C66-4423-4FEE-99CB-1A862ED09633}"/>
              </a:ext>
            </a:extLst>
          </p:cNvPr>
          <p:cNvSpPr>
            <a:spLocks noGrp="1"/>
          </p:cNvSpPr>
          <p:nvPr>
            <p:ph type="title"/>
          </p:nvPr>
        </p:nvSpPr>
        <p:spPr>
          <a:xfrm>
            <a:off x="561358" y="366937"/>
            <a:ext cx="10972800" cy="936526"/>
          </a:xfrm>
        </p:spPr>
        <p:txBody>
          <a:bodyPr/>
          <a:lstStyle/>
          <a:p>
            <a:r>
              <a:rPr lang="en-GB" sz="3200" dirty="0"/>
              <a:t>Annotations contain the same information as was originally listed in the scenario documents</a:t>
            </a:r>
          </a:p>
        </p:txBody>
      </p:sp>
      <p:sp>
        <p:nvSpPr>
          <p:cNvPr id="3" name="Slide Number Placeholder 2">
            <a:extLst>
              <a:ext uri="{FF2B5EF4-FFF2-40B4-BE49-F238E27FC236}">
                <a16:creationId xmlns:a16="http://schemas.microsoft.com/office/drawing/2014/main" id="{D6D84C10-33A7-4BF0-B1D0-91F546649F86}"/>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0A80C593-8142-48F9-AFD5-80B9D9C9C395}"/>
              </a:ext>
            </a:extLst>
          </p:cNvPr>
          <p:cNvPicPr>
            <a:picLocks noChangeAspect="1"/>
          </p:cNvPicPr>
          <p:nvPr/>
        </p:nvPicPr>
        <p:blipFill rotWithShape="1">
          <a:blip r:embed="rId2"/>
          <a:srcRect t="6729"/>
          <a:stretch/>
        </p:blipFill>
        <p:spPr>
          <a:xfrm>
            <a:off x="551385" y="1941570"/>
            <a:ext cx="6264696" cy="1475208"/>
          </a:xfrm>
          <a:prstGeom prst="rect">
            <a:avLst/>
          </a:prstGeom>
        </p:spPr>
      </p:pic>
      <p:pic>
        <p:nvPicPr>
          <p:cNvPr id="6" name="Picture 5">
            <a:extLst>
              <a:ext uri="{FF2B5EF4-FFF2-40B4-BE49-F238E27FC236}">
                <a16:creationId xmlns:a16="http://schemas.microsoft.com/office/drawing/2014/main" id="{E6C4F5E0-374C-44FD-86E3-8935135D7390}"/>
              </a:ext>
            </a:extLst>
          </p:cNvPr>
          <p:cNvPicPr>
            <a:picLocks noChangeAspect="1"/>
          </p:cNvPicPr>
          <p:nvPr/>
        </p:nvPicPr>
        <p:blipFill>
          <a:blip r:embed="rId3"/>
          <a:stretch>
            <a:fillRect/>
          </a:stretch>
        </p:blipFill>
        <p:spPr>
          <a:xfrm>
            <a:off x="551384" y="3807284"/>
            <a:ext cx="5737903" cy="1728837"/>
          </a:xfrm>
          <a:prstGeom prst="rect">
            <a:avLst/>
          </a:prstGeom>
          <a:solidFill>
            <a:schemeClr val="tx1">
              <a:lumMod val="40000"/>
              <a:lumOff val="60000"/>
            </a:schemeClr>
          </a:solidFill>
        </p:spPr>
      </p:pic>
      <p:sp>
        <p:nvSpPr>
          <p:cNvPr id="24" name="Rectangle 23">
            <a:extLst>
              <a:ext uri="{FF2B5EF4-FFF2-40B4-BE49-F238E27FC236}">
                <a16:creationId xmlns:a16="http://schemas.microsoft.com/office/drawing/2014/main" id="{4026DB8D-B683-4073-97B2-1FEEFF6A8C3A}"/>
              </a:ext>
            </a:extLst>
          </p:cNvPr>
          <p:cNvSpPr/>
          <p:nvPr/>
        </p:nvSpPr>
        <p:spPr bwMode="auto">
          <a:xfrm>
            <a:off x="7695281" y="1956139"/>
            <a:ext cx="3945335" cy="887444"/>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bodyPr>
          <a:lstStyle/>
          <a:p>
            <a:r>
              <a:rPr lang="en-GB" sz="1100" dirty="0"/>
              <a:t>Annotations inserted into the payload are comprised of:</a:t>
            </a:r>
          </a:p>
          <a:p>
            <a:pPr marL="171450" indent="-171450">
              <a:buFont typeface="Arial" panose="020B0604020202020204" pitchFamily="34" charset="0"/>
              <a:buChar char="•"/>
            </a:pPr>
            <a:r>
              <a:rPr lang="en-GB" sz="1100" dirty="0"/>
              <a:t>Notes from scenario document</a:t>
            </a:r>
          </a:p>
          <a:p>
            <a:pPr marL="171450" indent="-171450">
              <a:buFont typeface="Arial" panose="020B0604020202020204" pitchFamily="34" charset="0"/>
              <a:buChar char="•"/>
            </a:pPr>
            <a:r>
              <a:rPr lang="en-GB" sz="1100" dirty="0"/>
              <a:t>Information from the paper tariff</a:t>
            </a:r>
          </a:p>
          <a:p>
            <a:pPr marL="171450" indent="-171450">
              <a:buFont typeface="Arial" panose="020B0604020202020204" pitchFamily="34" charset="0"/>
              <a:buChar char="•"/>
            </a:pPr>
            <a:r>
              <a:rPr lang="en-GB" sz="1100" dirty="0"/>
              <a:t>Information specific to the scenario</a:t>
            </a:r>
          </a:p>
          <a:p>
            <a:pPr marL="171450" indent="-171450">
              <a:buFont typeface="Arial" panose="020B0604020202020204" pitchFamily="34" charset="0"/>
              <a:buChar char="•"/>
            </a:pPr>
            <a:endParaRPr lang="en-GB" sz="1100" dirty="0"/>
          </a:p>
        </p:txBody>
      </p:sp>
      <p:cxnSp>
        <p:nvCxnSpPr>
          <p:cNvPr id="26" name="Straight Arrow Connector 25">
            <a:extLst>
              <a:ext uri="{FF2B5EF4-FFF2-40B4-BE49-F238E27FC236}">
                <a16:creationId xmlns:a16="http://schemas.microsoft.com/office/drawing/2014/main" id="{09C2615C-AAEA-42D5-B0DA-A6F4F4F8926B}"/>
              </a:ext>
            </a:extLst>
          </p:cNvPr>
          <p:cNvCxnSpPr/>
          <p:nvPr/>
        </p:nvCxnSpPr>
        <p:spPr bwMode="auto">
          <a:xfrm>
            <a:off x="531309" y="1887088"/>
            <a:ext cx="1670024" cy="0"/>
          </a:xfrm>
          <a:prstGeom prst="straightConnector1">
            <a:avLst/>
          </a:prstGeom>
          <a:solidFill>
            <a:schemeClr val="tx2"/>
          </a:solidFill>
          <a:ln w="28575"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27" name="Oval 26">
            <a:extLst>
              <a:ext uri="{FF2B5EF4-FFF2-40B4-BE49-F238E27FC236}">
                <a16:creationId xmlns:a16="http://schemas.microsoft.com/office/drawing/2014/main" id="{5911939F-C7A6-4B26-9713-8BA69C5AF47D}"/>
              </a:ext>
            </a:extLst>
          </p:cNvPr>
          <p:cNvSpPr/>
          <p:nvPr/>
        </p:nvSpPr>
        <p:spPr bwMode="auto">
          <a:xfrm>
            <a:off x="1161967"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8" name="Oval 27">
            <a:extLst>
              <a:ext uri="{FF2B5EF4-FFF2-40B4-BE49-F238E27FC236}">
                <a16:creationId xmlns:a16="http://schemas.microsoft.com/office/drawing/2014/main" id="{E5E434A7-90B8-4189-9A3E-63578C574996}"/>
              </a:ext>
            </a:extLst>
          </p:cNvPr>
          <p:cNvSpPr/>
          <p:nvPr/>
        </p:nvSpPr>
        <p:spPr bwMode="auto">
          <a:xfrm>
            <a:off x="7378925" y="2265893"/>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9" name="Rectangle 28">
            <a:extLst>
              <a:ext uri="{FF2B5EF4-FFF2-40B4-BE49-F238E27FC236}">
                <a16:creationId xmlns:a16="http://schemas.microsoft.com/office/drawing/2014/main" id="{E7A61C12-DE96-463D-9F15-16C0EEB22AA1}"/>
              </a:ext>
            </a:extLst>
          </p:cNvPr>
          <p:cNvSpPr/>
          <p:nvPr/>
        </p:nvSpPr>
        <p:spPr>
          <a:xfrm>
            <a:off x="7695281" y="3349347"/>
            <a:ext cx="3501926" cy="600164"/>
          </a:xfrm>
          <a:prstGeom prst="rect">
            <a:avLst/>
          </a:prstGeom>
        </p:spPr>
        <p:txBody>
          <a:bodyPr wrap="square">
            <a:spAutoFit/>
          </a:bodyPr>
          <a:lstStyle/>
          <a:p>
            <a:r>
              <a:rPr lang="en-GB" sz="1100" dirty="0"/>
              <a:t>Information can be found un-concatenated within the declaration, reducing ambiguity around how to split longer data inputs e.g. 1DAN1108654</a:t>
            </a:r>
          </a:p>
        </p:txBody>
      </p:sp>
      <p:sp>
        <p:nvSpPr>
          <p:cNvPr id="30" name="Oval 29">
            <a:extLst>
              <a:ext uri="{FF2B5EF4-FFF2-40B4-BE49-F238E27FC236}">
                <a16:creationId xmlns:a16="http://schemas.microsoft.com/office/drawing/2014/main" id="{13DF4B6A-05B4-4F0A-AAA2-AC9EF4470E52}"/>
              </a:ext>
            </a:extLst>
          </p:cNvPr>
          <p:cNvSpPr/>
          <p:nvPr/>
        </p:nvSpPr>
        <p:spPr bwMode="auto">
          <a:xfrm>
            <a:off x="2412270"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1" name="Oval 30">
            <a:extLst>
              <a:ext uri="{FF2B5EF4-FFF2-40B4-BE49-F238E27FC236}">
                <a16:creationId xmlns:a16="http://schemas.microsoft.com/office/drawing/2014/main" id="{E1C9EA8B-60BB-4567-AADA-5473203D443C}"/>
              </a:ext>
            </a:extLst>
          </p:cNvPr>
          <p:cNvSpPr/>
          <p:nvPr/>
        </p:nvSpPr>
        <p:spPr bwMode="auto">
          <a:xfrm>
            <a:off x="7378925" y="358211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3" name="Oval 32">
            <a:extLst>
              <a:ext uri="{FF2B5EF4-FFF2-40B4-BE49-F238E27FC236}">
                <a16:creationId xmlns:a16="http://schemas.microsoft.com/office/drawing/2014/main" id="{0E53C19B-3154-4F39-8E43-A4031C8E9FE1}"/>
              </a:ext>
            </a:extLst>
          </p:cNvPr>
          <p:cNvSpPr/>
          <p:nvPr/>
        </p:nvSpPr>
        <p:spPr bwMode="auto">
          <a:xfrm>
            <a:off x="229781" y="4870506"/>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4" name="Oval 33">
            <a:extLst>
              <a:ext uri="{FF2B5EF4-FFF2-40B4-BE49-F238E27FC236}">
                <a16:creationId xmlns:a16="http://schemas.microsoft.com/office/drawing/2014/main" id="{958F27C7-36E3-406F-BAFD-3B9A4E3237DF}"/>
              </a:ext>
            </a:extLst>
          </p:cNvPr>
          <p:cNvSpPr/>
          <p:nvPr/>
        </p:nvSpPr>
        <p:spPr bwMode="auto">
          <a:xfrm>
            <a:off x="229781" y="3940298"/>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35" name="Oval 34">
            <a:extLst>
              <a:ext uri="{FF2B5EF4-FFF2-40B4-BE49-F238E27FC236}">
                <a16:creationId xmlns:a16="http://schemas.microsoft.com/office/drawing/2014/main" id="{47CE65BB-86DC-435F-9890-5DDC28AD6283}"/>
              </a:ext>
            </a:extLst>
          </p:cNvPr>
          <p:cNvSpPr/>
          <p:nvPr/>
        </p:nvSpPr>
        <p:spPr bwMode="auto">
          <a:xfrm>
            <a:off x="5195573"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6" name="Oval 35">
            <a:extLst>
              <a:ext uri="{FF2B5EF4-FFF2-40B4-BE49-F238E27FC236}">
                <a16:creationId xmlns:a16="http://schemas.microsoft.com/office/drawing/2014/main" id="{CEA84A18-A600-4A49-999A-AD4E3F4DD86F}"/>
              </a:ext>
            </a:extLst>
          </p:cNvPr>
          <p:cNvSpPr/>
          <p:nvPr/>
        </p:nvSpPr>
        <p:spPr bwMode="auto">
          <a:xfrm>
            <a:off x="3575209"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1" dirty="0">
                <a:solidFill>
                  <a:schemeClr val="bg1"/>
                </a:solidFill>
                <a:latin typeface="Arial" charset="0"/>
                <a:ea typeface="Geneva" charset="0"/>
                <a:cs typeface="Arial" charset="0"/>
              </a:rPr>
              <a:t>1</a:t>
            </a:r>
            <a:endParaRPr kumimoji="0" lang="en-GB" sz="1200" b="1" i="0" u="none" strike="noStrike" cap="none" normalizeH="0" baseline="0" dirty="0">
              <a:ln>
                <a:noFill/>
              </a:ln>
              <a:solidFill>
                <a:schemeClr val="bg1"/>
              </a:solidFill>
              <a:effectLst/>
              <a:latin typeface="Arial" charset="0"/>
              <a:ea typeface="Geneva" charset="0"/>
              <a:cs typeface="Arial" charset="0"/>
            </a:endParaRPr>
          </a:p>
        </p:txBody>
      </p:sp>
      <p:sp>
        <p:nvSpPr>
          <p:cNvPr id="37" name="Oval 36">
            <a:extLst>
              <a:ext uri="{FF2B5EF4-FFF2-40B4-BE49-F238E27FC236}">
                <a16:creationId xmlns:a16="http://schemas.microsoft.com/office/drawing/2014/main" id="{5F4DBBD9-9F2C-4CD5-9ABE-F0C26DD5ECBF}"/>
              </a:ext>
            </a:extLst>
          </p:cNvPr>
          <p:cNvSpPr/>
          <p:nvPr/>
        </p:nvSpPr>
        <p:spPr bwMode="auto">
          <a:xfrm>
            <a:off x="7378925" y="4658349"/>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9" name="Rectangle 38">
            <a:extLst>
              <a:ext uri="{FF2B5EF4-FFF2-40B4-BE49-F238E27FC236}">
                <a16:creationId xmlns:a16="http://schemas.microsoft.com/office/drawing/2014/main" id="{DA3EBEBA-19F5-4736-B6ED-8A259F3EC9F8}"/>
              </a:ext>
            </a:extLst>
          </p:cNvPr>
          <p:cNvSpPr/>
          <p:nvPr/>
        </p:nvSpPr>
        <p:spPr>
          <a:xfrm>
            <a:off x="7695281" y="4455276"/>
            <a:ext cx="3292692" cy="938719"/>
          </a:xfrm>
          <a:prstGeom prst="rect">
            <a:avLst/>
          </a:prstGeom>
        </p:spPr>
        <p:txBody>
          <a:bodyPr wrap="square">
            <a:spAutoFit/>
          </a:bodyPr>
          <a:lstStyle/>
          <a:p>
            <a:r>
              <a:rPr lang="en-GB" sz="1100" dirty="0"/>
              <a:t>There is no need to map the schema in the xml declarations, therefore reducing ambiguity around this column. All items declared outside the</a:t>
            </a:r>
          </a:p>
          <a:p>
            <a:r>
              <a:rPr lang="en-GB" sz="1100" dirty="0"/>
              <a:t>&lt;</a:t>
            </a:r>
            <a:r>
              <a:rPr lang="en-GB" sz="1100" dirty="0" err="1"/>
              <a:t>GovernmentAgencyGoodsItem</a:t>
            </a:r>
            <a:r>
              <a:rPr lang="en-GB" sz="1100" dirty="0"/>
              <a:t>&gt; tags are at header level, and within are at item level</a:t>
            </a:r>
          </a:p>
        </p:txBody>
      </p:sp>
      <p:sp>
        <p:nvSpPr>
          <p:cNvPr id="40" name="Isosceles Triangle 39">
            <a:extLst>
              <a:ext uri="{FF2B5EF4-FFF2-40B4-BE49-F238E27FC236}">
                <a16:creationId xmlns:a16="http://schemas.microsoft.com/office/drawing/2014/main" id="{D0ED5FCF-6EA4-470B-8FE0-55D7C55B3A6D}"/>
              </a:ext>
            </a:extLst>
          </p:cNvPr>
          <p:cNvSpPr/>
          <p:nvPr/>
        </p:nvSpPr>
        <p:spPr bwMode="auto">
          <a:xfrm rot="5400000">
            <a:off x="5098171" y="355549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42" name="Rectangle 41">
            <a:extLst>
              <a:ext uri="{FF2B5EF4-FFF2-40B4-BE49-F238E27FC236}">
                <a16:creationId xmlns:a16="http://schemas.microsoft.com/office/drawing/2014/main" id="{7A52C75C-C851-4748-8909-61A2A9A6F690}"/>
              </a:ext>
            </a:extLst>
          </p:cNvPr>
          <p:cNvSpPr/>
          <p:nvPr/>
        </p:nvSpPr>
        <p:spPr bwMode="auto">
          <a:xfrm>
            <a:off x="338305" y="1256968"/>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600" i="0" u="none" strike="noStrike" cap="none" normalizeH="0" baseline="0" dirty="0">
                <a:ln>
                  <a:noFill/>
                </a:ln>
                <a:solidFill>
                  <a:srgbClr val="000000"/>
                </a:solidFill>
                <a:effectLst/>
                <a:latin typeface="Arial" charset="0"/>
                <a:ea typeface="Geneva" charset="0"/>
                <a:cs typeface="Arial" charset="0"/>
              </a:rPr>
              <a:t>Scenario Document</a:t>
            </a:r>
          </a:p>
        </p:txBody>
      </p:sp>
      <p:sp>
        <p:nvSpPr>
          <p:cNvPr id="43" name="Rectangle 42">
            <a:extLst>
              <a:ext uri="{FF2B5EF4-FFF2-40B4-BE49-F238E27FC236}">
                <a16:creationId xmlns:a16="http://schemas.microsoft.com/office/drawing/2014/main" id="{D5840494-BCF4-4781-8D2C-7959CCD5486F}"/>
              </a:ext>
            </a:extLst>
          </p:cNvPr>
          <p:cNvSpPr/>
          <p:nvPr/>
        </p:nvSpPr>
        <p:spPr bwMode="auto">
          <a:xfrm>
            <a:off x="349872" y="3417926"/>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GB" sz="1600" dirty="0">
                <a:latin typeface="Arial" charset="0"/>
                <a:ea typeface="Geneva" charset="0"/>
                <a:cs typeface="Arial" charset="0"/>
              </a:rPr>
              <a:t>XML </a:t>
            </a:r>
            <a:endParaRPr kumimoji="0" lang="en-GB" sz="1600" i="0" u="none" strike="noStrike" cap="none" normalizeH="0" baseline="0" dirty="0">
              <a:ln>
                <a:noFill/>
              </a:ln>
              <a:solidFill>
                <a:srgbClr val="000000"/>
              </a:solidFill>
              <a:effectLst/>
              <a:latin typeface="Arial" charset="0"/>
              <a:ea typeface="Geneva" charset="0"/>
              <a:cs typeface="Arial" charset="0"/>
            </a:endParaRPr>
          </a:p>
        </p:txBody>
      </p:sp>
      <p:sp>
        <p:nvSpPr>
          <p:cNvPr id="23" name="Footer Placeholder 1">
            <a:extLst>
              <a:ext uri="{FF2B5EF4-FFF2-40B4-BE49-F238E27FC236}">
                <a16:creationId xmlns:a16="http://schemas.microsoft.com/office/drawing/2014/main" id="{864ADFDD-5188-4D3E-8949-05B1D3B48DD0}"/>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4183570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A new naming convention has been developed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6</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 - SENSITIVE</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830997"/>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IM indicates Imports</a:t>
            </a:r>
          </a:p>
          <a:p>
            <a:pPr marL="171450" indent="-171450">
              <a:buFont typeface="Arial" panose="020B0604020202020204" pitchFamily="34" charset="0"/>
              <a:buChar char="•"/>
            </a:pPr>
            <a:r>
              <a:rPr lang="en-GB" sz="1200" dirty="0"/>
              <a:t>EX indicates Exports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new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new reference spreadsheet has been attached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3568E9EAF3B6438420E01018A20C11" ma:contentTypeVersion="10" ma:contentTypeDescription="Create a new document." ma:contentTypeScope="" ma:versionID="39f67329d9f8c8cb7d6bd69ebfce0fc0">
  <xsd:schema xmlns:xsd="http://www.w3.org/2001/XMLSchema" xmlns:xs="http://www.w3.org/2001/XMLSchema" xmlns:p="http://schemas.microsoft.com/office/2006/metadata/properties" xmlns:ns2="396e6507-7f84-40b1-a5d4-3e86fc118c97" xmlns:ns3="79988a37-b17c-48fe-a207-ae2c3cbbfdd3" targetNamespace="http://schemas.microsoft.com/office/2006/metadata/properties" ma:root="true" ma:fieldsID="2c814cc3d81d16e147c4db3f029492b5" ns2:_="" ns3:_="">
    <xsd:import namespace="396e6507-7f84-40b1-a5d4-3e86fc118c97"/>
    <xsd:import namespace="79988a37-b17c-48fe-a207-ae2c3cbbfd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e6507-7f84-40b1-a5d4-3e86fc118c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988a37-b17c-48fe-a207-ae2c3cbbfdd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81AB0C-F581-471F-A28B-8E27460D0504}">
  <ds:schemaRefs>
    <ds:schemaRef ds:uri="http://schemas.microsoft.com/sharepoint/v3/contenttype/forms"/>
  </ds:schemaRefs>
</ds:datastoreItem>
</file>

<file path=customXml/itemProps2.xml><?xml version="1.0" encoding="utf-8"?>
<ds:datastoreItem xmlns:ds="http://schemas.openxmlformats.org/officeDocument/2006/customXml" ds:itemID="{C89C7A49-2F56-4BF5-AA2A-FFEBA26B4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e6507-7f84-40b1-a5d4-3e86fc118c97"/>
    <ds:schemaRef ds:uri="79988a37-b17c-48fe-a207-ae2c3cbbfd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31603</TotalTime>
  <Words>802</Words>
  <Application>Microsoft Office PowerPoint</Application>
  <PresentationFormat>Widescreen</PresentationFormat>
  <Paragraphs>110</Paragraphs>
  <Slides>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Wingdings</vt:lpstr>
      <vt:lpstr>HMRC_standard_2015</vt:lpstr>
      <vt:lpstr>HMRC_standard_2015_No logo</vt:lpstr>
      <vt:lpstr>Annotated XMLs Guidance </vt:lpstr>
      <vt:lpstr>Context</vt:lpstr>
      <vt:lpstr>Annotations have been embedded for every data entry within the declarations</vt:lpstr>
      <vt:lpstr>Annotations have also been embedded in additional messages  </vt:lpstr>
      <vt:lpstr>Annotations contain the same information as was originally listed in the scenario documents</vt:lpstr>
      <vt:lpstr>A new naming convention has been developed for the annotated Trade Test samples</vt:lpstr>
    </vt:vector>
  </TitlesOfParts>
  <Manager/>
  <Company>HM Revenue and Customs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HMRC PowerPoint Template</dc:title>
  <dc:subject/>
  <cp:keywords/>
  <dc:description/>
  <cp:revision>25</cp:revision>
  <dcterms:created xsi:type="dcterms:W3CDTF">2019-12-24T12:15:01Z</dcterms:created>
  <dcterms:modified xsi:type="dcterms:W3CDTF">2020-02-14T10:50:54Z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0x0101007A3568E9EAF3B6438420E01018A20C11</vt:lpwstr>
  </property>
</Properties>
</file>