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7" r:id="rId4"/>
    <p:sldId id="258" r:id="rId5"/>
    <p:sldId id="259" r:id="rId6"/>
    <p:sldId id="260" r:id="rId7"/>
    <p:sldId id="288" r:id="rId8"/>
    <p:sldId id="262" r:id="rId9"/>
    <p:sldId id="261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86" r:id="rId23"/>
    <p:sldId id="283" r:id="rId24"/>
    <p:sldId id="282" r:id="rId25"/>
    <p:sldId id="278" r:id="rId26"/>
    <p:sldId id="284" r:id="rId27"/>
    <p:sldId id="279" r:id="rId28"/>
    <p:sldId id="280" r:id="rId29"/>
    <p:sldId id="28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88D35DE-18C9-8ECC-EC19-35033981A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308786"/>
            <a:ext cx="5832845" cy="1330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  <p:sp>
        <p:nvSpPr>
          <p:cNvPr id="26" name="Espace réservé du contenu 11">
            <a:extLst>
              <a:ext uri="{FF2B5EF4-FFF2-40B4-BE49-F238E27FC236}">
                <a16:creationId xmlns:a16="http://schemas.microsoft.com/office/drawing/2014/main" id="{F0F328FC-46EA-41EE-8266-053CC4F82ED6}"/>
              </a:ext>
            </a:extLst>
          </p:cNvPr>
          <p:cNvSpPr txBox="1">
            <a:spLocks/>
          </p:cNvSpPr>
          <p:nvPr/>
        </p:nvSpPr>
        <p:spPr>
          <a:xfrm>
            <a:off x="838200" y="5308786"/>
            <a:ext cx="5186430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</a:p>
          <a:p>
            <a:pPr marL="0" indent="0">
              <a:buNone/>
            </a:pPr>
            <a:r>
              <a:rPr lang="en-US" sz="2400" dirty="0"/>
              <a:t>The full hash is quite long, but you can use only the first few chars</a:t>
            </a:r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for you to write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3268133" y="6308209"/>
            <a:ext cx="883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146"/>
                </a:solidFill>
                <a:latin typeface="Palatino Linotype" panose="02040502050505030304" pitchFamily="18" charset="0"/>
              </a:rPr>
              <a:t>[at peak hours</a:t>
            </a:r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072467"/>
            <a:ext cx="5832845" cy="255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 with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master</a:t>
            </a:r>
            <a:r>
              <a:rPr lang="en-US" dirty="0"/>
              <a:t>.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8ACB50F0-F670-44F4-81BD-6A9B7A983A24}"/>
              </a:ext>
            </a:extLst>
          </p:cNvPr>
          <p:cNvSpPr txBox="1">
            <a:spLocks/>
          </p:cNvSpPr>
          <p:nvPr/>
        </p:nvSpPr>
        <p:spPr>
          <a:xfrm>
            <a:off x="30500" y="3839897"/>
            <a:ext cx="105160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HEAD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to your files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parallel histories that can be branched out or merged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something else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origin/side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  <p:sp>
        <p:nvSpPr>
          <p:cNvPr id="25" name="Espace réservé du contenu 11">
            <a:extLst>
              <a:ext uri="{FF2B5EF4-FFF2-40B4-BE49-F238E27FC236}">
                <a16:creationId xmlns:a16="http://schemas.microsoft.com/office/drawing/2014/main" id="{94C8CF5F-951C-4C5D-A930-8CD787D1920B}"/>
              </a:ext>
            </a:extLst>
          </p:cNvPr>
          <p:cNvSpPr txBox="1">
            <a:spLocks/>
          </p:cNvSpPr>
          <p:nvPr/>
        </p:nvSpPr>
        <p:spPr>
          <a:xfrm>
            <a:off x="694818" y="4732680"/>
            <a:ext cx="4707419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Merge the branch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origin/exercise_6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Diff to find what is different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9612EBA-E623-4AD1-A816-DF510C222373}"/>
              </a:ext>
            </a:extLst>
          </p:cNvPr>
          <p:cNvGrpSpPr/>
          <p:nvPr/>
        </p:nvGrpSpPr>
        <p:grpSpPr>
          <a:xfrm>
            <a:off x="599378" y="1668734"/>
            <a:ext cx="11461685" cy="1860391"/>
            <a:chOff x="599378" y="1668734"/>
            <a:chExt cx="11461685" cy="186039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FB33B9F-1A90-4B25-A7AF-F118E88EC863}"/>
                </a:ext>
              </a:extLst>
            </p:cNvPr>
            <p:cNvGrpSpPr/>
            <p:nvPr/>
          </p:nvGrpSpPr>
          <p:grpSpPr>
            <a:xfrm>
              <a:off x="2377451" y="1668734"/>
              <a:ext cx="9683612" cy="1537313"/>
              <a:chOff x="2377451" y="1668734"/>
              <a:chExt cx="9683612" cy="1537313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451" y="1715853"/>
                <a:ext cx="3190834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merge &lt;branch&gt;</a:t>
                </a:r>
              </a:p>
            </p:txBody>
          </p:sp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2EF8B402-5632-4F6C-A7A2-7CE1A9C5C2B3}"/>
                  </a:ext>
                </a:extLst>
              </p:cNvPr>
              <p:cNvGrpSpPr/>
              <p:nvPr/>
            </p:nvGrpSpPr>
            <p:grpSpPr>
              <a:xfrm>
                <a:off x="4765039" y="1668734"/>
                <a:ext cx="7296024" cy="1537313"/>
                <a:chOff x="4765039" y="1668734"/>
                <a:chExt cx="7296024" cy="1537313"/>
              </a:xfrm>
            </p:grpSpPr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B2A90F38-B831-460E-A503-BC28FD019116}"/>
                    </a:ext>
                  </a:extLst>
                </p:cNvPr>
                <p:cNvCxnSpPr>
                  <a:cxnSpLocks/>
                  <a:stCxn id="45" idx="3"/>
                  <a:endCxn id="38" idx="7"/>
                </p:cNvCxnSpPr>
                <p:nvPr/>
              </p:nvCxnSpPr>
              <p:spPr>
                <a:xfrm flipH="1">
                  <a:off x="4765039" y="1997629"/>
                  <a:ext cx="1092316" cy="1208418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95A63E6-DFC7-48FE-B387-76011CC5745C}"/>
                    </a:ext>
                  </a:extLst>
                </p:cNvPr>
                <p:cNvCxnSpPr>
                  <a:cxnSpLocks/>
                  <a:stCxn id="45" idx="5"/>
                  <a:endCxn id="27" idx="1"/>
                </p:cNvCxnSpPr>
                <p:nvPr/>
              </p:nvCxnSpPr>
              <p:spPr>
                <a:xfrm>
                  <a:off x="6096828" y="1997629"/>
                  <a:ext cx="1211425" cy="1164852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AAC292AF-4956-41C4-A870-77E1531EABC9}"/>
                    </a:ext>
                  </a:extLst>
                </p:cNvPr>
                <p:cNvSpPr/>
                <p:nvPr/>
              </p:nvSpPr>
              <p:spPr>
                <a:xfrm>
                  <a:off x="5807758" y="1708559"/>
                  <a:ext cx="338667" cy="338667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Espace réservé du contenu 3">
                  <a:extLst>
                    <a:ext uri="{FF2B5EF4-FFF2-40B4-BE49-F238E27FC236}">
                      <a16:creationId xmlns:a16="http://schemas.microsoft.com/office/drawing/2014/main" id="{90410D2E-5E77-41E1-BE70-7E3910A12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04141" y="1690688"/>
                  <a:ext cx="1346463" cy="4651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400" dirty="0">
                      <a:solidFill>
                        <a:srgbClr val="C00000"/>
                      </a:solidFill>
                      <a:latin typeface="JuliaMono" panose="020B0609060300020004" pitchFamily="49" charset="0"/>
                      <a:ea typeface="JuliaMono" panose="020B0609060300020004" pitchFamily="49" charset="0"/>
                      <a:cs typeface="JuliaMono" panose="020B0609060300020004" pitchFamily="49" charset="0"/>
                    </a:rPr>
                    <a:t>421ca3</a:t>
                  </a:r>
                  <a:endParaRPr lang="en-US" sz="2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endParaRPr>
                </a:p>
              </p:txBody>
            </p:sp>
            <p:sp>
              <p:nvSpPr>
                <p:cNvPr id="48" name="Espace réservé du contenu 3">
                  <a:extLst>
                    <a:ext uri="{FF2B5EF4-FFF2-40B4-BE49-F238E27FC236}">
                      <a16:creationId xmlns:a16="http://schemas.microsoft.com/office/drawing/2014/main" id="{0FF483CD-EE0A-4847-B363-90D8D60E22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88044" y="1689401"/>
                  <a:ext cx="4273019" cy="465139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JuliaMono" panose="020B0609060300020004" pitchFamily="49" charset="0"/>
                      <a:ea typeface="JuliaMono" panose="020B0609060300020004" pitchFamily="49" charset="0"/>
                      <a:cs typeface="JuliaMono" panose="020B0609060300020004" pitchFamily="49" charset="0"/>
                    </a:rPr>
                    <a:t>Merge</a:t>
                  </a:r>
                </a:p>
              </p:txBody>
            </p:sp>
            <p:sp>
              <p:nvSpPr>
                <p:cNvPr id="36" name="Espace réservé du contenu 11">
                  <a:extLst>
                    <a:ext uri="{FF2B5EF4-FFF2-40B4-BE49-F238E27FC236}">
                      <a16:creationId xmlns:a16="http://schemas.microsoft.com/office/drawing/2014/main" id="{DC7BFB3D-C71D-4DD0-9996-2F448560E2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88234" y="1668734"/>
                  <a:ext cx="2310417" cy="46767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vert="horz" lIns="91440" tIns="45720" rIns="91440" bIns="45720" rtlCol="0" anchor="ctr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local/master</a:t>
                  </a:r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A96C0D-F970-4F97-9C82-F179E534F48F}"/>
                </a:ext>
              </a:extLst>
            </p:cNvPr>
            <p:cNvSpPr/>
            <p:nvPr/>
          </p:nvSpPr>
          <p:spPr>
            <a:xfrm>
              <a:off x="599378" y="2362374"/>
              <a:ext cx="2591113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2013687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 !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46684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5AC53-76AC-4327-85F5-6677FFE0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are solved manually with a text editor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FEC3E-AE0E-40B3-8CB0-1D8EB6DDA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conflicting file contain both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 current version.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Conflicting changes.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&gt;&gt;&gt;&gt;&gt;&gt;&gt; 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9CF5E-9CA4-405A-AF2D-50FDD6CD9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Open the conflicting file</a:t>
            </a:r>
          </a:p>
          <a:p>
            <a:pPr marL="514350" indent="-514350">
              <a:buAutoNum type="arabicPeriod"/>
            </a:pPr>
            <a:r>
              <a:rPr lang="en-US" dirty="0"/>
              <a:t>Modify it to your liking</a:t>
            </a:r>
          </a:p>
          <a:p>
            <a:pPr marL="514350" indent="-514350">
              <a:buAutoNum type="arabicPeriod"/>
            </a:pPr>
            <a:r>
              <a:rPr lang="en-US" dirty="0"/>
              <a:t>Commit it normally</a:t>
            </a:r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E34AF055-DCDF-4307-B31C-4A80D866193D}"/>
              </a:ext>
            </a:extLst>
          </p:cNvPr>
          <p:cNvSpPr txBox="1">
            <a:spLocks/>
          </p:cNvSpPr>
          <p:nvPr/>
        </p:nvSpPr>
        <p:spPr>
          <a:xfrm>
            <a:off x="6248400" y="3450961"/>
            <a:ext cx="4740478" cy="2543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Merge the branch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origin/exercise7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 that arise from what you did in exercise 3</a:t>
            </a:r>
          </a:p>
        </p:txBody>
      </p:sp>
    </p:spTree>
    <p:extLst>
      <p:ext uri="{BB962C8B-B14F-4D97-AF65-F5344CB8AC3E}">
        <p14:creationId xmlns:p14="http://schemas.microsoft.com/office/powerpoint/2010/main" val="25129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0B8EB4A-EA36-471C-B589-536985D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 two ways to </a:t>
            </a:r>
            <a:r>
              <a:rPr lang="en-US" dirty="0" err="1"/>
              <a:t>init</a:t>
            </a:r>
            <a:r>
              <a:rPr lang="en-US" dirty="0"/>
              <a:t> a remote repo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990D0-2E34-4B1B-833F-C2CA43841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Remote first</a:t>
            </a:r>
          </a:p>
          <a:p>
            <a:pPr marL="914400" lvl="1" indent="-457200">
              <a:buAutoNum type="arabicPeriod"/>
            </a:pPr>
            <a:r>
              <a:rPr lang="en-US" dirty="0"/>
              <a:t>Create the remote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clone </a:t>
            </a:r>
            <a:r>
              <a:rPr lang="en-US" dirty="0"/>
              <a:t>it locally</a:t>
            </a:r>
          </a:p>
          <a:p>
            <a:pPr marL="914400" lvl="1" indent="-457200">
              <a:buAutoNum type="arabicPeriod"/>
            </a:pPr>
            <a:r>
              <a:rPr lang="en-US" dirty="0"/>
              <a:t>Put everything in the local repo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push </a:t>
            </a:r>
            <a:r>
              <a:rPr lang="en-US" dirty="0"/>
              <a:t>everything to the remote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05D2FD-7A4A-4A7B-9E7C-E0441F722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Local first</a:t>
            </a:r>
          </a:p>
          <a:p>
            <a:pPr marL="914400" lvl="1" indent="-457200"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a local repository</a:t>
            </a:r>
          </a:p>
          <a:p>
            <a:pPr marL="914400" lvl="1" indent="-457200">
              <a:buAutoNum type="arabicPeriod"/>
            </a:pPr>
            <a:r>
              <a:rPr lang="en-US" dirty="0"/>
              <a:t>Create a remote</a:t>
            </a:r>
          </a:p>
          <a:p>
            <a:pPr marL="914400" lvl="1" indent="-457200">
              <a:buAutoNum type="arabicPeriod"/>
            </a:pPr>
            <a:r>
              <a:rPr lang="en-US" dirty="0"/>
              <a:t>Add the remote to the local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remote add</a:t>
            </a:r>
          </a:p>
          <a:p>
            <a:pPr marL="914400" lvl="1" indent="-457200">
              <a:buAutoNum type="arabicPeriod"/>
            </a:pPr>
            <a:r>
              <a:rPr lang="en-US" dirty="0"/>
              <a:t>Force push with 	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push –force</a:t>
            </a:r>
            <a:endParaRPr lang="en-US" dirty="0"/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45ACAD60-0E4B-4E34-8819-46A78B758656}"/>
              </a:ext>
            </a:extLst>
          </p:cNvPr>
          <p:cNvSpPr txBox="1">
            <a:spLocks/>
          </p:cNvSpPr>
          <p:nvPr/>
        </p:nvSpPr>
        <p:spPr>
          <a:xfrm>
            <a:off x="6172200" y="4634158"/>
            <a:ext cx="5565373" cy="1918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Force push rewrite the history.</a:t>
            </a:r>
          </a:p>
          <a:p>
            <a:pPr marL="0" indent="0">
              <a:buNone/>
            </a:pPr>
            <a:r>
              <a:rPr lang="en-US" sz="2400" dirty="0"/>
              <a:t>It is one of the </a:t>
            </a:r>
            <a:r>
              <a:rPr lang="en-US" sz="2400"/>
              <a:t>few ways </a:t>
            </a:r>
            <a:r>
              <a:rPr lang="en-US" sz="2400" dirty="0"/>
              <a:t>to permanently lose information with git</a:t>
            </a:r>
          </a:p>
        </p:txBody>
      </p:sp>
    </p:spTree>
    <p:extLst>
      <p:ext uri="{BB962C8B-B14F-4D97-AF65-F5344CB8AC3E}">
        <p14:creationId xmlns:p14="http://schemas.microsoft.com/office/powerpoint/2010/main" val="3705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39DB6-7548-4585-A46C-5372048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is the source of truth and should always be working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D11D5-1280-497B-B4D9-88891CA2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is done in separate branch</a:t>
            </a:r>
          </a:p>
          <a:p>
            <a:r>
              <a:rPr lang="en-US" dirty="0"/>
              <a:t>When a feature is implemented, the development branch is reviewed and merged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</a:p>
          <a:p>
            <a:r>
              <a:rPr lang="en-US" dirty="0"/>
              <a:t>On public repo it goes through pull requests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3F4AACF6-99A2-41AD-93A4-EF1853C3FB8F}"/>
              </a:ext>
            </a:extLst>
          </p:cNvPr>
          <p:cNvSpPr txBox="1">
            <a:spLocks/>
          </p:cNvSpPr>
          <p:nvPr/>
        </p:nvSpPr>
        <p:spPr>
          <a:xfrm>
            <a:off x="948559" y="5391807"/>
            <a:ext cx="5565373" cy="1101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Sometime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sz="2400" dirty="0"/>
              <a:t> is 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083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Public repo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0DE9D07-02EA-2C0C-6D4C-464C4D750CC1}"/>
              </a:ext>
            </a:extLst>
          </p:cNvPr>
          <p:cNvGrpSpPr/>
          <p:nvPr/>
        </p:nvGrpSpPr>
        <p:grpSpPr>
          <a:xfrm>
            <a:off x="8161802" y="3127990"/>
            <a:ext cx="2442188" cy="2218710"/>
            <a:chOff x="8161802" y="3127990"/>
            <a:chExt cx="2442188" cy="2218710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127990"/>
              <a:ext cx="0" cy="221871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127990"/>
              <a:ext cx="0" cy="221871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544686" y="4225866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D17930C-80BB-2E7B-0BCE-0935F777D4BC}"/>
              </a:ext>
            </a:extLst>
          </p:cNvPr>
          <p:cNvGrpSpPr/>
          <p:nvPr/>
        </p:nvGrpSpPr>
        <p:grpSpPr>
          <a:xfrm>
            <a:off x="4537155" y="2124794"/>
            <a:ext cx="7587909" cy="1503555"/>
            <a:chOff x="4537155" y="2124794"/>
            <a:chExt cx="7587909" cy="1503555"/>
          </a:xfrm>
        </p:grpSpPr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9062019" y="2302787"/>
              <a:ext cx="3063045" cy="1325562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Fork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P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ublic copy owned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by you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26069" y="212479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</p:txBody>
        </p: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168804" y="4042390"/>
            <a:ext cx="3910355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Fill in a pull request from your fork to the original repo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EC45CA-BA9E-6EE7-623D-039A070098B2}"/>
              </a:ext>
            </a:extLst>
          </p:cNvPr>
          <p:cNvGrpSpPr/>
          <p:nvPr/>
        </p:nvGrpSpPr>
        <p:grpSpPr>
          <a:xfrm>
            <a:off x="4070178" y="3564914"/>
            <a:ext cx="4320272" cy="1988207"/>
            <a:chOff x="4130713" y="3565168"/>
            <a:chExt cx="4320272" cy="1988207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FA2C3F46-CD17-A51D-1DB1-C07D46693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space réservé du contenu 3">
              <a:extLst>
                <a:ext uri="{FF2B5EF4-FFF2-40B4-BE49-F238E27FC236}">
                  <a16:creationId xmlns:a16="http://schemas.microsoft.com/office/drawing/2014/main" id="{10AB57C6-31F9-705F-33C4-A4013F647E9F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4130713" y="4438805"/>
              <a:ext cx="432027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 </a:t>
              </a:r>
              <a:r>
                <a:rPr lang="en-US" sz="2400" dirty="0">
                  <a:solidFill>
                    <a:srgbClr val="C00000"/>
                  </a:solidFill>
                </a:rPr>
                <a:t>– not allowed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F6FB8B2-E554-766C-03EE-2FF723A70D3F}"/>
              </a:ext>
            </a:extLst>
          </p:cNvPr>
          <p:cNvGrpSpPr/>
          <p:nvPr/>
        </p:nvGrpSpPr>
        <p:grpSpPr>
          <a:xfrm>
            <a:off x="4537155" y="2810490"/>
            <a:ext cx="3117689" cy="582294"/>
            <a:chOff x="4537155" y="2810490"/>
            <a:chExt cx="3117689" cy="582294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AE71BCF1-77BC-37EE-1A72-4F52B23D2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7155" y="2810490"/>
              <a:ext cx="3117689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space réservé du contenu 3">
              <a:extLst>
                <a:ext uri="{FF2B5EF4-FFF2-40B4-BE49-F238E27FC236}">
                  <a16:creationId xmlns:a16="http://schemas.microsoft.com/office/drawing/2014/main" id="{236B4E3B-0F4D-70B0-C547-581E5918B559}"/>
                </a:ext>
              </a:extLst>
            </p:cNvPr>
            <p:cNvSpPr txBox="1">
              <a:spLocks/>
            </p:cNvSpPr>
            <p:nvPr/>
          </p:nvSpPr>
          <p:spPr>
            <a:xfrm>
              <a:off x="5058143" y="2886689"/>
              <a:ext cx="2236795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rgbClr val="7030A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 for code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Those were</a:t>
            </a:r>
            <a:br>
              <a:rPr lang="en-US" dirty="0"/>
            </a:br>
            <a:r>
              <a:rPr lang="en-US" dirty="0"/>
              <a:t>the 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7502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or Google Drive are</a:t>
            </a:r>
            <a:br>
              <a:rPr lang="en-US" dirty="0"/>
            </a:br>
            <a:r>
              <a:rPr lang="en-US" dirty="0"/>
              <a:t>generalist version control systems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11">
            <a:extLst>
              <a:ext uri="{FF2B5EF4-FFF2-40B4-BE49-F238E27FC236}">
                <a16:creationId xmlns:a16="http://schemas.microsoft.com/office/drawing/2014/main" id="{8FF35BA8-6EEC-4817-8CE1-83C6E18553C6}"/>
              </a:ext>
            </a:extLst>
          </p:cNvPr>
          <p:cNvSpPr txBox="1">
            <a:spLocks/>
          </p:cNvSpPr>
          <p:nvPr/>
        </p:nvSpPr>
        <p:spPr>
          <a:xfrm>
            <a:off x="5512381" y="4629379"/>
            <a:ext cx="5281743" cy="1863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Once you shared a folder with someone their modification change your files locally</a:t>
            </a:r>
          </a:p>
        </p:txBody>
      </p: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like github or </a:t>
            </a:r>
            <a:r>
              <a:rPr lang="en-US" dirty="0" err="1"/>
              <a:t>gitlab</a:t>
            </a:r>
            <a:r>
              <a:rPr lang="en-US" dirty="0"/>
              <a:t>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81887"/>
            <a:ext cx="5181600" cy="78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1887"/>
            <a:ext cx="5181600" cy="78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680145" y="3353789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A57512E-5CAF-C1A2-C9CF-907ADC2B6BA6}"/>
              </a:ext>
            </a:extLst>
          </p:cNvPr>
          <p:cNvSpPr/>
          <p:nvPr/>
        </p:nvSpPr>
        <p:spPr>
          <a:xfrm>
            <a:off x="6847840" y="2661920"/>
            <a:ext cx="4602480" cy="4139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Espace réservé du contenu 45">
            <a:extLst>
              <a:ext uri="{FF2B5EF4-FFF2-40B4-BE49-F238E27FC236}">
                <a16:creationId xmlns:a16="http://schemas.microsoft.com/office/drawing/2014/main" id="{B5099B07-EC90-E499-5B42-0089AE7F9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921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 an history of version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 versions with a server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Standard collaborative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94AC741-E0AB-7973-F68C-AB9DACA08DBF}"/>
              </a:ext>
            </a:extLst>
          </p:cNvPr>
          <p:cNvSpPr/>
          <p:nvPr/>
        </p:nvSpPr>
        <p:spPr>
          <a:xfrm>
            <a:off x="7193078" y="4966103"/>
            <a:ext cx="1014692" cy="9725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DCCC040-46AA-5FB2-9CD6-7E04B0179D75}"/>
              </a:ext>
            </a:extLst>
          </p:cNvPr>
          <p:cNvSpPr/>
          <p:nvPr/>
        </p:nvSpPr>
        <p:spPr>
          <a:xfrm rot="19441660">
            <a:off x="7791538" y="4269763"/>
            <a:ext cx="2089779" cy="104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30A42F6-2F4D-570E-8D61-36DC442AD562}"/>
              </a:ext>
            </a:extLst>
          </p:cNvPr>
          <p:cNvSpPr txBox="1">
            <a:spLocks/>
          </p:cNvSpPr>
          <p:nvPr/>
        </p:nvSpPr>
        <p:spPr>
          <a:xfrm>
            <a:off x="7273916" y="6006609"/>
            <a:ext cx="2059304" cy="79514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History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(local)</a:t>
            </a: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063395-0714-9E91-8C4F-747E82F6C39A}"/>
              </a:ext>
            </a:extLst>
          </p:cNvPr>
          <p:cNvSpPr txBox="1">
            <a:spLocks/>
          </p:cNvSpPr>
          <p:nvPr/>
        </p:nvSpPr>
        <p:spPr>
          <a:xfrm>
            <a:off x="8718930" y="5555390"/>
            <a:ext cx="1948983" cy="79492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Sync and share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(remote)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A8C5D32-CEB6-2E84-EE92-C21BC0FF7CF5}"/>
              </a:ext>
            </a:extLst>
          </p:cNvPr>
          <p:cNvGrpSpPr/>
          <p:nvPr/>
        </p:nvGrpSpPr>
        <p:grpSpPr>
          <a:xfrm>
            <a:off x="1042015" y="2508644"/>
            <a:ext cx="4696884" cy="575459"/>
            <a:chOff x="1143002" y="2460626"/>
            <a:chExt cx="4696884" cy="575459"/>
          </a:xfrm>
        </p:grpSpPr>
        <p:pic>
          <p:nvPicPr>
            <p:cNvPr id="39" name="Graphique 38" descr="Horloge avec un remplissage uni">
              <a:extLst>
                <a:ext uri="{FF2B5EF4-FFF2-40B4-BE49-F238E27FC236}">
                  <a16:creationId xmlns:a16="http://schemas.microsoft.com/office/drawing/2014/main" id="{42CE3C4B-E22B-7E0B-806C-63FB246F7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40" name="Graphique 39" descr="Document avec un remplissage uni">
              <a:extLst>
                <a:ext uri="{FF2B5EF4-FFF2-40B4-BE49-F238E27FC236}">
                  <a16:creationId xmlns:a16="http://schemas.microsoft.com/office/drawing/2014/main" id="{0D80DC87-01C1-2CA9-020D-2BA20A284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41" name="Graphique 40" descr="Horloge avec un remplissage uni">
              <a:extLst>
                <a:ext uri="{FF2B5EF4-FFF2-40B4-BE49-F238E27FC236}">
                  <a16:creationId xmlns:a16="http://schemas.microsoft.com/office/drawing/2014/main" id="{2E6353BB-EAD8-8ACC-85C0-76A78F24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42" name="Graphique 41" descr="Document avec un remplissage uni">
              <a:extLst>
                <a:ext uri="{FF2B5EF4-FFF2-40B4-BE49-F238E27FC236}">
                  <a16:creationId xmlns:a16="http://schemas.microsoft.com/office/drawing/2014/main" id="{C4A21D50-6CEE-469B-9388-C620CEF2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43" name="Graphique 42" descr="Horloge avec un remplissage uni">
              <a:extLst>
                <a:ext uri="{FF2B5EF4-FFF2-40B4-BE49-F238E27FC236}">
                  <a16:creationId xmlns:a16="http://schemas.microsoft.com/office/drawing/2014/main" id="{8F75C570-5CD8-2810-12BD-5FFA9492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44" name="Graphique 43" descr="Document avec un remplissage uni">
              <a:extLst>
                <a:ext uri="{FF2B5EF4-FFF2-40B4-BE49-F238E27FC236}">
                  <a16:creationId xmlns:a16="http://schemas.microsoft.com/office/drawing/2014/main" id="{A292D027-B3C3-FC66-0E32-FED1DA707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B20FCFEC-EB39-8BA9-D3AF-8DE4F98182F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C787F082-A400-385D-4082-00FC7A48AA15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re 1">
            <a:extLst>
              <a:ext uri="{FF2B5EF4-FFF2-40B4-BE49-F238E27FC236}">
                <a16:creationId xmlns:a16="http://schemas.microsoft.com/office/drawing/2014/main" id="{5987686C-6DF4-0919-B40C-DEB1711F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deals with history and sync</a:t>
            </a:r>
            <a:br>
              <a:rPr lang="en-US" dirty="0"/>
            </a:br>
            <a:r>
              <a:rPr lang="en-US" dirty="0"/>
              <a:t>github provides the server</a:t>
            </a:r>
          </a:p>
        </p:txBody>
      </p:sp>
    </p:spTree>
    <p:extLst>
      <p:ext uri="{BB962C8B-B14F-4D97-AF65-F5344CB8AC3E}">
        <p14:creationId xmlns:p14="http://schemas.microsoft.com/office/powerpoint/2010/main" val="15538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6" grpId="0" uiExpand="1" build="p"/>
      <p:bldP spid="3" grpId="0" animBg="1"/>
      <p:bldP spid="21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specialized software with user interface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extensions: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5D96BE3D-20FD-C6FB-41F2-8EAD41229843}"/>
              </a:ext>
            </a:extLst>
          </p:cNvPr>
          <p:cNvSpPr txBox="1">
            <a:spLocks/>
          </p:cNvSpPr>
          <p:nvPr/>
        </p:nvSpPr>
        <p:spPr>
          <a:xfrm>
            <a:off x="6204137" y="1825625"/>
            <a:ext cx="5723703" cy="9789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Command names are 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1143</Words>
  <Application>Microsoft Office PowerPoint</Application>
  <PresentationFormat>Grand écran</PresentationFormat>
  <Paragraphs>266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JuliaMono</vt:lpstr>
      <vt:lpstr>Palatino Linotype</vt:lpstr>
      <vt:lpstr>Thème Office</vt:lpstr>
      <vt:lpstr>Essentials of Git</vt:lpstr>
      <vt:lpstr>Introduction</vt:lpstr>
      <vt:lpstr>git is a version control system for code</vt:lpstr>
      <vt:lpstr>Dropbox or Google Drive are generalist version control systems</vt:lpstr>
      <vt:lpstr>git offers more (too much) control</vt:lpstr>
      <vt:lpstr>Services like github or gitlab provide central sync servers</vt:lpstr>
      <vt:lpstr>git deals with history and sync github provides the server</vt:lpstr>
      <vt:lpstr>Essential of versioning</vt:lpstr>
      <vt:lpstr>There are several ways to use git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Branch : parallel histories that can be branched out or merged</vt:lpstr>
      <vt:lpstr>Merge conflict : sometimes changes are incompatible</vt:lpstr>
      <vt:lpstr>Merge conflict are solved manually with a text editor</vt:lpstr>
      <vt:lpstr>There a two ways to init a remote repo</vt:lpstr>
      <vt:lpstr>Standard collaborative practice</vt:lpstr>
      <vt:lpstr>master is the source of truth and should always be working</vt:lpstr>
      <vt:lpstr>Fork and pull request : contributing code to somebody’s else repo</vt:lpstr>
      <vt:lpstr>Pull request are standard best practice</vt:lpstr>
      <vt:lpstr>README.md contains simple documentation</vt:lpstr>
      <vt:lpstr>Those were the essentials of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R.</cp:lastModifiedBy>
  <cp:revision>34</cp:revision>
  <dcterms:created xsi:type="dcterms:W3CDTF">2022-10-11T23:16:12Z</dcterms:created>
  <dcterms:modified xsi:type="dcterms:W3CDTF">2023-11-04T20:59:18Z</dcterms:modified>
</cp:coreProperties>
</file>