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83" r:id="rId22"/>
    <p:sldId id="277" r:id="rId23"/>
    <p:sldId id="282" r:id="rId24"/>
    <p:sldId id="278" r:id="rId25"/>
    <p:sldId id="284" r:id="rId26"/>
    <p:sldId id="279" r:id="rId27"/>
    <p:sldId id="280" r:id="rId28"/>
    <p:sldId id="281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0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5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2BF7F-0261-4F51-AF13-938BC57E176B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B4F3-A8C0-4172-8163-B48B38A9AE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E7852-9BD5-42C6-9AC3-97C27343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968EF-B53C-4408-904C-C2C12CD6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3FB05C-DC46-494D-84C9-95E88259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0CFC44-690A-41F4-8CEA-F4862113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7407E1-CF97-430D-8299-68E2192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CFCE0-F8D7-435C-88CD-39B13572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95726F-99A8-4631-A12B-840FB8C9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2CD6-B84A-4BB9-B7B7-DCEBF32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99F8E3-B47C-4065-A8A2-B39A412E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B1F61-6743-464A-BB63-93E1D447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FE77CB-7C50-49ED-9A91-320AEBDD4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E872F-0BD3-4BB2-9B54-4717BE74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4A609A-E5CB-461A-9F94-0D51D2AD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E7FACB-780B-42F1-83EB-F1335E2C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61E08-02FD-4C8C-8FB4-A6E60811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3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8ED30-CC5A-45FB-B024-95ACFF27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831F-7102-4C1F-B91D-AA8E0309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930A0-A19C-40FD-8117-BB99D688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F53D0-77FE-4F98-A58E-51B95C2D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0BE83-D532-412E-A62C-9C867FF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8C8A3A-6148-4F58-BCB8-16B7A9D4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05B05C-4BFB-496B-8EF8-0D412364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E31D2F-AC14-4A00-8688-A8557CAF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8E9573-51E2-4702-BD8E-223DB50B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F05E-CD66-4FFE-A94F-81CA4E4B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9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9B95-D220-46F8-940D-E4BFE592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FE692-669C-489B-9C23-7E67A810C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7C5827-4DCD-4A63-B37C-3F940005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26C0-3A37-467C-9AE1-0562BBE1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6411-DDFA-4D6A-BA05-A8475002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51C55-591F-48FF-87C3-7633E837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DE28-229C-4BE0-81E5-CBA04E0C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3052E-2D27-4995-9174-1095D51C1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09743-90A3-4FB9-8A6F-184D96396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56FDDE-7D69-4A9D-A9CC-3FEC04081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134F9-62DA-4667-8AA8-3050F324A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48C0F5D-5904-440F-8614-B9732E0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D75E7C-6673-4327-BE97-B8FE3599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9ABF32-5900-432B-8515-DD7A3FEA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A0F5D-8E44-4A57-818E-86AAB08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ED7B02-C5DE-4E10-A81D-05C0E79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92BCFF-DC16-4274-A04D-B0308AE3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4FE788-7E43-4C65-8F3E-C90B3CC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CFF914-8093-423B-A481-C1FF33D6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53B0BF-A31A-4DEA-B0E2-0BC35D5E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27BF7-82C7-4BD9-B3CB-7998D471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679C-8BE9-4259-95E8-283B117C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1693F-4546-4B97-A662-8C570B0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C05FD-4667-494B-928F-92B3CAFFB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0E006-74E5-4EA0-B90D-990E8880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B00897-01AB-47F0-952F-084F29A7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9BFD4-405C-4FD8-AC61-FBB85C27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FD904-768D-482E-86AB-947C59A3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538EE-9BB3-43F4-8A34-FA0AFC337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E47A5-2801-4E77-AE30-8FB34BEF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BCE740-4017-4F21-8B4C-2BB43E9F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156-9C99-4C3F-ABC3-90060C8B2E82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80070-C8C8-4A2B-8B36-C824DC65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56096-545D-43ED-91AB-ECF240C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4BF7-C47A-4ECD-A392-23AA4BDC70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2D7F70-5033-4BC8-87F6-EA760DCE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16FDC-488D-41B0-A955-9FCFDEECF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51432D-D11E-4798-8721-4A654DA2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D71D156-9C99-4C3F-ABC3-90060C8B2E82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99E9A1-C957-42A0-84B5-90A19C1D6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89F96-F737-47AB-90A3-0C428C8DB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6E8A4BF7-C47A-4ECD-A392-23AA4BDC707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probably not last 4 hours</a:t>
            </a:r>
          </a:p>
        </p:txBody>
      </p:sp>
    </p:spTree>
    <p:extLst>
      <p:ext uri="{BB962C8B-B14F-4D97-AF65-F5344CB8AC3E}">
        <p14:creationId xmlns:p14="http://schemas.microsoft.com/office/powerpoint/2010/main" val="204409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: a snapshot with metadata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23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copy</a:t>
            </a:r>
            <a:r>
              <a:rPr lang="en-US" dirty="0"/>
              <a:t> of all committed files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timestamp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hash </a:t>
            </a:r>
            <a:r>
              <a:rPr lang="en-US" dirty="0"/>
              <a:t>uniquely identifying it</a:t>
            </a:r>
          </a:p>
          <a:p>
            <a:r>
              <a:rPr lang="en-US" dirty="0"/>
              <a:t>A commit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message</a:t>
            </a:r>
          </a:p>
          <a:p>
            <a:r>
              <a:rPr lang="en-US" dirty="0"/>
              <a:t>Author information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72200" y="5308786"/>
            <a:ext cx="5832845" cy="13301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2</a:t>
            </a:r>
          </a:p>
          <a:p>
            <a:pPr marL="0" indent="0">
              <a:buNone/>
            </a:pPr>
            <a:r>
              <a:rPr lang="en-US" dirty="0"/>
              <a:t>Look at git history using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log</a:t>
            </a:r>
            <a:endParaRPr lang="en-US" dirty="0"/>
          </a:p>
        </p:txBody>
      </p:sp>
      <p:sp>
        <p:nvSpPr>
          <p:cNvPr id="26" name="Espace réservé du contenu 11">
            <a:extLst>
              <a:ext uri="{FF2B5EF4-FFF2-40B4-BE49-F238E27FC236}">
                <a16:creationId xmlns:a16="http://schemas.microsoft.com/office/drawing/2014/main" id="{F0F328FC-46EA-41EE-8266-053CC4F82ED6}"/>
              </a:ext>
            </a:extLst>
          </p:cNvPr>
          <p:cNvSpPr txBox="1">
            <a:spLocks/>
          </p:cNvSpPr>
          <p:nvPr/>
        </p:nvSpPr>
        <p:spPr>
          <a:xfrm>
            <a:off x="838200" y="5308786"/>
            <a:ext cx="5186430" cy="132556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</a:p>
          <a:p>
            <a:pPr marL="0" indent="0">
              <a:buNone/>
            </a:pPr>
            <a:r>
              <a:rPr lang="en-US" sz="2400" dirty="0"/>
              <a:t>The full hash is quite long, but you can always use the first few digits</a:t>
            </a:r>
          </a:p>
        </p:txBody>
      </p:sp>
    </p:spTree>
    <p:extLst>
      <p:ext uri="{BB962C8B-B14F-4D97-AF65-F5344CB8AC3E}">
        <p14:creationId xmlns:p14="http://schemas.microsoft.com/office/powerpoint/2010/main" val="40625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364D4-DCA6-4052-90E3-A3B092AB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states for a file</a:t>
            </a:r>
          </a:p>
        </p:txBody>
      </p:sp>
      <p:pic>
        <p:nvPicPr>
          <p:cNvPr id="9" name="Graphique 8" descr="Document avec un remplissage uni">
            <a:extLst>
              <a:ext uri="{FF2B5EF4-FFF2-40B4-BE49-F238E27FC236}">
                <a16:creationId xmlns:a16="http://schemas.microsoft.com/office/drawing/2014/main" id="{715B4CE0-D05D-4567-9148-390DBAB5F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176" y="1686876"/>
            <a:ext cx="1230842" cy="1230842"/>
          </a:xfrm>
          <a:prstGeom prst="rect">
            <a:avLst/>
          </a:prstGeom>
        </p:spPr>
      </p:pic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BEEABC56-996C-4BDF-9589-9D89E08F0325}"/>
              </a:ext>
            </a:extLst>
          </p:cNvPr>
          <p:cNvSpPr txBox="1">
            <a:spLocks/>
          </p:cNvSpPr>
          <p:nvPr/>
        </p:nvSpPr>
        <p:spPr>
          <a:xfrm>
            <a:off x="3931097" y="2950209"/>
            <a:ext cx="1905000" cy="108902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untracked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file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18BCF9-9940-4217-8F53-B9BD49ABDB88}"/>
              </a:ext>
            </a:extLst>
          </p:cNvPr>
          <p:cNvGrpSpPr/>
          <p:nvPr/>
        </p:nvGrpSpPr>
        <p:grpSpPr>
          <a:xfrm>
            <a:off x="6541349" y="3382947"/>
            <a:ext cx="1739064" cy="1655325"/>
            <a:chOff x="6541349" y="3382947"/>
            <a:chExt cx="1739064" cy="1655325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85BE355-FEFE-461B-8473-8F1BD5DF2980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8196085" y="3382947"/>
              <a:ext cx="3017" cy="1655325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space réservé du contenu 3">
              <a:extLst>
                <a:ext uri="{FF2B5EF4-FFF2-40B4-BE49-F238E27FC236}">
                  <a16:creationId xmlns:a16="http://schemas.microsoft.com/office/drawing/2014/main" id="{E76F4507-626C-4A32-84E0-F4C422C2C26F}"/>
                </a:ext>
              </a:extLst>
            </p:cNvPr>
            <p:cNvSpPr txBox="1">
              <a:spLocks/>
            </p:cNvSpPr>
            <p:nvPr/>
          </p:nvSpPr>
          <p:spPr>
            <a:xfrm>
              <a:off x="6541349" y="4013910"/>
              <a:ext cx="1739064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</p:grpSp>
      <p:sp>
        <p:nvSpPr>
          <p:cNvPr id="57" name="Espace réservé du contenu 11">
            <a:extLst>
              <a:ext uri="{FF2B5EF4-FFF2-40B4-BE49-F238E27FC236}">
                <a16:creationId xmlns:a16="http://schemas.microsoft.com/office/drawing/2014/main" id="{183386D7-C0BA-4271-90AF-962F8518AD5B}"/>
              </a:ext>
            </a:extLst>
          </p:cNvPr>
          <p:cNvSpPr txBox="1">
            <a:spLocks/>
          </p:cNvSpPr>
          <p:nvPr/>
        </p:nvSpPr>
        <p:spPr>
          <a:xfrm>
            <a:off x="502571" y="3899345"/>
            <a:ext cx="5951431" cy="26553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3</a:t>
            </a: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exercise/new.txt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Create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exercise/ignore.txt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/>
              <a:t>Modify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exercise/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modify.txt</a:t>
            </a:r>
          </a:p>
          <a:p>
            <a:pPr>
              <a:buFontTx/>
              <a:buChar char="-"/>
            </a:pPr>
            <a:r>
              <a:rPr lang="fr-CH" sz="2400" dirty="0"/>
              <a:t>Check </a:t>
            </a:r>
            <a:r>
              <a:rPr lang="fr-CH" sz="2400" dirty="0" err="1"/>
              <a:t>their</a:t>
            </a:r>
            <a:r>
              <a:rPr lang="fr-CH" sz="2400" dirty="0"/>
              <a:t> </a:t>
            </a:r>
            <a:r>
              <a:rPr lang="fr-CH" sz="2400" dirty="0" err="1"/>
              <a:t>status</a:t>
            </a:r>
            <a:r>
              <a:rPr lang="fr-CH" sz="2400" dirty="0"/>
              <a:t> </a:t>
            </a:r>
            <a:r>
              <a:rPr lang="fr-CH" sz="2400" dirty="0" err="1"/>
              <a:t>with</a:t>
            </a:r>
            <a:r>
              <a:rPr lang="fr-CH" sz="2400" dirty="0"/>
              <a:t>  </a:t>
            </a:r>
            <a:r>
              <a:rPr lang="fr-CH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fr-CH" sz="2400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status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319D4949-55C6-477A-AF59-3BC4ADB0DE04}"/>
              </a:ext>
            </a:extLst>
          </p:cNvPr>
          <p:cNvGrpSpPr/>
          <p:nvPr/>
        </p:nvGrpSpPr>
        <p:grpSpPr>
          <a:xfrm>
            <a:off x="5486282" y="1693408"/>
            <a:ext cx="3453973" cy="1713339"/>
            <a:chOff x="5486282" y="1693408"/>
            <a:chExt cx="3453973" cy="1713339"/>
          </a:xfrm>
        </p:grpSpPr>
        <p:sp>
          <p:nvSpPr>
            <p:cNvPr id="8" name="Espace réservé du contenu 3">
              <a:extLst>
                <a:ext uri="{FF2B5EF4-FFF2-40B4-BE49-F238E27FC236}">
                  <a16:creationId xmlns:a16="http://schemas.microsoft.com/office/drawing/2014/main" id="{324BF406-2952-4F6A-94C0-01E8C1C26157}"/>
                </a:ext>
              </a:extLst>
            </p:cNvPr>
            <p:cNvSpPr txBox="1">
              <a:spLocks/>
            </p:cNvSpPr>
            <p:nvPr/>
          </p:nvSpPr>
          <p:spPr>
            <a:xfrm>
              <a:off x="5486282" y="1837157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add</a:t>
              </a:r>
            </a:p>
          </p:txBody>
        </p:sp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576838C1-A868-4C4B-B3B9-B508CF4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3681" y="1693408"/>
              <a:ext cx="1230842" cy="1230842"/>
            </a:xfrm>
            <a:prstGeom prst="rect">
              <a:avLst/>
            </a:prstGeom>
          </p:spPr>
        </p:pic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B6302B9C-BAA2-4637-B821-4F5E5DB6D44A}"/>
                </a:ext>
              </a:extLst>
            </p:cNvPr>
            <p:cNvSpPr txBox="1">
              <a:spLocks/>
            </p:cNvSpPr>
            <p:nvPr/>
          </p:nvSpPr>
          <p:spPr>
            <a:xfrm>
              <a:off x="7526533" y="2900652"/>
              <a:ext cx="1413722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staged</a:t>
              </a:r>
            </a:p>
          </p:txBody>
        </p: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FA86DDA2-7621-467A-85A3-54E28D9BBC10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>
              <a:off x="5499018" y="2302297"/>
              <a:ext cx="2084663" cy="6532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FA02902-F972-4D82-B05B-5B6CA3481F6B}"/>
              </a:ext>
            </a:extLst>
          </p:cNvPr>
          <p:cNvGrpSpPr/>
          <p:nvPr/>
        </p:nvGrpSpPr>
        <p:grpSpPr>
          <a:xfrm>
            <a:off x="8811506" y="2459111"/>
            <a:ext cx="3283215" cy="2716216"/>
            <a:chOff x="8811506" y="2459111"/>
            <a:chExt cx="3283215" cy="2716216"/>
          </a:xfrm>
        </p:grpSpPr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5739213B-F5CF-483C-8D26-993BAAE39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49648" y="3405899"/>
              <a:ext cx="1230842" cy="1230842"/>
            </a:xfrm>
            <a:prstGeom prst="rect">
              <a:avLst/>
            </a:prstGeom>
          </p:spPr>
        </p:pic>
        <p:sp>
          <p:nvSpPr>
            <p:cNvPr id="7" name="Espace réservé du contenu 3">
              <a:extLst>
                <a:ext uri="{FF2B5EF4-FFF2-40B4-BE49-F238E27FC236}">
                  <a16:creationId xmlns:a16="http://schemas.microsoft.com/office/drawing/2014/main" id="{B8CDF64D-84D8-40B7-9838-37C34C6247D3}"/>
                </a:ext>
              </a:extLst>
            </p:cNvPr>
            <p:cNvSpPr txBox="1">
              <a:spLocks/>
            </p:cNvSpPr>
            <p:nvPr/>
          </p:nvSpPr>
          <p:spPr>
            <a:xfrm>
              <a:off x="10035417" y="4669232"/>
              <a:ext cx="205930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committed</a:t>
              </a:r>
            </a:p>
          </p:txBody>
        </p:sp>
        <p:sp>
          <p:nvSpPr>
            <p:cNvPr id="56" name="Espace réservé du contenu 3">
              <a:extLst>
                <a:ext uri="{FF2B5EF4-FFF2-40B4-BE49-F238E27FC236}">
                  <a16:creationId xmlns:a16="http://schemas.microsoft.com/office/drawing/2014/main" id="{34CA8E0B-A6F9-47CA-9F2E-1D59201B1F0C}"/>
                </a:ext>
              </a:extLst>
            </p:cNvPr>
            <p:cNvSpPr txBox="1">
              <a:spLocks/>
            </p:cNvSpPr>
            <p:nvPr/>
          </p:nvSpPr>
          <p:spPr>
            <a:xfrm>
              <a:off x="9504002" y="2459111"/>
              <a:ext cx="2225721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commit</a:t>
              </a:r>
            </a:p>
          </p:txBody>
        </p:sp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A474DD8E-BB49-4607-8F0D-609C4CC6A128}"/>
                </a:ext>
              </a:extLst>
            </p:cNvPr>
            <p:cNvCxnSpPr>
              <a:cxnSpLocks/>
            </p:cNvCxnSpPr>
            <p:nvPr/>
          </p:nvCxnSpPr>
          <p:spPr>
            <a:xfrm>
              <a:off x="8811506" y="2498183"/>
              <a:ext cx="1687375" cy="907716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9714CC5-77EF-4C79-A60F-37AD0E20D7B6}"/>
              </a:ext>
            </a:extLst>
          </p:cNvPr>
          <p:cNvGrpSpPr/>
          <p:nvPr/>
        </p:nvGrpSpPr>
        <p:grpSpPr>
          <a:xfrm>
            <a:off x="7328305" y="4518655"/>
            <a:ext cx="4570897" cy="2289045"/>
            <a:chOff x="7328305" y="4518655"/>
            <a:chExt cx="4570897" cy="2289045"/>
          </a:xfrm>
        </p:grpSpPr>
        <p:pic>
          <p:nvPicPr>
            <p:cNvPr id="11" name="Graphique 10" descr="Document avec un remplissage uni">
              <a:extLst>
                <a:ext uri="{FF2B5EF4-FFF2-40B4-BE49-F238E27FC236}">
                  <a16:creationId xmlns:a16="http://schemas.microsoft.com/office/drawing/2014/main" id="{74C8D69C-ECCB-4EA1-8BD6-0DE0074E5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583681" y="5038272"/>
              <a:ext cx="1230842" cy="1230842"/>
            </a:xfrm>
            <a:prstGeom prst="rect">
              <a:avLst/>
            </a:prstGeom>
          </p:spPr>
        </p:pic>
        <p:sp>
          <p:nvSpPr>
            <p:cNvPr id="12" name="Espace réservé du contenu 3">
              <a:extLst>
                <a:ext uri="{FF2B5EF4-FFF2-40B4-BE49-F238E27FC236}">
                  <a16:creationId xmlns:a16="http://schemas.microsoft.com/office/drawing/2014/main" id="{BD2A4BA3-E5FA-4780-B63F-C576A38C0074}"/>
                </a:ext>
              </a:extLst>
            </p:cNvPr>
            <p:cNvSpPr txBox="1">
              <a:spLocks/>
            </p:cNvSpPr>
            <p:nvPr/>
          </p:nvSpPr>
          <p:spPr>
            <a:xfrm>
              <a:off x="7328305" y="6301605"/>
              <a:ext cx="1741594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rgbClr val="C00000"/>
                  </a:solidFill>
                </a:rPr>
                <a:t>modified</a:t>
              </a:r>
            </a:p>
          </p:txBody>
        </p: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07C59B0-BE29-4390-8184-8A200F0A1AD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8814523" y="4518655"/>
              <a:ext cx="1635125" cy="1135038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space réservé du contenu 3">
              <a:extLst>
                <a:ext uri="{FF2B5EF4-FFF2-40B4-BE49-F238E27FC236}">
                  <a16:creationId xmlns:a16="http://schemas.microsoft.com/office/drawing/2014/main" id="{E9EEC22D-D33A-4D0F-B768-45942C111F01}"/>
                </a:ext>
              </a:extLst>
            </p:cNvPr>
            <p:cNvSpPr txBox="1">
              <a:spLocks/>
            </p:cNvSpPr>
            <p:nvPr/>
          </p:nvSpPr>
          <p:spPr>
            <a:xfrm>
              <a:off x="9334522" y="5326150"/>
              <a:ext cx="2564680" cy="655086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ea typeface="JuliaMono" panose="020B0609060300020004" pitchFamily="49" charset="0"/>
                  <a:cs typeface="JuliaMono" panose="020B0609060300020004" pitchFamily="49" charset="0"/>
                </a:rPr>
                <a:t>Modify and save</a:t>
              </a:r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241E1625-02D0-4AFD-BC07-98754C0A84C1}"/>
              </a:ext>
            </a:extLst>
          </p:cNvPr>
          <p:cNvGrpSpPr/>
          <p:nvPr/>
        </p:nvGrpSpPr>
        <p:grpSpPr>
          <a:xfrm>
            <a:off x="850713" y="1686876"/>
            <a:ext cx="3417463" cy="1769428"/>
            <a:chOff x="850713" y="1686876"/>
            <a:chExt cx="3417463" cy="1769428"/>
          </a:xfrm>
        </p:grpSpPr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EA62AF50-6D84-43FC-A2A7-115610F9F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046" y="1686876"/>
              <a:ext cx="1230842" cy="1230842"/>
            </a:xfrm>
            <a:prstGeom prst="rect">
              <a:avLst/>
            </a:prstGeom>
          </p:spPr>
        </p:pic>
        <p:sp>
          <p:nvSpPr>
            <p:cNvPr id="26" name="Espace réservé du contenu 3">
              <a:extLst>
                <a:ext uri="{FF2B5EF4-FFF2-40B4-BE49-F238E27FC236}">
                  <a16:creationId xmlns:a16="http://schemas.microsoft.com/office/drawing/2014/main" id="{49AA6CD8-13A9-4279-919C-E8C60603DEF7}"/>
                </a:ext>
              </a:extLst>
            </p:cNvPr>
            <p:cNvSpPr txBox="1">
              <a:spLocks/>
            </p:cNvSpPr>
            <p:nvPr/>
          </p:nvSpPr>
          <p:spPr>
            <a:xfrm>
              <a:off x="850713" y="2950209"/>
              <a:ext cx="1569508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ignored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9E260A03-8915-423B-A19E-DAC6B5235768}"/>
                </a:ext>
              </a:extLst>
            </p:cNvPr>
            <p:cNvCxnSpPr>
              <a:stCxn id="9" idx="1"/>
              <a:endCxn id="25" idx="3"/>
            </p:cNvCxnSpPr>
            <p:nvPr/>
          </p:nvCxnSpPr>
          <p:spPr>
            <a:xfrm flipH="1">
              <a:off x="2250888" y="2302297"/>
              <a:ext cx="2017288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space réservé du contenu 3">
              <a:extLst>
                <a:ext uri="{FF2B5EF4-FFF2-40B4-BE49-F238E27FC236}">
                  <a16:creationId xmlns:a16="http://schemas.microsoft.com/office/drawing/2014/main" id="{AAF72942-1693-469C-8E9F-5E3067D82377}"/>
                </a:ext>
              </a:extLst>
            </p:cNvPr>
            <p:cNvSpPr txBox="1">
              <a:spLocks/>
            </p:cNvSpPr>
            <p:nvPr/>
          </p:nvSpPr>
          <p:spPr>
            <a:xfrm>
              <a:off x="2242812" y="1837158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.</a:t>
              </a:r>
              <a:r>
                <a:rPr lang="en-US" sz="2400" dirty="0" err="1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gitignore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  <p:pic>
          <p:nvPicPr>
            <p:cNvPr id="72" name="Graphique 71" descr="Document avec un remplissage uni">
              <a:extLst>
                <a:ext uri="{FF2B5EF4-FFF2-40B4-BE49-F238E27FC236}">
                  <a16:creationId xmlns:a16="http://schemas.microsoft.com/office/drawing/2014/main" id="{B996257C-41CE-4C2E-A5DE-72570FB77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31243" y="2373667"/>
              <a:ext cx="632117" cy="632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34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B3DA7B8-C2DC-4FD7-921F-7B4806F8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Let’s</a:t>
            </a:r>
            <a:r>
              <a:rPr lang="fr-CH" dirty="0"/>
              <a:t> commit the changes</a:t>
            </a:r>
            <a:endParaRPr lang="en-US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3CBF357-A37F-47EF-8050-2BE96D3CA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add &lt;file&gt; </a:t>
            </a:r>
            <a:r>
              <a:rPr lang="en-US" dirty="0"/>
              <a:t>for each modified or created file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–m “&lt;message&gt;”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to commit them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fr-CH" dirty="0"/>
          </a:p>
        </p:txBody>
      </p:sp>
      <p:sp>
        <p:nvSpPr>
          <p:cNvPr id="9" name="Espace réservé du contenu 11">
            <a:extLst>
              <a:ext uri="{FF2B5EF4-FFF2-40B4-BE49-F238E27FC236}">
                <a16:creationId xmlns:a16="http://schemas.microsoft.com/office/drawing/2014/main" id="{DB7DE679-114C-4215-96BB-018FEC4EB001}"/>
              </a:ext>
            </a:extLst>
          </p:cNvPr>
          <p:cNvSpPr txBox="1">
            <a:spLocks/>
          </p:cNvSpPr>
          <p:nvPr/>
        </p:nvSpPr>
        <p:spPr>
          <a:xfrm>
            <a:off x="838200" y="2934145"/>
            <a:ext cx="8610600" cy="4948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4 : </a:t>
            </a:r>
            <a:r>
              <a:rPr lang="en-US" sz="2400" dirty="0"/>
              <a:t>Do it, then check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status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git log</a:t>
            </a:r>
            <a:r>
              <a:rPr lang="en-US" sz="2400" dirty="0"/>
              <a:t>.</a:t>
            </a:r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8038D4CB-3DA6-4BE3-A612-E619892E3AA7}"/>
              </a:ext>
            </a:extLst>
          </p:cNvPr>
          <p:cNvSpPr txBox="1">
            <a:spLocks/>
          </p:cNvSpPr>
          <p:nvPr/>
        </p:nvSpPr>
        <p:spPr>
          <a:xfrm>
            <a:off x="838200" y="3641725"/>
            <a:ext cx="10515600" cy="275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–a –m “&lt;message&gt;” </a:t>
            </a:r>
            <a:r>
              <a:rPr lang="en-US" dirty="0"/>
              <a:t>commit all </a:t>
            </a:r>
            <a:r>
              <a:rPr lang="en-US" dirty="0">
                <a:solidFill>
                  <a:srgbClr val="C00000"/>
                </a:solidFill>
              </a:rPr>
              <a:t>modified files</a:t>
            </a:r>
            <a:r>
              <a:rPr lang="en-US" dirty="0"/>
              <a:t>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untracked files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commit </a:t>
            </a:r>
            <a:r>
              <a:rPr lang="en-US" dirty="0"/>
              <a:t>(without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–m</a:t>
            </a:r>
            <a:r>
              <a:rPr lang="en-US" dirty="0"/>
              <a:t>) open the default system editor for you to write the message</a:t>
            </a:r>
          </a:p>
          <a:p>
            <a:pPr lvl="1">
              <a:buFontTx/>
              <a:buChar char="-"/>
            </a:pPr>
            <a:r>
              <a:rPr lang="en-US" dirty="0"/>
              <a:t>The commit happens when the editor closes if the file was modified</a:t>
            </a:r>
          </a:p>
          <a:p>
            <a:pPr lvl="1">
              <a:buFontTx/>
              <a:buChar char="-"/>
            </a:pPr>
            <a:r>
              <a:rPr lang="en-US" dirty="0"/>
              <a:t>On Linux may open vim ! To exit press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esc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“:q”</a:t>
            </a:r>
            <a:r>
              <a:rPr lang="en-US" dirty="0"/>
              <a:t> +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enter</a:t>
            </a:r>
            <a:endParaRPr lang="en-US" dirty="0"/>
          </a:p>
          <a:p>
            <a:pPr>
              <a:buFontTx/>
              <a:buChar char="-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2B4B52-F3B1-4C81-BBF3-0C00C7D838F2}"/>
              </a:ext>
            </a:extLst>
          </p:cNvPr>
          <p:cNvSpPr txBox="1"/>
          <p:nvPr/>
        </p:nvSpPr>
        <p:spPr>
          <a:xfrm>
            <a:off x="4394200" y="6308209"/>
            <a:ext cx="770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146"/>
                </a:solidFill>
                <a:effectLst/>
                <a:latin typeface="Palatino Linotype" panose="02040502050505030304" pitchFamily="18" charset="0"/>
              </a:rPr>
              <a:t>[…] there are about 80 people per hour that need help getting out of Vim.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2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: go back to any commit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goes back to a different commit without modifying the history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137" name="Espace réservé du contenu 11">
            <a:extLst>
              <a:ext uri="{FF2B5EF4-FFF2-40B4-BE49-F238E27FC236}">
                <a16:creationId xmlns:a16="http://schemas.microsoft.com/office/drawing/2014/main" id="{AC366CF4-4688-460B-A754-A317650E305C}"/>
              </a:ext>
            </a:extLst>
          </p:cNvPr>
          <p:cNvSpPr txBox="1">
            <a:spLocks/>
          </p:cNvSpPr>
          <p:nvPr/>
        </p:nvSpPr>
        <p:spPr>
          <a:xfrm>
            <a:off x="6121400" y="4072467"/>
            <a:ext cx="5832845" cy="255135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Exercise 5</a:t>
            </a:r>
          </a:p>
          <a:p>
            <a:pPr marL="0" indent="0">
              <a:buNone/>
            </a:pPr>
            <a:r>
              <a:rPr lang="en-US" dirty="0"/>
              <a:t>Go back to the previous commit.</a:t>
            </a:r>
          </a:p>
          <a:p>
            <a:pPr marL="0" indent="0">
              <a:buNone/>
            </a:pPr>
            <a:r>
              <a:rPr lang="en-US" dirty="0"/>
              <a:t>Check your folder.</a:t>
            </a:r>
          </a:p>
          <a:p>
            <a:pPr marL="0" indent="0">
              <a:buNone/>
            </a:pPr>
            <a:r>
              <a:rPr lang="en-US" dirty="0"/>
              <a:t>Go back to the most recent commit with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checkout master</a:t>
            </a:r>
            <a:r>
              <a:rPr lang="en-US" dirty="0"/>
              <a:t>.</a:t>
            </a: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7AB5E7E6-3BA1-4069-8BC6-9EA214418C8F}"/>
              </a:ext>
            </a:extLst>
          </p:cNvPr>
          <p:cNvSpPr/>
          <p:nvPr/>
        </p:nvSpPr>
        <p:spPr>
          <a:xfrm>
            <a:off x="393279" y="3853018"/>
            <a:ext cx="392950" cy="373885"/>
          </a:xfrm>
          <a:prstGeom prst="chevr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0124E-DD98-4D71-9CB4-22BD7A1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: diff and blame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FB8900-397C-4A12-8A52-43D9E651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37669" cy="312356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diff </a:t>
            </a:r>
            <a:r>
              <a:rPr lang="en-US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&lt;hash&gt; </a:t>
            </a:r>
            <a:r>
              <a:rPr lang="en-US" dirty="0"/>
              <a:t>show the difference between current and the commit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Blame</a:t>
            </a:r>
            <a:r>
              <a:rPr lang="en-US" dirty="0"/>
              <a:t> tell you who did what and when to your files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87B5BD9-B937-4471-813B-E54D4AEC077F}"/>
              </a:ext>
            </a:extLst>
          </p:cNvPr>
          <p:cNvSpPr/>
          <p:nvPr/>
        </p:nvSpPr>
        <p:spPr>
          <a:xfrm>
            <a:off x="98213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36D3EF4-595C-49C0-84F5-DC9DE7C948F3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8FDC20-EE88-4D3A-953F-4C701CA59DF3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6DCFA9-8B91-42BC-9069-6FBFBA7564E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14818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591C3-5696-4E3E-AACA-8421AC38D08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7D3A48-1905-4685-A666-26E2BB7283E9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80927BBB-3E21-466A-B440-74DB6068A419}"/>
              </a:ext>
            </a:extLst>
          </p:cNvPr>
          <p:cNvGrpSpPr/>
          <p:nvPr/>
        </p:nvGrpSpPr>
        <p:grpSpPr>
          <a:xfrm>
            <a:off x="1490134" y="1595437"/>
            <a:ext cx="4453202" cy="1228963"/>
            <a:chOff x="1490134" y="1595437"/>
            <a:chExt cx="4453202" cy="1228963"/>
          </a:xfrm>
        </p:grpSpPr>
        <p:pic>
          <p:nvPicPr>
            <p:cNvPr id="83" name="Espace réservé du contenu 5" descr="Dossier contour">
              <a:extLst>
                <a:ext uri="{FF2B5EF4-FFF2-40B4-BE49-F238E27FC236}">
                  <a16:creationId xmlns:a16="http://schemas.microsoft.com/office/drawing/2014/main" id="{27059967-CCF1-453C-BB92-D72B0D72D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84" name="Graphique 83" descr="Horloge avec un remplissage uni">
              <a:extLst>
                <a:ext uri="{FF2B5EF4-FFF2-40B4-BE49-F238E27FC236}">
                  <a16:creationId xmlns:a16="http://schemas.microsoft.com/office/drawing/2014/main" id="{EEF5FB8D-9C4F-4944-AD1F-5C001ED9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91" name="Espace réservé du contenu 3">
              <a:extLst>
                <a:ext uri="{FF2B5EF4-FFF2-40B4-BE49-F238E27FC236}">
                  <a16:creationId xmlns:a16="http://schemas.microsoft.com/office/drawing/2014/main" id="{3652EEA0-0BF6-483F-B5B7-5DBCC1FAE4A3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99" name="Espace réservé du contenu 3">
              <a:extLst>
                <a:ext uri="{FF2B5EF4-FFF2-40B4-BE49-F238E27FC236}">
                  <a16:creationId xmlns:a16="http://schemas.microsoft.com/office/drawing/2014/main" id="{675B7900-EBDD-45E4-9B97-617A2C14E2B6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D2A6E547-4443-4004-84CC-456D4F32D552}"/>
              </a:ext>
            </a:extLst>
          </p:cNvPr>
          <p:cNvGrpSpPr/>
          <p:nvPr/>
        </p:nvGrpSpPr>
        <p:grpSpPr>
          <a:xfrm>
            <a:off x="1490134" y="3445471"/>
            <a:ext cx="4453202" cy="1228963"/>
            <a:chOff x="1490134" y="1595437"/>
            <a:chExt cx="4453202" cy="1228963"/>
          </a:xfrm>
        </p:grpSpPr>
        <p:pic>
          <p:nvPicPr>
            <p:cNvPr id="117" name="Espace réservé du contenu 5" descr="Dossier contour">
              <a:extLst>
                <a:ext uri="{FF2B5EF4-FFF2-40B4-BE49-F238E27FC236}">
                  <a16:creationId xmlns:a16="http://schemas.microsoft.com/office/drawing/2014/main" id="{32743559-5C0F-4C1F-85B0-46E4A380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18" name="Graphique 117" descr="Horloge avec un remplissage uni">
              <a:extLst>
                <a:ext uri="{FF2B5EF4-FFF2-40B4-BE49-F238E27FC236}">
                  <a16:creationId xmlns:a16="http://schemas.microsoft.com/office/drawing/2014/main" id="{DA03A784-51B2-4CEF-A643-C6B3D2BB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19" name="Espace réservé du contenu 3">
              <a:extLst>
                <a:ext uri="{FF2B5EF4-FFF2-40B4-BE49-F238E27FC236}">
                  <a16:creationId xmlns:a16="http://schemas.microsoft.com/office/drawing/2014/main" id="{D5BA646C-E3D6-44C1-9FB0-87BDE424A0B7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ea712a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Benoît</a:t>
              </a:r>
            </a:p>
          </p:txBody>
        </p:sp>
        <p:sp>
          <p:nvSpPr>
            <p:cNvPr id="120" name="Espace réservé du contenu 3">
              <a:extLst>
                <a:ext uri="{FF2B5EF4-FFF2-40B4-BE49-F238E27FC236}">
                  <a16:creationId xmlns:a16="http://schemas.microsoft.com/office/drawing/2014/main" id="{AC858BFF-4BEB-4AE5-8BB1-2D028A0D99C2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Fix bug in simulation</a:t>
              </a:r>
            </a:p>
          </p:txBody>
        </p:sp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23D7EC6D-2AE3-4D6D-B836-EC86A0AFE638}"/>
              </a:ext>
            </a:extLst>
          </p:cNvPr>
          <p:cNvGrpSpPr/>
          <p:nvPr/>
        </p:nvGrpSpPr>
        <p:grpSpPr>
          <a:xfrm>
            <a:off x="1490134" y="5140855"/>
            <a:ext cx="4453202" cy="1228963"/>
            <a:chOff x="1490134" y="1595437"/>
            <a:chExt cx="4453202" cy="1228963"/>
          </a:xfrm>
        </p:grpSpPr>
        <p:pic>
          <p:nvPicPr>
            <p:cNvPr id="122" name="Espace réservé du contenu 5" descr="Dossier contour">
              <a:extLst>
                <a:ext uri="{FF2B5EF4-FFF2-40B4-BE49-F238E27FC236}">
                  <a16:creationId xmlns:a16="http://schemas.microsoft.com/office/drawing/2014/main" id="{08E7B903-09F7-4CE8-B4BC-6BC7D7C9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134" y="1595437"/>
              <a:ext cx="799042" cy="799042"/>
            </a:xfrm>
            <a:prstGeom prst="rect">
              <a:avLst/>
            </a:prstGeom>
          </p:spPr>
        </p:pic>
        <p:pic>
          <p:nvPicPr>
            <p:cNvPr id="123" name="Graphique 122" descr="Horloge avec un remplissage uni">
              <a:extLst>
                <a:ext uri="{FF2B5EF4-FFF2-40B4-BE49-F238E27FC236}">
                  <a16:creationId xmlns:a16="http://schemas.microsoft.com/office/drawing/2014/main" id="{43AD61D5-BB1B-498D-AFE7-7D6AD2AD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21335" y="1750878"/>
              <a:ext cx="545042" cy="545042"/>
            </a:xfrm>
            <a:prstGeom prst="rect">
              <a:avLst/>
            </a:prstGeom>
          </p:spPr>
        </p:pic>
        <p:sp>
          <p:nvSpPr>
            <p:cNvPr id="124" name="Espace réservé du contenu 3">
              <a:extLst>
                <a:ext uri="{FF2B5EF4-FFF2-40B4-BE49-F238E27FC236}">
                  <a16:creationId xmlns:a16="http://schemas.microsoft.com/office/drawing/2014/main" id="{88635C6B-4B2A-4F9F-B6AF-5E043BD96989}"/>
                </a:ext>
              </a:extLst>
            </p:cNvPr>
            <p:cNvSpPr txBox="1">
              <a:spLocks/>
            </p:cNvSpPr>
            <p:nvPr/>
          </p:nvSpPr>
          <p:spPr>
            <a:xfrm>
              <a:off x="3098537" y="1830255"/>
              <a:ext cx="2844799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C00000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112f42</a:t>
              </a:r>
              <a:r>
                <a: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  Benoît</a:t>
              </a:r>
            </a:p>
          </p:txBody>
        </p:sp>
        <p:sp>
          <p:nvSpPr>
            <p:cNvPr id="125" name="Espace réservé du contenu 3">
              <a:extLst>
                <a:ext uri="{FF2B5EF4-FFF2-40B4-BE49-F238E27FC236}">
                  <a16:creationId xmlns:a16="http://schemas.microsoft.com/office/drawing/2014/main" id="{129B7D8A-1240-4733-98CE-8EC42149AA27}"/>
                </a:ext>
              </a:extLst>
            </p:cNvPr>
            <p:cNvSpPr txBox="1">
              <a:spLocks/>
            </p:cNvSpPr>
            <p:nvPr/>
          </p:nvSpPr>
          <p:spPr>
            <a:xfrm>
              <a:off x="1557230" y="2359261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New plot with </a:t>
              </a:r>
              <a:r>
                <a:rPr lang="en-US" sz="2400" dirty="0" err="1">
                  <a:solidFill>
                    <a:schemeClr val="accent3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errorbar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endParaRPr>
            </a:p>
          </p:txBody>
        </p:sp>
      </p:grpSp>
      <p:sp>
        <p:nvSpPr>
          <p:cNvPr id="23" name="Parenthèse ouvrante 22">
            <a:extLst>
              <a:ext uri="{FF2B5EF4-FFF2-40B4-BE49-F238E27FC236}">
                <a16:creationId xmlns:a16="http://schemas.microsoft.com/office/drawing/2014/main" id="{4FF620C4-7226-40FC-AFB6-2F3861A8068D}"/>
              </a:ext>
            </a:extLst>
          </p:cNvPr>
          <p:cNvSpPr/>
          <p:nvPr/>
        </p:nvSpPr>
        <p:spPr>
          <a:xfrm>
            <a:off x="416000" y="2225145"/>
            <a:ext cx="427824" cy="3615667"/>
          </a:xfrm>
          <a:prstGeom prst="leftBracket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sharing and syncing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A34A39-89ED-46D7-A58F-A88819C09545}"/>
              </a:ext>
            </a:extLst>
          </p:cNvPr>
          <p:cNvSpPr/>
          <p:nvPr/>
        </p:nvSpPr>
        <p:spPr>
          <a:xfrm>
            <a:off x="1135065" y="2458963"/>
            <a:ext cx="1692318" cy="40339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0913D22-7C29-4ABE-8BBE-F7EAA6FE80EB}"/>
              </a:ext>
            </a:extLst>
          </p:cNvPr>
          <p:cNvSpPr/>
          <p:nvPr/>
        </p:nvSpPr>
        <p:spPr>
          <a:xfrm>
            <a:off x="6096000" y="2458963"/>
            <a:ext cx="1692318" cy="40339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FE15C6B-A13E-45E1-94B0-799F887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: a repo with a compatible history somewhere else on the internet</a:t>
            </a:r>
          </a:p>
        </p:txBody>
      </p:sp>
      <p:pic>
        <p:nvPicPr>
          <p:cNvPr id="18" name="Graphique 17" descr="Ordinateur avec un remplissage uni">
            <a:extLst>
              <a:ext uri="{FF2B5EF4-FFF2-40B4-BE49-F238E27FC236}">
                <a16:creationId xmlns:a16="http://schemas.microsoft.com/office/drawing/2014/main" id="{BFA4EAAD-E6FE-4AB3-AED4-FFB27240F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342" y="2652106"/>
            <a:ext cx="914400" cy="914400"/>
          </a:xfrm>
          <a:prstGeom prst="rect">
            <a:avLst/>
          </a:prstGeom>
        </p:spPr>
      </p:pic>
      <p:sp>
        <p:nvSpPr>
          <p:cNvPr id="20" name="Espace réservé du contenu 3">
            <a:extLst>
              <a:ext uri="{FF2B5EF4-FFF2-40B4-BE49-F238E27FC236}">
                <a16:creationId xmlns:a16="http://schemas.microsoft.com/office/drawing/2014/main" id="{94FA4963-1F2B-455A-83B7-6F8545EC310E}"/>
              </a:ext>
            </a:extLst>
          </p:cNvPr>
          <p:cNvSpPr txBox="1">
            <a:spLocks/>
          </p:cNvSpPr>
          <p:nvPr/>
        </p:nvSpPr>
        <p:spPr>
          <a:xfrm>
            <a:off x="1533665" y="19528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Local</a:t>
            </a:r>
          </a:p>
        </p:txBody>
      </p:sp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9FBA460E-345C-4B3F-9567-7E255032A454}"/>
              </a:ext>
            </a:extLst>
          </p:cNvPr>
          <p:cNvSpPr txBox="1">
            <a:spLocks/>
          </p:cNvSpPr>
          <p:nvPr/>
        </p:nvSpPr>
        <p:spPr>
          <a:xfrm>
            <a:off x="6308473" y="1978914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Remote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2FC91973-A9C9-46A9-B1B0-447CF6C47A37}"/>
              </a:ext>
            </a:extLst>
          </p:cNvPr>
          <p:cNvSpPr txBox="1">
            <a:spLocks/>
          </p:cNvSpPr>
          <p:nvPr/>
        </p:nvSpPr>
        <p:spPr>
          <a:xfrm>
            <a:off x="6354090" y="3566506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origin</a:t>
            </a:r>
          </a:p>
        </p:txBody>
      </p: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B0F3B120-A327-4B82-8CFD-FD8CEE8093C1}"/>
              </a:ext>
            </a:extLst>
          </p:cNvPr>
          <p:cNvSpPr txBox="1">
            <a:spLocks/>
          </p:cNvSpPr>
          <p:nvPr/>
        </p:nvSpPr>
        <p:spPr>
          <a:xfrm>
            <a:off x="8046408" y="3561520"/>
            <a:ext cx="4022682" cy="9143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Name automatically set when cloned</a:t>
            </a: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BC65BAC8-9F23-40A8-8496-0B4104C074AF}"/>
              </a:ext>
            </a:extLst>
          </p:cNvPr>
          <p:cNvSpPr txBox="1">
            <a:spLocks/>
          </p:cNvSpPr>
          <p:nvPr/>
        </p:nvSpPr>
        <p:spPr>
          <a:xfrm>
            <a:off x="6375621" y="5071203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History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C99843F-856D-49C5-A046-CB85BC5E7E3F}"/>
              </a:ext>
            </a:extLst>
          </p:cNvPr>
          <p:cNvGrpSpPr/>
          <p:nvPr/>
        </p:nvGrpSpPr>
        <p:grpSpPr>
          <a:xfrm>
            <a:off x="2563317" y="4804024"/>
            <a:ext cx="3681214" cy="465139"/>
            <a:chOff x="2563317" y="4804024"/>
            <a:chExt cx="3681214" cy="46513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9C40E6F-9A47-4061-9489-C40E41E7C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63317" y="5269162"/>
              <a:ext cx="3681214" cy="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space réservé du contenu 3">
              <a:extLst>
                <a:ext uri="{FF2B5EF4-FFF2-40B4-BE49-F238E27FC236}">
                  <a16:creationId xmlns:a16="http://schemas.microsoft.com/office/drawing/2014/main" id="{341B68AC-DCCB-463A-8013-2276D93F7E06}"/>
                </a:ext>
              </a:extLst>
            </p:cNvPr>
            <p:cNvSpPr txBox="1">
              <a:spLocks/>
            </p:cNvSpPr>
            <p:nvPr/>
          </p:nvSpPr>
          <p:spPr>
            <a:xfrm>
              <a:off x="3421066" y="4804024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fetch</a:t>
              </a:r>
            </a:p>
          </p:txBody>
        </p:sp>
      </p:grp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BEDF3467-06A0-4751-9212-0A5A946959C3}"/>
              </a:ext>
            </a:extLst>
          </p:cNvPr>
          <p:cNvSpPr txBox="1">
            <a:spLocks/>
          </p:cNvSpPr>
          <p:nvPr/>
        </p:nvSpPr>
        <p:spPr>
          <a:xfrm>
            <a:off x="8036275" y="5113142"/>
            <a:ext cx="4022682" cy="123360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history need to be compared for the other actions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9A2E5078-1506-4129-878E-4A11776A8BCE}"/>
              </a:ext>
            </a:extLst>
          </p:cNvPr>
          <p:cNvSpPr txBox="1">
            <a:spLocks/>
          </p:cNvSpPr>
          <p:nvPr/>
        </p:nvSpPr>
        <p:spPr>
          <a:xfrm>
            <a:off x="1361762" y="5113142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History</a:t>
            </a:r>
          </a:p>
        </p:txBody>
      </p:sp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345E93BC-F1E6-446A-B337-FA071687D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2372" y="2709785"/>
            <a:ext cx="799042" cy="79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1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e 44">
            <a:extLst>
              <a:ext uri="{FF2B5EF4-FFF2-40B4-BE49-F238E27FC236}">
                <a16:creationId xmlns:a16="http://schemas.microsoft.com/office/drawing/2014/main" id="{45723327-E88E-416B-B361-46A2E746B100}"/>
              </a:ext>
            </a:extLst>
          </p:cNvPr>
          <p:cNvGrpSpPr/>
          <p:nvPr/>
        </p:nvGrpSpPr>
        <p:grpSpPr>
          <a:xfrm>
            <a:off x="987757" y="1992575"/>
            <a:ext cx="4926146" cy="1878053"/>
            <a:chOff x="6815226" y="2655918"/>
            <a:chExt cx="4926146" cy="1878053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BA58151-DBA7-40D4-818D-584AD56B0B34}"/>
                </a:ext>
              </a:extLst>
            </p:cNvPr>
            <p:cNvSpPr/>
            <p:nvPr/>
          </p:nvSpPr>
          <p:spPr>
            <a:xfrm>
              <a:off x="6815226" y="2719155"/>
              <a:ext cx="338667" cy="338667"/>
            </a:xfrm>
            <a:prstGeom prst="ellips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E154833-DC13-40F2-AE78-F5134880E5D3}"/>
                </a:ext>
              </a:extLst>
            </p:cNvPr>
            <p:cNvCxnSpPr>
              <a:stCxn id="41" idx="4"/>
            </p:cNvCxnSpPr>
            <p:nvPr/>
          </p:nvCxnSpPr>
          <p:spPr>
            <a:xfrm flipH="1">
              <a:off x="6981278" y="3057822"/>
              <a:ext cx="3282" cy="1476149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19A7642A-62A6-498F-BAC9-102FBAB2531E}"/>
                </a:ext>
              </a:extLst>
            </p:cNvPr>
            <p:cNvSpPr txBox="1">
              <a:spLocks/>
            </p:cNvSpPr>
            <p:nvPr/>
          </p:nvSpPr>
          <p:spPr>
            <a:xfrm>
              <a:off x="7390325" y="2655918"/>
              <a:ext cx="1346463" cy="4651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rgbClr val="FF3737"/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5efdb3</a:t>
              </a:r>
            </a:p>
          </p:txBody>
        </p:sp>
        <p:sp>
          <p:nvSpPr>
            <p:cNvPr id="44" name="Espace réservé du contenu 3">
              <a:extLst>
                <a:ext uri="{FF2B5EF4-FFF2-40B4-BE49-F238E27FC236}">
                  <a16:creationId xmlns:a16="http://schemas.microsoft.com/office/drawing/2014/main" id="{50E7EFBA-D68D-40F1-9C9C-2E950334C651}"/>
                </a:ext>
              </a:extLst>
            </p:cNvPr>
            <p:cNvSpPr txBox="1">
              <a:spLocks/>
            </p:cNvSpPr>
            <p:nvPr/>
          </p:nvSpPr>
          <p:spPr>
            <a:xfrm>
              <a:off x="7468353" y="3129804"/>
              <a:ext cx="4273019" cy="465139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3">
                      <a:lumMod val="75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Update readme.md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: get new commits from remote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A74C7AD-26F0-4B7A-813C-0E5C8023A3AE}"/>
              </a:ext>
            </a:extLst>
          </p:cNvPr>
          <p:cNvSpPr/>
          <p:nvPr/>
        </p:nvSpPr>
        <p:spPr>
          <a:xfrm>
            <a:off x="97884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803FD2-2566-49B2-833D-D9A7902F896D}"/>
              </a:ext>
            </a:extLst>
          </p:cNvPr>
          <p:cNvSpPr/>
          <p:nvPr/>
        </p:nvSpPr>
        <p:spPr>
          <a:xfrm>
            <a:off x="98213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18792B-4E98-4D1D-9A20-E6B6378A5464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148183" y="4209295"/>
            <a:ext cx="3284" cy="14621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B7C0C4C-F4C1-4D44-99F8-7EDA3ED88542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148182" y="6010145"/>
            <a:ext cx="3285" cy="84785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56E8CB24-E688-4DDB-AA75-C8677265A0B8}"/>
              </a:ext>
            </a:extLst>
          </p:cNvPr>
          <p:cNvSpPr txBox="1">
            <a:spLocks/>
          </p:cNvSpPr>
          <p:nvPr/>
        </p:nvSpPr>
        <p:spPr>
          <a:xfrm>
            <a:off x="147256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A28964F-4D51-415A-9D22-21F21424D703}"/>
              </a:ext>
            </a:extLst>
          </p:cNvPr>
          <p:cNvSpPr txBox="1">
            <a:spLocks/>
          </p:cNvSpPr>
          <p:nvPr/>
        </p:nvSpPr>
        <p:spPr>
          <a:xfrm>
            <a:off x="155722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3775FE8A-3309-41AC-850B-754D4DA06818}"/>
              </a:ext>
            </a:extLst>
          </p:cNvPr>
          <p:cNvSpPr txBox="1">
            <a:spLocks/>
          </p:cNvSpPr>
          <p:nvPr/>
        </p:nvSpPr>
        <p:spPr>
          <a:xfrm>
            <a:off x="148684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78CB48D4-2917-45F5-95F7-2E3612303265}"/>
              </a:ext>
            </a:extLst>
          </p:cNvPr>
          <p:cNvSpPr txBox="1">
            <a:spLocks/>
          </p:cNvSpPr>
          <p:nvPr/>
        </p:nvSpPr>
        <p:spPr>
          <a:xfrm>
            <a:off x="155723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F427E8ED-B3E7-4A83-8CAA-DDF2C783DE01}"/>
              </a:ext>
            </a:extLst>
          </p:cNvPr>
          <p:cNvSpPr txBox="1">
            <a:spLocks/>
          </p:cNvSpPr>
          <p:nvPr/>
        </p:nvSpPr>
        <p:spPr>
          <a:xfrm>
            <a:off x="936765" y="1559168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8" name="Espace réservé du contenu 3">
            <a:extLst>
              <a:ext uri="{FF2B5EF4-FFF2-40B4-BE49-F238E27FC236}">
                <a16:creationId xmlns:a16="http://schemas.microsoft.com/office/drawing/2014/main" id="{A2981488-4752-43AB-AB0F-6EFA4789362D}"/>
              </a:ext>
            </a:extLst>
          </p:cNvPr>
          <p:cNvSpPr txBox="1">
            <a:spLocks/>
          </p:cNvSpPr>
          <p:nvPr/>
        </p:nvSpPr>
        <p:spPr>
          <a:xfrm>
            <a:off x="6150335" y="1559168"/>
            <a:ext cx="2059304" cy="50609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Remote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411D97D2-8B42-461B-B362-23722709872A}"/>
              </a:ext>
            </a:extLst>
          </p:cNvPr>
          <p:cNvGrpSpPr/>
          <p:nvPr/>
        </p:nvGrpSpPr>
        <p:grpSpPr>
          <a:xfrm>
            <a:off x="3009978" y="1710512"/>
            <a:ext cx="2903925" cy="465139"/>
            <a:chOff x="3009978" y="1710512"/>
            <a:chExt cx="2903925" cy="465139"/>
          </a:xfrm>
        </p:grpSpPr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4C6750BE-38CB-4677-809E-5AB586C2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9978" y="2175651"/>
              <a:ext cx="2903925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space réservé du contenu 3">
              <a:extLst>
                <a:ext uri="{FF2B5EF4-FFF2-40B4-BE49-F238E27FC236}">
                  <a16:creationId xmlns:a16="http://schemas.microsoft.com/office/drawing/2014/main" id="{3D34BEE4-1533-4844-9FE4-F12248788B6C}"/>
                </a:ext>
              </a:extLst>
            </p:cNvPr>
            <p:cNvSpPr txBox="1">
              <a:spLocks/>
            </p:cNvSpPr>
            <p:nvPr/>
          </p:nvSpPr>
          <p:spPr>
            <a:xfrm>
              <a:off x="3500301" y="1710512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9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Usually both history are represented together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082771" y="1979548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4082770" y="3816754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A3D5B7A-5FDC-4643-94F3-03582A1CC6FB}"/>
              </a:ext>
            </a:extLst>
          </p:cNvPr>
          <p:cNvGrpSpPr/>
          <p:nvPr/>
        </p:nvGrpSpPr>
        <p:grpSpPr>
          <a:xfrm>
            <a:off x="1043444" y="1975531"/>
            <a:ext cx="5049272" cy="2620220"/>
            <a:chOff x="1043444" y="1975531"/>
            <a:chExt cx="5049272" cy="2620220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space réservé du contenu 11">
              <a:extLst>
                <a:ext uri="{FF2B5EF4-FFF2-40B4-BE49-F238E27FC236}">
                  <a16:creationId xmlns:a16="http://schemas.microsoft.com/office/drawing/2014/main" id="{1920ED3A-9587-466E-BE83-518CE7C6F587}"/>
                </a:ext>
              </a:extLst>
            </p:cNvPr>
            <p:cNvSpPr txBox="1">
              <a:spLocks/>
            </p:cNvSpPr>
            <p:nvPr/>
          </p:nvSpPr>
          <p:spPr>
            <a:xfrm>
              <a:off x="1980207" y="1975531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91082" y="3429000"/>
              <a:ext cx="2101634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269328" y="4634158"/>
            <a:ext cx="556537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6</a:t>
            </a:r>
          </a:p>
          <a:p>
            <a:pPr>
              <a:buFontTx/>
              <a:buChar char="-"/>
            </a:pPr>
            <a:r>
              <a:rPr lang="en-US" sz="2400" dirty="0"/>
              <a:t>Give me a minute to update the repo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Diff it to find what is different</a:t>
            </a:r>
          </a:p>
        </p:txBody>
      </p:sp>
    </p:spTree>
    <p:extLst>
      <p:ext uri="{BB962C8B-B14F-4D97-AF65-F5344CB8AC3E}">
        <p14:creationId xmlns:p14="http://schemas.microsoft.com/office/powerpoint/2010/main" val="143394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: give new commits to the remote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457432C-75D5-4E77-A6A8-146CE9297968}"/>
              </a:ext>
            </a:extLst>
          </p:cNvPr>
          <p:cNvSpPr/>
          <p:nvPr/>
        </p:nvSpPr>
        <p:spPr>
          <a:xfrm>
            <a:off x="6195701" y="2055812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6192419" y="387062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6195703" y="567147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445D3C2-3CE5-47B5-8B7B-EB2EAB53436C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6361753" y="2394479"/>
            <a:ext cx="3282" cy="1476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>
            <a:off x="6361753" y="4209295"/>
            <a:ext cx="3284" cy="14621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 flipH="1">
            <a:off x="6361752" y="6010145"/>
            <a:ext cx="3285" cy="8478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6770800" y="1992575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6848828" y="24664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Update readme.md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6686133" y="3807391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6770799" y="4281277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Fix bug in simulation</a:t>
            </a:r>
          </a:p>
        </p:txBody>
      </p:sp>
      <p:sp>
        <p:nvSpPr>
          <p:cNvPr id="36" name="Espace réservé du contenu 3">
            <a:extLst>
              <a:ext uri="{FF2B5EF4-FFF2-40B4-BE49-F238E27FC236}">
                <a16:creationId xmlns:a16="http://schemas.microsoft.com/office/drawing/2014/main" id="{CCF66DA5-E23E-45ED-86A3-11072683BB6A}"/>
              </a:ext>
            </a:extLst>
          </p:cNvPr>
          <p:cNvSpPr txBox="1">
            <a:spLocks/>
          </p:cNvSpPr>
          <p:nvPr/>
        </p:nvSpPr>
        <p:spPr>
          <a:xfrm>
            <a:off x="6700419" y="56222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112f42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5DE8787-6A2F-4478-9E02-DD43AFC8D663}"/>
              </a:ext>
            </a:extLst>
          </p:cNvPr>
          <p:cNvSpPr txBox="1">
            <a:spLocks/>
          </p:cNvSpPr>
          <p:nvPr/>
        </p:nvSpPr>
        <p:spPr>
          <a:xfrm>
            <a:off x="6770800" y="60873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New plot with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errorbar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4126365" y="3803151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52" name="Espace réservé du contenu 11">
            <a:extLst>
              <a:ext uri="{FF2B5EF4-FFF2-40B4-BE49-F238E27FC236}">
                <a16:creationId xmlns:a16="http://schemas.microsoft.com/office/drawing/2014/main" id="{1920ED3A-9587-466E-BE83-518CE7C6F587}"/>
              </a:ext>
            </a:extLst>
          </p:cNvPr>
          <p:cNvSpPr txBox="1">
            <a:spLocks/>
          </p:cNvSpPr>
          <p:nvPr/>
        </p:nvSpPr>
        <p:spPr>
          <a:xfrm>
            <a:off x="4131139" y="1988335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410C7C0-8B6F-4F38-A878-AB28E30EFD82}"/>
              </a:ext>
            </a:extLst>
          </p:cNvPr>
          <p:cNvGrpSpPr/>
          <p:nvPr/>
        </p:nvGrpSpPr>
        <p:grpSpPr>
          <a:xfrm>
            <a:off x="1043444" y="1979835"/>
            <a:ext cx="5071451" cy="3378359"/>
            <a:chOff x="1043444" y="1979835"/>
            <a:chExt cx="5071451" cy="3378359"/>
          </a:xfrm>
        </p:grpSpPr>
        <p:sp>
          <p:nvSpPr>
            <p:cNvPr id="51" name="Espace réservé du contenu 3">
              <a:extLst>
                <a:ext uri="{FF2B5EF4-FFF2-40B4-BE49-F238E27FC236}">
                  <a16:creationId xmlns:a16="http://schemas.microsoft.com/office/drawing/2014/main" id="{DDD4927A-AEC7-49F7-A749-1CC97B9376AA}"/>
                </a:ext>
              </a:extLst>
            </p:cNvPr>
            <p:cNvSpPr txBox="1">
              <a:spLocks/>
            </p:cNvSpPr>
            <p:nvPr/>
          </p:nvSpPr>
          <p:spPr>
            <a:xfrm>
              <a:off x="1043444" y="3215943"/>
              <a:ext cx="2013687" cy="465139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cxnSp>
          <p:nvCxnSpPr>
            <p:cNvPr id="10" name="Connecteur : en angle 9">
              <a:extLst>
                <a:ext uri="{FF2B5EF4-FFF2-40B4-BE49-F238E27FC236}">
                  <a16:creationId xmlns:a16="http://schemas.microsoft.com/office/drawing/2014/main" id="{6CB40919-BCF3-4122-83F4-79EC32FF27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683063" y="2811432"/>
              <a:ext cx="1467410" cy="1010906"/>
            </a:xfrm>
            <a:prstGeom prst="bentConnector3">
              <a:avLst>
                <a:gd name="adj1" fmla="val 1966"/>
              </a:avLst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7BBA5-E619-41B5-9F08-C1B113D12F19}"/>
                </a:ext>
              </a:extLst>
            </p:cNvPr>
            <p:cNvSpPr/>
            <p:nvPr/>
          </p:nvSpPr>
          <p:spPr>
            <a:xfrm>
              <a:off x="3944400" y="3429000"/>
              <a:ext cx="2170495" cy="1166751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space réservé du contenu 11">
              <a:extLst>
                <a:ext uri="{FF2B5EF4-FFF2-40B4-BE49-F238E27FC236}">
                  <a16:creationId xmlns:a16="http://schemas.microsoft.com/office/drawing/2014/main" id="{EDB01200-8BED-442E-8896-EEC2FF7C5584}"/>
                </a:ext>
              </a:extLst>
            </p:cNvPr>
            <p:cNvSpPr txBox="1">
              <a:spLocks/>
            </p:cNvSpPr>
            <p:nvPr/>
          </p:nvSpPr>
          <p:spPr>
            <a:xfrm>
              <a:off x="2011064" y="1979835"/>
              <a:ext cx="1873217" cy="46767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origin</a:t>
              </a:r>
            </a:p>
          </p:txBody>
        </p:sp>
        <p:sp>
          <p:nvSpPr>
            <p:cNvPr id="24" name="Espace réservé du contenu 3">
              <a:extLst>
                <a:ext uri="{FF2B5EF4-FFF2-40B4-BE49-F238E27FC236}">
                  <a16:creationId xmlns:a16="http://schemas.microsoft.com/office/drawing/2014/main" id="{48949965-50B6-4B4C-9BA8-0E6C8D92037A}"/>
                </a:ext>
              </a:extLst>
            </p:cNvPr>
            <p:cNvSpPr txBox="1">
              <a:spLocks/>
            </p:cNvSpPr>
            <p:nvPr/>
          </p:nvSpPr>
          <p:spPr>
            <a:xfrm>
              <a:off x="2852192" y="4434424"/>
              <a:ext cx="2548346" cy="923770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Requires authentication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1F7F0C6-C75E-4837-A6BD-B0F9925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1300-B78E-48F6-AA1D-8C13A611B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4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: sometimes changes are incompatible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0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39" name="Espace réservé du contenu 11">
            <a:extLst>
              <a:ext uri="{FF2B5EF4-FFF2-40B4-BE49-F238E27FC236}">
                <a16:creationId xmlns:a16="http://schemas.microsoft.com/office/drawing/2014/main" id="{9CF215E2-E9AA-4363-9CA2-9EC17DB56374}"/>
              </a:ext>
            </a:extLst>
          </p:cNvPr>
          <p:cNvSpPr txBox="1">
            <a:spLocks/>
          </p:cNvSpPr>
          <p:nvPr/>
        </p:nvSpPr>
        <p:spPr>
          <a:xfrm>
            <a:off x="9088235" y="2953132"/>
            <a:ext cx="1873217" cy="4676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origin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1199900" y="2940681"/>
            <a:ext cx="18732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</a:t>
            </a:r>
          </a:p>
        </p:txBody>
      </p:sp>
      <p:sp>
        <p:nvSpPr>
          <p:cNvPr id="22" name="Espace réservé du contenu 11">
            <a:extLst>
              <a:ext uri="{FF2B5EF4-FFF2-40B4-BE49-F238E27FC236}">
                <a16:creationId xmlns:a16="http://schemas.microsoft.com/office/drawing/2014/main" id="{AFDE1E34-BEFF-4418-9AD9-CA403C631C8E}"/>
              </a:ext>
            </a:extLst>
          </p:cNvPr>
          <p:cNvSpPr txBox="1">
            <a:spLocks/>
          </p:cNvSpPr>
          <p:nvPr/>
        </p:nvSpPr>
        <p:spPr>
          <a:xfrm>
            <a:off x="950829" y="4671809"/>
            <a:ext cx="4398213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Give me a minute again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A4466D-B018-40F1-8A26-DA61C686D4E7}"/>
              </a:ext>
            </a:extLst>
          </p:cNvPr>
          <p:cNvGrpSpPr/>
          <p:nvPr/>
        </p:nvGrpSpPr>
        <p:grpSpPr>
          <a:xfrm>
            <a:off x="946701" y="1658040"/>
            <a:ext cx="11114362" cy="1787480"/>
            <a:chOff x="946701" y="1658040"/>
            <a:chExt cx="11114362" cy="178748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BFC73CE-975B-44D6-944B-A8DE1178B761}"/>
                </a:ext>
              </a:extLst>
            </p:cNvPr>
            <p:cNvGrpSpPr/>
            <p:nvPr/>
          </p:nvGrpSpPr>
          <p:grpSpPr>
            <a:xfrm>
              <a:off x="946701" y="1689401"/>
              <a:ext cx="11114362" cy="1756119"/>
              <a:chOff x="946701" y="1689401"/>
              <a:chExt cx="11114362" cy="1756119"/>
            </a:xfrm>
          </p:grpSpPr>
          <p:sp>
            <p:nvSpPr>
              <p:cNvPr id="51" name="Espace réservé du contenu 3">
                <a:extLst>
                  <a:ext uri="{FF2B5EF4-FFF2-40B4-BE49-F238E27FC236}">
                    <a16:creationId xmlns:a16="http://schemas.microsoft.com/office/drawing/2014/main" id="{DDD4927A-AEC7-49F7-A749-1CC97B9376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0565" y="2838921"/>
                <a:ext cx="2013687" cy="46513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git pull</a:t>
                </a:r>
              </a:p>
            </p:txBody>
          </p: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B2A90F38-B831-460E-A503-BC28FD019116}"/>
                  </a:ext>
                </a:extLst>
              </p:cNvPr>
              <p:cNvCxnSpPr>
                <a:cxnSpLocks/>
                <a:stCxn id="45" idx="3"/>
                <a:endCxn id="38" idx="7"/>
              </p:cNvCxnSpPr>
              <p:nvPr/>
            </p:nvCxnSpPr>
            <p:spPr>
              <a:xfrm flipH="1">
                <a:off x="4765039" y="1997629"/>
                <a:ext cx="1092316" cy="1208418"/>
              </a:xfrm>
              <a:prstGeom prst="line">
                <a:avLst/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595A63E6-DFC7-48FE-B387-76011CC5745C}"/>
                  </a:ext>
                </a:extLst>
              </p:cNvPr>
              <p:cNvCxnSpPr>
                <a:cxnSpLocks/>
                <a:stCxn id="45" idx="5"/>
                <a:endCxn id="27" idx="1"/>
              </p:cNvCxnSpPr>
              <p:nvPr/>
            </p:nvCxnSpPr>
            <p:spPr>
              <a:xfrm>
                <a:off x="6096828" y="1997629"/>
                <a:ext cx="1211425" cy="1164852"/>
              </a:xfrm>
              <a:prstGeom prst="line">
                <a:avLst/>
              </a:prstGeom>
              <a:ln w="571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AAC292AF-4956-41C4-A870-77E1531EABC9}"/>
                  </a:ext>
                </a:extLst>
              </p:cNvPr>
              <p:cNvSpPr/>
              <p:nvPr/>
            </p:nvSpPr>
            <p:spPr>
              <a:xfrm>
                <a:off x="5807758" y="1708559"/>
                <a:ext cx="338667" cy="338667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space réservé du contenu 3">
                <a:extLst>
                  <a:ext uri="{FF2B5EF4-FFF2-40B4-BE49-F238E27FC236}">
                    <a16:creationId xmlns:a16="http://schemas.microsoft.com/office/drawing/2014/main" id="{90410D2E-5E77-41E1-BE70-7E3910A12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141" y="1690688"/>
                <a:ext cx="1346463" cy="465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C00000"/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421ca3</a:t>
                </a:r>
                <a:endParaRPr lang="en-US" sz="2400" dirty="0"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endParaRPr>
              </a:p>
            </p:txBody>
          </p:sp>
          <p:sp>
            <p:nvSpPr>
              <p:cNvPr id="48" name="Espace réservé du contenu 3">
                <a:extLst>
                  <a:ext uri="{FF2B5EF4-FFF2-40B4-BE49-F238E27FC236}">
                    <a16:creationId xmlns:a16="http://schemas.microsoft.com/office/drawing/2014/main" id="{0FF483CD-EE0A-4847-B363-90D8D60E22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8044" y="1689401"/>
                <a:ext cx="4273019" cy="4651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JuliaMono" panose="020B0609060300020004" pitchFamily="49" charset="0"/>
                    <a:ea typeface="JuliaMono" panose="020B0609060300020004" pitchFamily="49" charset="0"/>
                    <a:cs typeface="JuliaMono" panose="020B0609060300020004" pitchFamily="49" charset="0"/>
                  </a:rPr>
                  <a:t>Merge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3BD98F-4BED-4FF3-923E-AB17F8732012}"/>
                  </a:ext>
                </a:extLst>
              </p:cNvPr>
              <p:cNvSpPr/>
              <p:nvPr/>
            </p:nvSpPr>
            <p:spPr>
              <a:xfrm>
                <a:off x="946701" y="2278769"/>
                <a:ext cx="2170495" cy="1166751"/>
              </a:xfrm>
              <a:prstGeom prst="rect">
                <a:avLst/>
              </a:prstGeom>
              <a:solidFill>
                <a:schemeClr val="bg1">
                  <a:alpha val="6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Espace réservé du contenu 11">
              <a:extLst>
                <a:ext uri="{FF2B5EF4-FFF2-40B4-BE49-F238E27FC236}">
                  <a16:creationId xmlns:a16="http://schemas.microsoft.com/office/drawing/2014/main" id="{1A87CF1E-E132-4767-A2C8-5628E6F0D061}"/>
                </a:ext>
              </a:extLst>
            </p:cNvPr>
            <p:cNvSpPr txBox="1">
              <a:spLocks/>
            </p:cNvSpPr>
            <p:nvPr/>
          </p:nvSpPr>
          <p:spPr>
            <a:xfrm>
              <a:off x="9088234" y="1658040"/>
              <a:ext cx="1873217" cy="46767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1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5AC53-76AC-4327-85F5-6677FFE0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 are solved manually with a text editor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FEC3E-AE0E-40B3-8CB0-1D8EB6DDA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conflicting file contain both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The current version.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Conflicting changes.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&gt;&gt;&gt;&gt;&gt;&gt;&gt; exercise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9CF5E-9CA4-405A-AF2D-50FDD6CD90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Open the conflicting file</a:t>
            </a:r>
          </a:p>
          <a:p>
            <a:pPr marL="514350" indent="-514350">
              <a:buAutoNum type="arabicPeriod"/>
            </a:pPr>
            <a:r>
              <a:rPr lang="en-US" dirty="0"/>
              <a:t>Modify it to your liking</a:t>
            </a:r>
          </a:p>
          <a:p>
            <a:pPr marL="514350" indent="-514350">
              <a:buAutoNum type="arabicPeriod"/>
            </a:pPr>
            <a:r>
              <a:rPr lang="en-US" dirty="0"/>
              <a:t>Commit it normally</a:t>
            </a:r>
          </a:p>
        </p:txBody>
      </p:sp>
      <p:sp>
        <p:nvSpPr>
          <p:cNvPr id="7" name="Espace réservé du contenu 11">
            <a:extLst>
              <a:ext uri="{FF2B5EF4-FFF2-40B4-BE49-F238E27FC236}">
                <a16:creationId xmlns:a16="http://schemas.microsoft.com/office/drawing/2014/main" id="{00F9FF59-632D-4449-BDD1-49BEBF2EABF5}"/>
              </a:ext>
            </a:extLst>
          </p:cNvPr>
          <p:cNvSpPr txBox="1">
            <a:spLocks/>
          </p:cNvSpPr>
          <p:nvPr/>
        </p:nvSpPr>
        <p:spPr>
          <a:xfrm>
            <a:off x="6300595" y="3778430"/>
            <a:ext cx="4693226" cy="19183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Exercise 7</a:t>
            </a:r>
          </a:p>
          <a:p>
            <a:pPr>
              <a:buFontTx/>
              <a:buChar char="-"/>
            </a:pPr>
            <a:r>
              <a:rPr lang="en-US" sz="2400" dirty="0"/>
              <a:t>Give me a minute again</a:t>
            </a:r>
          </a:p>
          <a:p>
            <a:pPr>
              <a:buFontTx/>
              <a:buChar char="-"/>
            </a:pPr>
            <a:r>
              <a:rPr lang="en-US" sz="2400" dirty="0"/>
              <a:t>Fetch and pull the changes</a:t>
            </a:r>
          </a:p>
          <a:p>
            <a:pPr>
              <a:buFontTx/>
              <a:buChar char="-"/>
            </a:pPr>
            <a:r>
              <a:rPr lang="en-US" sz="2400" dirty="0"/>
              <a:t>Resolve the merge conflict</a:t>
            </a:r>
          </a:p>
        </p:txBody>
      </p:sp>
    </p:spTree>
    <p:extLst>
      <p:ext uri="{BB962C8B-B14F-4D97-AF65-F5344CB8AC3E}">
        <p14:creationId xmlns:p14="http://schemas.microsoft.com/office/powerpoint/2010/main" val="25129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6BABC-AF92-4620-893B-09062734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: parallel histories that can be branched out or merged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944BF08-68E4-454A-ABCB-5CAD0CA62305}"/>
              </a:ext>
            </a:extLst>
          </p:cNvPr>
          <p:cNvSpPr/>
          <p:nvPr/>
        </p:nvSpPr>
        <p:spPr>
          <a:xfrm>
            <a:off x="7258656" y="3112884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A8412BA-D5A2-40D5-8C73-BA8DA3EDA681}"/>
              </a:ext>
            </a:extLst>
          </p:cNvPr>
          <p:cNvCxnSpPr>
            <a:cxnSpLocks/>
            <a:stCxn id="27" idx="3"/>
            <a:endCxn id="28" idx="7"/>
          </p:cNvCxnSpPr>
          <p:nvPr/>
        </p:nvCxnSpPr>
        <p:spPr>
          <a:xfrm flipH="1">
            <a:off x="6100114" y="3401954"/>
            <a:ext cx="1208139" cy="155115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FC65F0A-7048-4F7E-80CE-5BED459DA7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5980378" y="5242175"/>
            <a:ext cx="0" cy="1615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contenu 3">
            <a:extLst>
              <a:ext uri="{FF2B5EF4-FFF2-40B4-BE49-F238E27FC236}">
                <a16:creationId xmlns:a16="http://schemas.microsoft.com/office/drawing/2014/main" id="{EB596623-4BAE-4566-8C3C-EF90F7BB4A16}"/>
              </a:ext>
            </a:extLst>
          </p:cNvPr>
          <p:cNvSpPr txBox="1">
            <a:spLocks/>
          </p:cNvSpPr>
          <p:nvPr/>
        </p:nvSpPr>
        <p:spPr>
          <a:xfrm>
            <a:off x="3009769" y="311270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5efdb3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3" name="Espace réservé du contenu 3">
            <a:extLst>
              <a:ext uri="{FF2B5EF4-FFF2-40B4-BE49-F238E27FC236}">
                <a16:creationId xmlns:a16="http://schemas.microsoft.com/office/drawing/2014/main" id="{C80A392D-0107-4539-940A-D0296B47E8BA}"/>
              </a:ext>
            </a:extLst>
          </p:cNvPr>
          <p:cNvSpPr txBox="1">
            <a:spLocks/>
          </p:cNvSpPr>
          <p:nvPr/>
        </p:nvSpPr>
        <p:spPr>
          <a:xfrm>
            <a:off x="730793" y="3560146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</a:t>
            </a:r>
          </a:p>
        </p:txBody>
      </p:sp>
      <p:sp>
        <p:nvSpPr>
          <p:cNvPr id="34" name="Espace réservé du contenu 3">
            <a:extLst>
              <a:ext uri="{FF2B5EF4-FFF2-40B4-BE49-F238E27FC236}">
                <a16:creationId xmlns:a16="http://schemas.microsoft.com/office/drawing/2014/main" id="{D854F39D-1EB2-4341-BEDC-1711F4879B90}"/>
              </a:ext>
            </a:extLst>
          </p:cNvPr>
          <p:cNvSpPr txBox="1">
            <a:spLocks/>
          </p:cNvSpPr>
          <p:nvPr/>
        </p:nvSpPr>
        <p:spPr>
          <a:xfrm>
            <a:off x="7717060" y="3112707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ff31a7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35" name="Espace réservé du contenu 3">
            <a:extLst>
              <a:ext uri="{FF2B5EF4-FFF2-40B4-BE49-F238E27FC236}">
                <a16:creationId xmlns:a16="http://schemas.microsoft.com/office/drawing/2014/main" id="{F575CF65-E9D5-4012-8C7C-94732C031BEC}"/>
              </a:ext>
            </a:extLst>
          </p:cNvPr>
          <p:cNvSpPr txBox="1">
            <a:spLocks/>
          </p:cNvSpPr>
          <p:nvPr/>
        </p:nvSpPr>
        <p:spPr>
          <a:xfrm>
            <a:off x="7788044" y="349226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Modify modify.txt too</a:t>
            </a:r>
          </a:p>
        </p:txBody>
      </p:sp>
      <p:sp>
        <p:nvSpPr>
          <p:cNvPr id="46" name="Espace réservé du contenu 11">
            <a:extLst>
              <a:ext uri="{FF2B5EF4-FFF2-40B4-BE49-F238E27FC236}">
                <a16:creationId xmlns:a16="http://schemas.microsoft.com/office/drawing/2014/main" id="{C228FFE3-F2A7-4269-9A74-1633D6726F1B}"/>
              </a:ext>
            </a:extLst>
          </p:cNvPr>
          <p:cNvSpPr txBox="1">
            <a:spLocks/>
          </p:cNvSpPr>
          <p:nvPr/>
        </p:nvSpPr>
        <p:spPr>
          <a:xfrm>
            <a:off x="736600" y="2977848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58C423EA-AE99-4B7F-B8A6-A532E266BD97}"/>
              </a:ext>
            </a:extLst>
          </p:cNvPr>
          <p:cNvSpPr/>
          <p:nvPr/>
        </p:nvSpPr>
        <p:spPr>
          <a:xfrm>
            <a:off x="4475969" y="3156450"/>
            <a:ext cx="338667" cy="338667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6491A47-D10C-4472-AA10-D4BEFBA3A773}"/>
              </a:ext>
            </a:extLst>
          </p:cNvPr>
          <p:cNvCxnSpPr>
            <a:cxnSpLocks/>
            <a:stCxn id="38" idx="5"/>
            <a:endCxn id="28" idx="1"/>
          </p:cNvCxnSpPr>
          <p:nvPr/>
        </p:nvCxnSpPr>
        <p:spPr>
          <a:xfrm>
            <a:off x="4765039" y="3445520"/>
            <a:ext cx="1095602" cy="1507585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space réservé du contenu 3">
            <a:extLst>
              <a:ext uri="{FF2B5EF4-FFF2-40B4-BE49-F238E27FC236}">
                <a16:creationId xmlns:a16="http://schemas.microsoft.com/office/drawing/2014/main" id="{F9AAF012-D9CE-4904-95F4-F989ADA7F9ED}"/>
              </a:ext>
            </a:extLst>
          </p:cNvPr>
          <p:cNvSpPr txBox="1">
            <a:spLocks/>
          </p:cNvSpPr>
          <p:nvPr/>
        </p:nvSpPr>
        <p:spPr>
          <a:xfrm>
            <a:off x="6234556" y="489177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ea712a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2" name="Espace réservé du contenu 3">
            <a:extLst>
              <a:ext uri="{FF2B5EF4-FFF2-40B4-BE49-F238E27FC236}">
                <a16:creationId xmlns:a16="http://schemas.microsoft.com/office/drawing/2014/main" id="{7DE5DD90-486E-43B7-9CAA-949E311D1AF6}"/>
              </a:ext>
            </a:extLst>
          </p:cNvPr>
          <p:cNvSpPr txBox="1">
            <a:spLocks/>
          </p:cNvSpPr>
          <p:nvPr/>
        </p:nvSpPr>
        <p:spPr>
          <a:xfrm>
            <a:off x="6319222" y="5365664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Setup exercise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85DD446-87B6-4D83-B798-4DE3E5CEF540}"/>
              </a:ext>
            </a:extLst>
          </p:cNvPr>
          <p:cNvSpPr/>
          <p:nvPr/>
        </p:nvSpPr>
        <p:spPr>
          <a:xfrm>
            <a:off x="5811044" y="4903508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Espace réservé du contenu 3">
            <a:extLst>
              <a:ext uri="{FF2B5EF4-FFF2-40B4-BE49-F238E27FC236}">
                <a16:creationId xmlns:a16="http://schemas.microsoft.com/office/drawing/2014/main" id="{DDD4927A-AEC7-49F7-A749-1CC97B9376AA}"/>
              </a:ext>
            </a:extLst>
          </p:cNvPr>
          <p:cNvSpPr txBox="1">
            <a:spLocks/>
          </p:cNvSpPr>
          <p:nvPr/>
        </p:nvSpPr>
        <p:spPr>
          <a:xfrm>
            <a:off x="5040565" y="2838921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merge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2A90F38-B831-460E-A503-BC28FD019116}"/>
              </a:ext>
            </a:extLst>
          </p:cNvPr>
          <p:cNvCxnSpPr>
            <a:cxnSpLocks/>
            <a:stCxn id="45" idx="3"/>
            <a:endCxn id="38" idx="7"/>
          </p:cNvCxnSpPr>
          <p:nvPr/>
        </p:nvCxnSpPr>
        <p:spPr>
          <a:xfrm flipH="1">
            <a:off x="4765039" y="1997629"/>
            <a:ext cx="1092316" cy="120841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95A63E6-DFC7-48FE-B387-76011CC5745C}"/>
              </a:ext>
            </a:extLst>
          </p:cNvPr>
          <p:cNvCxnSpPr>
            <a:cxnSpLocks/>
            <a:stCxn id="45" idx="5"/>
            <a:endCxn id="27" idx="1"/>
          </p:cNvCxnSpPr>
          <p:nvPr/>
        </p:nvCxnSpPr>
        <p:spPr>
          <a:xfrm>
            <a:off x="6096828" y="1997629"/>
            <a:ext cx="1211425" cy="116485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AC292AF-4956-41C4-A870-77E1531EABC9}"/>
              </a:ext>
            </a:extLst>
          </p:cNvPr>
          <p:cNvSpPr/>
          <p:nvPr/>
        </p:nvSpPr>
        <p:spPr>
          <a:xfrm>
            <a:off x="5807758" y="1708559"/>
            <a:ext cx="338667" cy="33866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Espace réservé du contenu 3">
            <a:extLst>
              <a:ext uri="{FF2B5EF4-FFF2-40B4-BE49-F238E27FC236}">
                <a16:creationId xmlns:a16="http://schemas.microsoft.com/office/drawing/2014/main" id="{90410D2E-5E77-41E1-BE70-7E3910A12FB2}"/>
              </a:ext>
            </a:extLst>
          </p:cNvPr>
          <p:cNvSpPr txBox="1">
            <a:spLocks/>
          </p:cNvSpPr>
          <p:nvPr/>
        </p:nvSpPr>
        <p:spPr>
          <a:xfrm>
            <a:off x="6304141" y="1690688"/>
            <a:ext cx="1346463" cy="46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421ca3</a:t>
            </a:r>
            <a:endParaRPr lang="en-US" sz="2400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8" name="Espace réservé du contenu 3">
            <a:extLst>
              <a:ext uri="{FF2B5EF4-FFF2-40B4-BE49-F238E27FC236}">
                <a16:creationId xmlns:a16="http://schemas.microsoft.com/office/drawing/2014/main" id="{0FF483CD-EE0A-4847-B363-90D8D60E22B2}"/>
              </a:ext>
            </a:extLst>
          </p:cNvPr>
          <p:cNvSpPr txBox="1">
            <a:spLocks/>
          </p:cNvSpPr>
          <p:nvPr/>
        </p:nvSpPr>
        <p:spPr>
          <a:xfrm>
            <a:off x="7788044" y="1689401"/>
            <a:ext cx="4273019" cy="4651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Merge</a:t>
            </a:r>
          </a:p>
        </p:txBody>
      </p:sp>
      <p:sp>
        <p:nvSpPr>
          <p:cNvPr id="29" name="Espace réservé du contenu 11">
            <a:extLst>
              <a:ext uri="{FF2B5EF4-FFF2-40B4-BE49-F238E27FC236}">
                <a16:creationId xmlns:a16="http://schemas.microsoft.com/office/drawing/2014/main" id="{7F666ADE-5CE7-419C-B6FE-23E45D5A2975}"/>
              </a:ext>
            </a:extLst>
          </p:cNvPr>
          <p:cNvSpPr txBox="1">
            <a:spLocks/>
          </p:cNvSpPr>
          <p:nvPr/>
        </p:nvSpPr>
        <p:spPr>
          <a:xfrm>
            <a:off x="9088234" y="301496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local/side</a:t>
            </a:r>
          </a:p>
        </p:txBody>
      </p:sp>
      <p:sp>
        <p:nvSpPr>
          <p:cNvPr id="36" name="Espace réservé du contenu 11">
            <a:extLst>
              <a:ext uri="{FF2B5EF4-FFF2-40B4-BE49-F238E27FC236}">
                <a16:creationId xmlns:a16="http://schemas.microsoft.com/office/drawing/2014/main" id="{DC7BFB3D-C71D-4DD0-9996-2F448560E2B7}"/>
              </a:ext>
            </a:extLst>
          </p:cNvPr>
          <p:cNvSpPr txBox="1">
            <a:spLocks/>
          </p:cNvSpPr>
          <p:nvPr/>
        </p:nvSpPr>
        <p:spPr>
          <a:xfrm>
            <a:off x="9088234" y="1668734"/>
            <a:ext cx="2310417" cy="4676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local/master</a:t>
            </a:r>
          </a:p>
        </p:txBody>
      </p:sp>
      <p:sp>
        <p:nvSpPr>
          <p:cNvPr id="37" name="Espace réservé du contenu 3">
            <a:extLst>
              <a:ext uri="{FF2B5EF4-FFF2-40B4-BE49-F238E27FC236}">
                <a16:creationId xmlns:a16="http://schemas.microsoft.com/office/drawing/2014/main" id="{FB52DC42-BF0C-4771-82C1-68EA2EFBCF0C}"/>
              </a:ext>
            </a:extLst>
          </p:cNvPr>
          <p:cNvSpPr txBox="1">
            <a:spLocks/>
          </p:cNvSpPr>
          <p:nvPr/>
        </p:nvSpPr>
        <p:spPr>
          <a:xfrm>
            <a:off x="6761174" y="4176642"/>
            <a:ext cx="2013687" cy="4651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branch</a:t>
            </a:r>
          </a:p>
        </p:txBody>
      </p:sp>
    </p:spTree>
    <p:extLst>
      <p:ext uri="{BB962C8B-B14F-4D97-AF65-F5344CB8AC3E}">
        <p14:creationId xmlns:p14="http://schemas.microsoft.com/office/powerpoint/2010/main" val="121011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0B8EB4A-EA36-471C-B589-536985D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 two ways to </a:t>
            </a:r>
            <a:r>
              <a:rPr lang="en-US" dirty="0" err="1"/>
              <a:t>init</a:t>
            </a:r>
            <a:r>
              <a:rPr lang="en-US" dirty="0"/>
              <a:t> a remote repo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990D0-2E34-4B1B-833F-C2CA43841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Remote first</a:t>
            </a:r>
          </a:p>
          <a:p>
            <a:pPr marL="914400" lvl="1" indent="-457200">
              <a:buAutoNum type="arabicPeriod"/>
            </a:pPr>
            <a:r>
              <a:rPr lang="en-US" dirty="0"/>
              <a:t>Create the remote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clone </a:t>
            </a:r>
            <a:r>
              <a:rPr lang="en-US" dirty="0"/>
              <a:t>it locally</a:t>
            </a:r>
          </a:p>
          <a:p>
            <a:pPr marL="914400" lvl="1" indent="-457200">
              <a:buAutoNum type="arabicPeriod"/>
            </a:pPr>
            <a:r>
              <a:rPr lang="en-US" dirty="0"/>
              <a:t>Put everything in the local repo</a:t>
            </a:r>
          </a:p>
          <a:p>
            <a:pPr marL="914400" lvl="1" indent="-457200">
              <a:buAutoNum type="arabicPeriod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push </a:t>
            </a:r>
            <a:r>
              <a:rPr lang="en-US" dirty="0"/>
              <a:t>everything to the remote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505D2FD-7A4A-4A7B-9E7C-E0441F722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B. Local first</a:t>
            </a:r>
          </a:p>
          <a:p>
            <a:pPr marL="914400" lvl="1" indent="-457200">
              <a:buAutoNum type="arabicPeriod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a local repository</a:t>
            </a:r>
          </a:p>
          <a:p>
            <a:pPr marL="914400" lvl="1" indent="-457200">
              <a:buAutoNum type="arabicPeriod"/>
            </a:pPr>
            <a:r>
              <a:rPr lang="en-US" dirty="0"/>
              <a:t>Create a remote</a:t>
            </a:r>
          </a:p>
          <a:p>
            <a:pPr marL="914400" lvl="1" indent="-457200">
              <a:buAutoNum type="arabicPeriod"/>
            </a:pPr>
            <a:r>
              <a:rPr lang="en-US" dirty="0"/>
              <a:t>Add the remote to the local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remote add</a:t>
            </a:r>
          </a:p>
          <a:p>
            <a:pPr marL="914400" lvl="1" indent="-457200">
              <a:buAutoNum type="arabicPeriod"/>
            </a:pPr>
            <a:r>
              <a:rPr lang="en-US" dirty="0"/>
              <a:t>Force push with 	    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push –force</a:t>
            </a:r>
            <a:endParaRPr lang="en-US" dirty="0"/>
          </a:p>
        </p:txBody>
      </p:sp>
      <p:sp>
        <p:nvSpPr>
          <p:cNvPr id="6" name="Espace réservé du contenu 11">
            <a:extLst>
              <a:ext uri="{FF2B5EF4-FFF2-40B4-BE49-F238E27FC236}">
                <a16:creationId xmlns:a16="http://schemas.microsoft.com/office/drawing/2014/main" id="{45ACAD60-0E4B-4E34-8819-46A78B758656}"/>
              </a:ext>
            </a:extLst>
          </p:cNvPr>
          <p:cNvSpPr txBox="1">
            <a:spLocks/>
          </p:cNvSpPr>
          <p:nvPr/>
        </p:nvSpPr>
        <p:spPr>
          <a:xfrm>
            <a:off x="6172200" y="4634158"/>
            <a:ext cx="5565373" cy="19183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Force push rewrite the history.</a:t>
            </a:r>
          </a:p>
          <a:p>
            <a:pPr marL="0" indent="0">
              <a:buNone/>
            </a:pPr>
            <a:r>
              <a:rPr lang="en-US" sz="2400" dirty="0"/>
              <a:t>It is one of the </a:t>
            </a:r>
            <a:r>
              <a:rPr lang="en-US" sz="2400"/>
              <a:t>few ways </a:t>
            </a:r>
            <a:r>
              <a:rPr lang="en-US" sz="2400" dirty="0"/>
              <a:t>to permanently lose information with git</a:t>
            </a:r>
          </a:p>
        </p:txBody>
      </p:sp>
    </p:spTree>
    <p:extLst>
      <p:ext uri="{BB962C8B-B14F-4D97-AF65-F5344CB8AC3E}">
        <p14:creationId xmlns:p14="http://schemas.microsoft.com/office/powerpoint/2010/main" val="3705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collaborative practice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1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39DB6-7548-4585-A46C-5372048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is the source of truth and should always be working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7D11D5-1280-497B-B4D9-88891CA2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is done in separate branch</a:t>
            </a:r>
          </a:p>
          <a:p>
            <a:r>
              <a:rPr lang="en-US" dirty="0"/>
              <a:t>When a feature is implemented, the development branch is reviewed and merged into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</a:p>
          <a:p>
            <a:r>
              <a:rPr lang="en-US" dirty="0"/>
              <a:t>On public repo it goes through pull requests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3F4AACF6-99A2-41AD-93A4-EF1853C3FB8F}"/>
              </a:ext>
            </a:extLst>
          </p:cNvPr>
          <p:cNvSpPr txBox="1">
            <a:spLocks/>
          </p:cNvSpPr>
          <p:nvPr/>
        </p:nvSpPr>
        <p:spPr>
          <a:xfrm>
            <a:off x="948559" y="5391807"/>
            <a:ext cx="5565373" cy="11010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Note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Sometime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master</a:t>
            </a:r>
            <a:r>
              <a:rPr lang="en-US" sz="2400" dirty="0"/>
              <a:t> is 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70838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133C8E-B426-4807-A874-516F036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and pull request : contributing code to somebody’s else repo</a:t>
            </a:r>
          </a:p>
        </p:txBody>
      </p:sp>
      <p:pic>
        <p:nvPicPr>
          <p:cNvPr id="7" name="Espace réservé du contenu 6" descr="Profil femelle avec un remplissage uni">
            <a:extLst>
              <a:ext uri="{FF2B5EF4-FFF2-40B4-BE49-F238E27FC236}">
                <a16:creationId xmlns:a16="http://schemas.microsoft.com/office/drawing/2014/main" id="{BC316BED-6699-42E5-BD07-39E1D1B13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959" y="5509369"/>
            <a:ext cx="685886" cy="685886"/>
          </a:xfrm>
          <a:prstGeom prst="rect">
            <a:avLst/>
          </a:prstGeom>
        </p:spPr>
      </p:pic>
      <p:pic>
        <p:nvPicPr>
          <p:cNvPr id="20" name="Graphique 19" descr="Ordinateur avec un remplissage uni">
            <a:extLst>
              <a:ext uri="{FF2B5EF4-FFF2-40B4-BE49-F238E27FC236}">
                <a16:creationId xmlns:a16="http://schemas.microsoft.com/office/drawing/2014/main" id="{875ED878-2C1E-49EE-89EE-CC8F21842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7900" y="2213590"/>
            <a:ext cx="914400" cy="914400"/>
          </a:xfrm>
          <a:prstGeom prst="rect">
            <a:avLst/>
          </a:prstGeom>
        </p:spPr>
      </p:pic>
      <p:sp>
        <p:nvSpPr>
          <p:cNvPr id="21" name="Espace réservé du contenu 3">
            <a:extLst>
              <a:ext uri="{FF2B5EF4-FFF2-40B4-BE49-F238E27FC236}">
                <a16:creationId xmlns:a16="http://schemas.microsoft.com/office/drawing/2014/main" id="{61C4BCCD-DD9F-49AB-90C8-12C7AB48F9E6}"/>
              </a:ext>
            </a:extLst>
          </p:cNvPr>
          <p:cNvSpPr txBox="1">
            <a:spLocks/>
          </p:cNvSpPr>
          <p:nvPr/>
        </p:nvSpPr>
        <p:spPr>
          <a:xfrm>
            <a:off x="2902331" y="3127990"/>
            <a:ext cx="2059304" cy="50609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Cool repo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1963789-0783-4C7C-AE85-B1650603FDB0}"/>
              </a:ext>
            </a:extLst>
          </p:cNvPr>
          <p:cNvCxnSpPr>
            <a:cxnSpLocks/>
          </p:cNvCxnSpPr>
          <p:nvPr/>
        </p:nvCxnSpPr>
        <p:spPr>
          <a:xfrm flipH="1">
            <a:off x="4537155" y="2810490"/>
            <a:ext cx="3117689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7D5A90D-A50B-45A0-ABDB-4774D6E487A1}"/>
              </a:ext>
            </a:extLst>
          </p:cNvPr>
          <p:cNvGrpSpPr/>
          <p:nvPr/>
        </p:nvGrpSpPr>
        <p:grpSpPr>
          <a:xfrm>
            <a:off x="3931983" y="3634085"/>
            <a:ext cx="3937719" cy="2218227"/>
            <a:chOff x="3931983" y="3634085"/>
            <a:chExt cx="3937719" cy="2218227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9DE371A-334C-4B28-AFD1-E1A9DDF848AC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3931983" y="3634085"/>
              <a:ext cx="3937719" cy="221822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space réservé du contenu 3">
              <a:extLst>
                <a:ext uri="{FF2B5EF4-FFF2-40B4-BE49-F238E27FC236}">
                  <a16:creationId xmlns:a16="http://schemas.microsoft.com/office/drawing/2014/main" id="{849D8D20-DF27-4513-A89C-C752FE3B430F}"/>
                </a:ext>
              </a:extLst>
            </p:cNvPr>
            <p:cNvSpPr txBox="1">
              <a:spLocks/>
            </p:cNvSpPr>
            <p:nvPr/>
          </p:nvSpPr>
          <p:spPr>
            <a:xfrm>
              <a:off x="4117237" y="4908235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clone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153C203-1A26-4676-9F72-7E9A66C6E44E}"/>
              </a:ext>
            </a:extLst>
          </p:cNvPr>
          <p:cNvGrpSpPr/>
          <p:nvPr/>
        </p:nvGrpSpPr>
        <p:grpSpPr>
          <a:xfrm>
            <a:off x="4537155" y="2067664"/>
            <a:ext cx="6263609" cy="3279036"/>
            <a:chOff x="4537155" y="2067664"/>
            <a:chExt cx="6263609" cy="3279036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6305270-D325-4354-B9F2-D3BDD9AAB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que 18" descr="Ordinateur avec un remplissage uni">
              <a:extLst>
                <a:ext uri="{FF2B5EF4-FFF2-40B4-BE49-F238E27FC236}">
                  <a16:creationId xmlns:a16="http://schemas.microsoft.com/office/drawing/2014/main" id="{B5802F7C-CECB-4C14-8632-7726CB99C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69702" y="22135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0AD68FC6-19E4-4909-AD95-C3140B2369F9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02" y="3634085"/>
              <a:ext cx="0" cy="17126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space réservé du contenu 3">
              <a:extLst>
                <a:ext uri="{FF2B5EF4-FFF2-40B4-BE49-F238E27FC236}">
                  <a16:creationId xmlns:a16="http://schemas.microsoft.com/office/drawing/2014/main" id="{CF40036B-969F-4EB4-AD47-91C6F4FA5F6B}"/>
                </a:ext>
              </a:extLst>
            </p:cNvPr>
            <p:cNvSpPr txBox="1">
              <a:spLocks/>
            </p:cNvSpPr>
            <p:nvPr/>
          </p:nvSpPr>
          <p:spPr>
            <a:xfrm>
              <a:off x="6410046" y="3102570"/>
              <a:ext cx="3503511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Remote copy - fork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77F416B-B44F-4880-BBCB-D6B1913B2520}"/>
                </a:ext>
              </a:extLst>
            </p:cNvPr>
            <p:cNvCxnSpPr>
              <a:cxnSpLocks/>
            </p:cNvCxnSpPr>
            <p:nvPr/>
          </p:nvCxnSpPr>
          <p:spPr>
            <a:xfrm>
              <a:off x="4537155" y="2569190"/>
              <a:ext cx="311768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space réservé du contenu 3">
              <a:extLst>
                <a:ext uri="{FF2B5EF4-FFF2-40B4-BE49-F238E27FC236}">
                  <a16:creationId xmlns:a16="http://schemas.microsoft.com/office/drawing/2014/main" id="{872CEE94-0152-473A-A5C2-0E87B875659F}"/>
                </a:ext>
              </a:extLst>
            </p:cNvPr>
            <p:cNvSpPr txBox="1">
              <a:spLocks/>
            </p:cNvSpPr>
            <p:nvPr/>
          </p:nvSpPr>
          <p:spPr>
            <a:xfrm>
              <a:off x="8741460" y="4018353"/>
              <a:ext cx="2059304" cy="94407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push</a:t>
              </a:r>
            </a:p>
          </p:txBody>
        </p:sp>
        <p:sp>
          <p:nvSpPr>
            <p:cNvPr id="41" name="Espace réservé du contenu 3">
              <a:extLst>
                <a:ext uri="{FF2B5EF4-FFF2-40B4-BE49-F238E27FC236}">
                  <a16:creationId xmlns:a16="http://schemas.microsoft.com/office/drawing/2014/main" id="{E80E8980-3EF0-4D7D-8738-7F302472FAEE}"/>
                </a:ext>
              </a:extLst>
            </p:cNvPr>
            <p:cNvSpPr txBox="1">
              <a:spLocks/>
            </p:cNvSpPr>
            <p:nvPr/>
          </p:nvSpPr>
          <p:spPr>
            <a:xfrm>
              <a:off x="5343239" y="2067664"/>
              <a:ext cx="1700944" cy="526947"/>
            </a:xfrm>
            <a:prstGeom prst="rect">
              <a:avLst/>
            </a:prstGeom>
          </p:spPr>
          <p:txBody>
            <a:bodyPr vert="horz" lIns="0" tIns="0" rIns="0" bIns="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  <a:latin typeface="JuliaMono" panose="020B0609060300020004" pitchFamily="49" charset="0"/>
                  <a:ea typeface="JuliaMono" panose="020B0609060300020004" pitchFamily="49" charset="0"/>
                  <a:cs typeface="JuliaMono" panose="020B0609060300020004" pitchFamily="49" charset="0"/>
                </a:rPr>
                <a:t>git pull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CB053C62-9CC8-4356-B27F-6EA997F6730F}"/>
              </a:ext>
            </a:extLst>
          </p:cNvPr>
          <p:cNvGrpSpPr/>
          <p:nvPr/>
        </p:nvGrpSpPr>
        <p:grpSpPr>
          <a:xfrm>
            <a:off x="4395056" y="3565168"/>
            <a:ext cx="3597310" cy="1988207"/>
            <a:chOff x="4395056" y="3565168"/>
            <a:chExt cx="3597310" cy="1988207"/>
          </a:xfrm>
        </p:grpSpPr>
        <p:sp>
          <p:nvSpPr>
            <p:cNvPr id="43" name="Espace réservé du contenu 3">
              <a:extLst>
                <a:ext uri="{FF2B5EF4-FFF2-40B4-BE49-F238E27FC236}">
                  <a16:creationId xmlns:a16="http://schemas.microsoft.com/office/drawing/2014/main" id="{DEDA2192-4639-43D1-8651-5B06F4A3EDB4}"/>
                </a:ext>
              </a:extLst>
            </p:cNvPr>
            <p:cNvSpPr txBox="1">
              <a:spLocks/>
            </p:cNvSpPr>
            <p:nvPr/>
          </p:nvSpPr>
          <p:spPr>
            <a:xfrm rot="1696481">
              <a:off x="5237836" y="4109483"/>
              <a:ext cx="2203069" cy="506095"/>
            </a:xfrm>
            <a:prstGeom prst="rect">
              <a:avLst/>
            </a:prstGeom>
          </p:spPr>
          <p:txBody>
            <a:bodyPr lIns="0" tIns="0" rIns="0" bIns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Palatino Linotype" panose="0204050205050503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Pull request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687F64FC-8F9F-47E9-A1B1-87CA6DC105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5056" y="3565168"/>
              <a:ext cx="3597310" cy="198820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FD70F79-D14A-40A2-8BA4-8569DA8FB79D}"/>
              </a:ext>
            </a:extLst>
          </p:cNvPr>
          <p:cNvSpPr txBox="1">
            <a:spLocks/>
          </p:cNvSpPr>
          <p:nvPr/>
        </p:nvSpPr>
        <p:spPr>
          <a:xfrm>
            <a:off x="206882" y="3949997"/>
            <a:ext cx="3584698" cy="25428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/>
              <a:t>Modify locally</a:t>
            </a:r>
          </a:p>
          <a:p>
            <a:pPr marL="514350" indent="-514350">
              <a:buAutoNum type="arabicPeriod"/>
            </a:pPr>
            <a:r>
              <a:rPr lang="en-US" dirty="0"/>
              <a:t>Push to your fork</a:t>
            </a:r>
          </a:p>
          <a:p>
            <a:pPr marL="514350" indent="-514350">
              <a:buAutoNum type="arabicPeriod"/>
            </a:pPr>
            <a:r>
              <a:rPr lang="en-US" dirty="0"/>
              <a:t>Ask the cool repo to pull the change from your fork</a:t>
            </a:r>
          </a:p>
        </p:txBody>
      </p:sp>
    </p:spTree>
    <p:extLst>
      <p:ext uri="{BB962C8B-B14F-4D97-AF65-F5344CB8AC3E}">
        <p14:creationId xmlns:p14="http://schemas.microsoft.com/office/powerpoint/2010/main" val="56220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59CF-7D58-434F-9109-F0B9409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are standard best practice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100A9-0D1C-4391-B25E-D9CE03E9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reviewed by non-author</a:t>
            </a:r>
          </a:p>
          <a:p>
            <a:r>
              <a:rPr lang="en-US" dirty="0"/>
              <a:t>Public discussion</a:t>
            </a:r>
          </a:p>
          <a:p>
            <a:r>
              <a:rPr lang="en-US" dirty="0"/>
              <a:t>Documentation of changes</a:t>
            </a:r>
          </a:p>
          <a:p>
            <a:r>
              <a:rPr lang="en-US" dirty="0"/>
              <a:t>Link to bug reports (</a:t>
            </a:r>
            <a:r>
              <a:rPr lang="en-US" i="1" dirty="0"/>
              <a:t>issues</a:t>
            </a:r>
            <a:r>
              <a:rPr lang="en-US" dirty="0"/>
              <a:t> or </a:t>
            </a:r>
            <a:r>
              <a:rPr lang="en-US" i="1" dirty="0"/>
              <a:t>tickets</a:t>
            </a:r>
            <a:r>
              <a:rPr lang="en-US" dirty="0"/>
              <a:t>)</a:t>
            </a:r>
          </a:p>
          <a:p>
            <a:r>
              <a:rPr lang="en-US" dirty="0"/>
              <a:t>Coarser grained than commits</a:t>
            </a:r>
          </a:p>
        </p:txBody>
      </p:sp>
    </p:spTree>
    <p:extLst>
      <p:ext uri="{BB962C8B-B14F-4D97-AF65-F5344CB8AC3E}">
        <p14:creationId xmlns:p14="http://schemas.microsoft.com/office/powerpoint/2010/main" val="1351172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C0DF0-9A1E-44BF-B9FA-119E3079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README.md 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contains simple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ACA90B-B7EF-4D47-A314-BFF83690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renders and displays the content of this file</a:t>
            </a:r>
          </a:p>
          <a:p>
            <a:r>
              <a:rPr lang="en-US" dirty="0" err="1"/>
              <a:t>MarkDown</a:t>
            </a:r>
            <a:r>
              <a:rPr lang="en-US" dirty="0"/>
              <a:t> is a simple formatting language</a:t>
            </a:r>
          </a:p>
        </p:txBody>
      </p:sp>
    </p:spTree>
    <p:extLst>
      <p:ext uri="{BB962C8B-B14F-4D97-AF65-F5344CB8AC3E}">
        <p14:creationId xmlns:p14="http://schemas.microsoft.com/office/powerpoint/2010/main" val="2956661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AEF75-142F-4B6C-9861-985806D80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Those were the essentials of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4A4271-2D57-490E-8007-3C32F0E7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7502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42A1F6-1932-473B-AA88-D905A66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version control system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58B1DB4F-32B4-4AB8-BEB9-A286BF20D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an history of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Sync versions with a team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F5FFDC8-1B0A-409D-A320-1309CA88654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18" name="Graphique 17" descr="Horloge avec un remplissage uni">
              <a:extLst>
                <a:ext uri="{FF2B5EF4-FFF2-40B4-BE49-F238E27FC236}">
                  <a16:creationId xmlns:a16="http://schemas.microsoft.com/office/drawing/2014/main" id="{F3997493-BC94-4AAA-B8C9-289D12CD1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20" name="Graphique 19" descr="Document avec un remplissage uni">
              <a:extLst>
                <a:ext uri="{FF2B5EF4-FFF2-40B4-BE49-F238E27FC236}">
                  <a16:creationId xmlns:a16="http://schemas.microsoft.com/office/drawing/2014/main" id="{116C40E4-2A12-4F53-8A54-8031D86B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22" name="Graphique 21" descr="Horloge avec un remplissage uni">
              <a:extLst>
                <a:ext uri="{FF2B5EF4-FFF2-40B4-BE49-F238E27FC236}">
                  <a16:creationId xmlns:a16="http://schemas.microsoft.com/office/drawing/2014/main" id="{6433EF9C-84EF-4E89-A53F-D1F05B44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23" name="Graphique 22" descr="Document avec un remplissage uni">
              <a:extLst>
                <a:ext uri="{FF2B5EF4-FFF2-40B4-BE49-F238E27FC236}">
                  <a16:creationId xmlns:a16="http://schemas.microsoft.com/office/drawing/2014/main" id="{E251FCCE-71C0-42EE-B4A4-8CA9B63AF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24" name="Graphique 23" descr="Horloge avec un remplissage uni">
              <a:extLst>
                <a:ext uri="{FF2B5EF4-FFF2-40B4-BE49-F238E27FC236}">
                  <a16:creationId xmlns:a16="http://schemas.microsoft.com/office/drawing/2014/main" id="{67BB2F34-EC86-4F4A-8B81-B06A20C9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25" name="Graphique 24" descr="Document avec un remplissage uni">
              <a:extLst>
                <a:ext uri="{FF2B5EF4-FFF2-40B4-BE49-F238E27FC236}">
                  <a16:creationId xmlns:a16="http://schemas.microsoft.com/office/drawing/2014/main" id="{414653D5-B684-4C4A-B547-AA092454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26" name="Graphique 25" descr="Horloge avec un remplissage uni">
              <a:extLst>
                <a:ext uri="{FF2B5EF4-FFF2-40B4-BE49-F238E27FC236}">
                  <a16:creationId xmlns:a16="http://schemas.microsoft.com/office/drawing/2014/main" id="{8CE552D4-3CE3-416E-A2B5-E580DA9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27" name="Graphique 26" descr="Document avec un remplissage uni">
              <a:extLst>
                <a:ext uri="{FF2B5EF4-FFF2-40B4-BE49-F238E27FC236}">
                  <a16:creationId xmlns:a16="http://schemas.microsoft.com/office/drawing/2014/main" id="{AAFAEFE8-55A8-432A-926B-54F7EF8C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28" name="Graphique 27" descr="Horloge avec un remplissage uni">
              <a:extLst>
                <a:ext uri="{FF2B5EF4-FFF2-40B4-BE49-F238E27FC236}">
                  <a16:creationId xmlns:a16="http://schemas.microsoft.com/office/drawing/2014/main" id="{8117AF07-CBB9-46DE-99B0-931518248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29" name="Graphique 28" descr="Document avec un remplissage uni">
              <a:extLst>
                <a:ext uri="{FF2B5EF4-FFF2-40B4-BE49-F238E27FC236}">
                  <a16:creationId xmlns:a16="http://schemas.microsoft.com/office/drawing/2014/main" id="{104292C3-19D0-4EAF-A203-25DDDF2A0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D27B582B-FF41-4C90-81E0-C1CC9C9BB21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9DE9127C-82D4-4878-8994-34D68D2A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E90A63E4-0C34-4003-9321-64D54C7932CC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E5D1C1F-1F80-495F-B6CB-6DCCF1EC43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B7D50201-3288-414A-807E-EBF0F43B2AFA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14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297403CA-9E87-40B5-A5AA-6F66779D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15" name="Graphique 14" descr="Profil mâle avec un remplissage uni">
              <a:extLst>
                <a:ext uri="{FF2B5EF4-FFF2-40B4-BE49-F238E27FC236}">
                  <a16:creationId xmlns:a16="http://schemas.microsoft.com/office/drawing/2014/main" id="{85581308-9114-4842-BC60-0165D80EA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37" name="Graphique 36" descr="Profil mâle avec un remplissage uni">
              <a:extLst>
                <a:ext uri="{FF2B5EF4-FFF2-40B4-BE49-F238E27FC236}">
                  <a16:creationId xmlns:a16="http://schemas.microsoft.com/office/drawing/2014/main" id="{7D09C55E-27CC-4685-AB88-E61BEE5AF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38" name="Graphique 37" descr="Profil mâle avec un remplissage uni">
              <a:extLst>
                <a:ext uri="{FF2B5EF4-FFF2-40B4-BE49-F238E27FC236}">
                  <a16:creationId xmlns:a16="http://schemas.microsoft.com/office/drawing/2014/main" id="{7618D288-8CE4-4564-9872-282445BB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FAE79EE-AA90-4AEE-B7F9-5515AD67D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886371D-657E-438E-B0E3-BDB1736BE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4141D14C-4BCA-4486-A6B2-CFEAE4E7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DE5B9942-986B-4BE0-A340-B29A3B15C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41E512E-739F-4A0E-88EE-D951EABE0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59344BA1-3923-4579-B883-AC7D8F654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A8DC224F-B1AF-48DD-A410-736A272E03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FB4DF81-3987-4AA6-9F2C-F53F23BFC6B0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E580006A-9439-4A26-B26B-3A07A3BA25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1712CEDE-C64B-48C9-A045-F78F3FB01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5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D3571-4146-4CDF-849A-4A52DD36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Dropbox is a version control system too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F822F4-5CF0-44EB-8652-4ED8F72FC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new version at arbitrary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Automatically and </a:t>
            </a:r>
            <a:r>
              <a:rPr lang="en-US" dirty="0">
                <a:solidFill>
                  <a:srgbClr val="C00000"/>
                </a:solidFill>
              </a:rPr>
              <a:t>eagerly</a:t>
            </a:r>
            <a:r>
              <a:rPr lang="en-US" dirty="0"/>
              <a:t> sync the </a:t>
            </a:r>
            <a:r>
              <a:rPr lang="en-US" dirty="0">
                <a:solidFill>
                  <a:srgbClr val="C00000"/>
                </a:solidFill>
              </a:rPr>
              <a:t>whole</a:t>
            </a:r>
            <a:r>
              <a:rPr lang="en-US" dirty="0"/>
              <a:t> current version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FDCEBCF-9300-461E-8C62-63AF6AB42F04}"/>
              </a:ext>
            </a:extLst>
          </p:cNvPr>
          <p:cNvGrpSpPr/>
          <p:nvPr/>
        </p:nvGrpSpPr>
        <p:grpSpPr>
          <a:xfrm>
            <a:off x="1143002" y="2460626"/>
            <a:ext cx="8337107" cy="595737"/>
            <a:chOff x="1143002" y="2460626"/>
            <a:chExt cx="8337107" cy="595737"/>
          </a:xfrm>
        </p:grpSpPr>
        <p:pic>
          <p:nvPicPr>
            <p:cNvPr id="5" name="Graphique 4" descr="Horloge avec un remplissage uni">
              <a:extLst>
                <a:ext uri="{FF2B5EF4-FFF2-40B4-BE49-F238E27FC236}">
                  <a16:creationId xmlns:a16="http://schemas.microsoft.com/office/drawing/2014/main" id="{ABE60609-89F6-4B2F-B680-E6F4A504D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02" y="2460626"/>
              <a:ext cx="545042" cy="545042"/>
            </a:xfrm>
            <a:prstGeom prst="rect">
              <a:avLst/>
            </a:prstGeom>
          </p:spPr>
        </p:pic>
        <p:pic>
          <p:nvPicPr>
            <p:cNvPr id="6" name="Graphique 5" descr="Document avec un remplissage uni">
              <a:extLst>
                <a:ext uri="{FF2B5EF4-FFF2-40B4-BE49-F238E27FC236}">
                  <a16:creationId xmlns:a16="http://schemas.microsoft.com/office/drawing/2014/main" id="{EF06FCDF-66BD-48D5-8B36-B3D4E38FF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88044" y="2470765"/>
              <a:ext cx="545042" cy="545042"/>
            </a:xfrm>
            <a:prstGeom prst="rect">
              <a:avLst/>
            </a:prstGeom>
          </p:spPr>
        </p:pic>
        <p:pic>
          <p:nvPicPr>
            <p:cNvPr id="7" name="Graphique 6" descr="Horloge avec un remplissage uni">
              <a:extLst>
                <a:ext uri="{FF2B5EF4-FFF2-40B4-BE49-F238E27FC236}">
                  <a16:creationId xmlns:a16="http://schemas.microsoft.com/office/drawing/2014/main" id="{336AAD18-DBEA-4AA8-8C54-8D4FFCA40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46402" y="2470765"/>
              <a:ext cx="545042" cy="545042"/>
            </a:xfrm>
            <a:prstGeom prst="rect">
              <a:avLst/>
            </a:prstGeom>
          </p:spPr>
        </p:pic>
        <p:pic>
          <p:nvPicPr>
            <p:cNvPr id="8" name="Graphique 7" descr="Document avec un remplissage uni">
              <a:extLst>
                <a:ext uri="{FF2B5EF4-FFF2-40B4-BE49-F238E27FC236}">
                  <a16:creationId xmlns:a16="http://schemas.microsoft.com/office/drawing/2014/main" id="{6AF5A947-22A6-490B-BC1D-971E7C369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2480904"/>
              <a:ext cx="545042" cy="545042"/>
            </a:xfrm>
            <a:prstGeom prst="rect">
              <a:avLst/>
            </a:prstGeom>
          </p:spPr>
        </p:pic>
        <p:pic>
          <p:nvPicPr>
            <p:cNvPr id="9" name="Graphique 8" descr="Horloge avec un remplissage uni">
              <a:extLst>
                <a:ext uri="{FF2B5EF4-FFF2-40B4-BE49-F238E27FC236}">
                  <a16:creationId xmlns:a16="http://schemas.microsoft.com/office/drawing/2014/main" id="{07E758A0-4B96-4B0C-B399-3004E673E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49802" y="2480904"/>
              <a:ext cx="545042" cy="545042"/>
            </a:xfrm>
            <a:prstGeom prst="rect">
              <a:avLst/>
            </a:prstGeom>
          </p:spPr>
        </p:pic>
        <p:pic>
          <p:nvPicPr>
            <p:cNvPr id="10" name="Graphique 9" descr="Document avec un remplissage uni">
              <a:extLst>
                <a:ext uri="{FF2B5EF4-FFF2-40B4-BE49-F238E27FC236}">
                  <a16:creationId xmlns:a16="http://schemas.microsoft.com/office/drawing/2014/main" id="{FF786F49-2A31-48EF-A1ED-FB0FBE37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94844" y="2491043"/>
              <a:ext cx="545042" cy="545042"/>
            </a:xfrm>
            <a:prstGeom prst="rect">
              <a:avLst/>
            </a:prstGeom>
          </p:spPr>
        </p:pic>
        <p:pic>
          <p:nvPicPr>
            <p:cNvPr id="11" name="Graphique 10" descr="Horloge avec un remplissage uni">
              <a:extLst>
                <a:ext uri="{FF2B5EF4-FFF2-40B4-BE49-F238E27FC236}">
                  <a16:creationId xmlns:a16="http://schemas.microsoft.com/office/drawing/2014/main" id="{29C7195C-66E5-483C-A3EA-E3051431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5146" y="2491043"/>
              <a:ext cx="545042" cy="545042"/>
            </a:xfrm>
            <a:prstGeom prst="rect">
              <a:avLst/>
            </a:prstGeom>
          </p:spPr>
        </p:pic>
        <p:pic>
          <p:nvPicPr>
            <p:cNvPr id="12" name="Graphique 11" descr="Document avec un remplissage uni">
              <a:extLst>
                <a:ext uri="{FF2B5EF4-FFF2-40B4-BE49-F238E27FC236}">
                  <a16:creationId xmlns:a16="http://schemas.microsoft.com/office/drawing/2014/main" id="{C263E102-447D-41FB-B805-85977831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50188" y="2501182"/>
              <a:ext cx="545042" cy="545042"/>
            </a:xfrm>
            <a:prstGeom prst="rect">
              <a:avLst/>
            </a:prstGeom>
          </p:spPr>
        </p:pic>
        <p:pic>
          <p:nvPicPr>
            <p:cNvPr id="13" name="Graphique 12" descr="Horloge avec un remplissage uni">
              <a:extLst>
                <a:ext uri="{FF2B5EF4-FFF2-40B4-BE49-F238E27FC236}">
                  <a16:creationId xmlns:a16="http://schemas.microsoft.com/office/drawing/2014/main" id="{8AAC0270-C0E9-481B-8230-A406A38D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90025" y="2501182"/>
              <a:ext cx="545042" cy="545042"/>
            </a:xfrm>
            <a:prstGeom prst="rect">
              <a:avLst/>
            </a:prstGeom>
          </p:spPr>
        </p:pic>
        <p:pic>
          <p:nvPicPr>
            <p:cNvPr id="14" name="Graphique 13" descr="Document avec un remplissage uni">
              <a:extLst>
                <a:ext uri="{FF2B5EF4-FFF2-40B4-BE49-F238E27FC236}">
                  <a16:creationId xmlns:a16="http://schemas.microsoft.com/office/drawing/2014/main" id="{87EA5D88-AA33-44D0-BA91-D35052933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35067" y="2511321"/>
              <a:ext cx="545042" cy="545042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BC84D251-916C-4140-9862-BFAABBD09B5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6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EE688E9-D5F4-49B7-A130-DD987D19C53E}"/>
                </a:ext>
              </a:extLst>
            </p:cNvPr>
            <p:cNvCxnSpPr>
              <a:cxnSpLocks/>
            </p:cNvCxnSpPr>
            <p:nvPr/>
          </p:nvCxnSpPr>
          <p:spPr>
            <a:xfrm>
              <a:off x="408208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5DCD71D8-83CF-4A8B-A6B5-866C71AEEFEF}"/>
                </a:ext>
              </a:extLst>
            </p:cNvPr>
            <p:cNvCxnSpPr>
              <a:cxnSpLocks/>
            </p:cNvCxnSpPr>
            <p:nvPr/>
          </p:nvCxnSpPr>
          <p:spPr>
            <a:xfrm>
              <a:off x="5917232" y="275006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B17DF30-4415-4C41-A9AD-3723EF39C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35007" y="2756412"/>
              <a:ext cx="6232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0CE5C95-0464-421D-899E-ACACA769A9DD}"/>
              </a:ext>
            </a:extLst>
          </p:cNvPr>
          <p:cNvGrpSpPr/>
          <p:nvPr/>
        </p:nvGrpSpPr>
        <p:grpSpPr>
          <a:xfrm>
            <a:off x="1693426" y="4383028"/>
            <a:ext cx="3466218" cy="2190129"/>
            <a:chOff x="1688044" y="4334847"/>
            <a:chExt cx="3466218" cy="2190129"/>
          </a:xfrm>
        </p:grpSpPr>
        <p:pic>
          <p:nvPicPr>
            <p:cNvPr id="20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989969D3-D816-4AF1-9348-135AD54F2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21" name="Graphique 20" descr="Profil mâle avec un remplissage uni">
              <a:extLst>
                <a:ext uri="{FF2B5EF4-FFF2-40B4-BE49-F238E27FC236}">
                  <a16:creationId xmlns:a16="http://schemas.microsoft.com/office/drawing/2014/main" id="{A6579DEA-AF3B-4199-A186-FE883010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22" name="Graphique 21" descr="Profil mâle avec un remplissage uni">
              <a:extLst>
                <a:ext uri="{FF2B5EF4-FFF2-40B4-BE49-F238E27FC236}">
                  <a16:creationId xmlns:a16="http://schemas.microsoft.com/office/drawing/2014/main" id="{80FD5230-CA1A-4F76-A247-46AEF773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C71E4A12-F869-4D8A-ACCB-2949A2DDD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589A96D8-4E3F-44E8-9A3A-E6C0DBF2D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77CB418-ED53-44C3-8332-A7E593B012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ED2FA4E-BF28-4E1C-AB57-E9C29FE71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2554D12-1766-4C73-B7A6-DA3F03345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CD82EA9-04F2-4195-92B5-3A4E532F0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5C3B193-7DF6-425E-A822-AB0E4935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639CE5B-962E-42E0-BBA4-1FCF5C1E99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8A226742-CC70-44DE-BE6A-2E3912AC7B82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DD0E5E25-E3F5-40E8-A5E9-B492DA049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C5EB98D4-BCFC-49A7-B390-2391B0335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Espace réservé du contenu 11">
            <a:extLst>
              <a:ext uri="{FF2B5EF4-FFF2-40B4-BE49-F238E27FC236}">
                <a16:creationId xmlns:a16="http://schemas.microsoft.com/office/drawing/2014/main" id="{8FF35BA8-6EEC-4817-8CE1-83C6E18553C6}"/>
              </a:ext>
            </a:extLst>
          </p:cNvPr>
          <p:cNvSpPr txBox="1">
            <a:spLocks/>
          </p:cNvSpPr>
          <p:nvPr/>
        </p:nvSpPr>
        <p:spPr>
          <a:xfrm>
            <a:off x="5512381" y="4629379"/>
            <a:ext cx="5281743" cy="18634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Warning</a:t>
            </a:r>
          </a:p>
          <a:p>
            <a:pPr marL="0" indent="0">
              <a:buNone/>
            </a:pPr>
            <a:r>
              <a:rPr lang="en-US" sz="2400" dirty="0"/>
              <a:t>Once you shared a folder with someone their modification change your files locally</a:t>
            </a:r>
          </a:p>
        </p:txBody>
      </p:sp>
    </p:spTree>
    <p:extLst>
      <p:ext uri="{BB962C8B-B14F-4D97-AF65-F5344CB8AC3E}">
        <p14:creationId xmlns:p14="http://schemas.microsoft.com/office/powerpoint/2010/main" val="29216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C1D56-04EF-42F5-8658-D816F723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offers more (too much) control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25CA6A-196E-4A01-95E3-84ACE8B0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version happen</a:t>
            </a:r>
          </a:p>
          <a:p>
            <a:r>
              <a:rPr lang="en-US" dirty="0"/>
              <a:t>What is included in a version</a:t>
            </a:r>
          </a:p>
          <a:p>
            <a:r>
              <a:rPr lang="en-US" dirty="0"/>
              <a:t>What version is currently used</a:t>
            </a:r>
          </a:p>
          <a:p>
            <a:r>
              <a:rPr lang="en-US" dirty="0"/>
              <a:t>When to sync from the team</a:t>
            </a:r>
          </a:p>
          <a:p>
            <a:r>
              <a:rPr lang="en-US" dirty="0"/>
              <a:t>What to sync</a:t>
            </a:r>
          </a:p>
          <a:p>
            <a:r>
              <a:rPr lang="en-US" dirty="0"/>
              <a:t>From whom to sync</a:t>
            </a:r>
          </a:p>
          <a:p>
            <a:r>
              <a:rPr lang="en-US" dirty="0"/>
              <a:t>How to 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15141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EF378-3DD6-489E-84FA-17EDB71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github, </a:t>
            </a:r>
            <a:r>
              <a:rPr lang="en-US" dirty="0" err="1"/>
              <a:t>gitlab</a:t>
            </a:r>
            <a:r>
              <a:rPr lang="en-US" dirty="0"/>
              <a:t>, bitbucket (stash.desy.de) provide central sync servers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AAE6D-9BCB-4AEA-9C19-B286A2102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Theory  -  possible with </a:t>
            </a:r>
            <a:r>
              <a:rPr lang="en-US" dirty="0">
                <a:solidFill>
                  <a:schemeClr val="accent1"/>
                </a:solidFill>
              </a:rPr>
              <a:t>git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E793A39-1CCC-4143-8DE7-6A473DA6E5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Practice  -  central </a:t>
            </a:r>
            <a:r>
              <a:rPr lang="en-US" dirty="0">
                <a:solidFill>
                  <a:schemeClr val="accent6"/>
                </a:solidFill>
              </a:rPr>
              <a:t>github</a:t>
            </a:r>
            <a:r>
              <a:rPr lang="en-US" dirty="0"/>
              <a:t> server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F7019EA-BD41-4A57-8C04-7CC98EA6CD3B}"/>
              </a:ext>
            </a:extLst>
          </p:cNvPr>
          <p:cNvGrpSpPr/>
          <p:nvPr/>
        </p:nvGrpSpPr>
        <p:grpSpPr>
          <a:xfrm>
            <a:off x="1724681" y="3429000"/>
            <a:ext cx="3466218" cy="2190129"/>
            <a:chOff x="1688044" y="4334847"/>
            <a:chExt cx="3466218" cy="2190129"/>
          </a:xfrm>
        </p:grpSpPr>
        <p:pic>
          <p:nvPicPr>
            <p:cNvPr id="7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A058FC87-8416-409F-B955-09EAC4ED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8044" y="5153204"/>
              <a:ext cx="685886" cy="685886"/>
            </a:xfrm>
            <a:prstGeom prst="rect">
              <a:avLst/>
            </a:prstGeom>
          </p:spPr>
        </p:pic>
        <p:pic>
          <p:nvPicPr>
            <p:cNvPr id="8" name="Graphique 7" descr="Profil mâle avec un remplissage uni">
              <a:extLst>
                <a:ext uri="{FF2B5EF4-FFF2-40B4-BE49-F238E27FC236}">
                  <a16:creationId xmlns:a16="http://schemas.microsoft.com/office/drawing/2014/main" id="{A348734C-15D7-446A-929A-A5B18019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2646" y="4334847"/>
              <a:ext cx="685886" cy="685886"/>
            </a:xfrm>
            <a:prstGeom prst="rect">
              <a:avLst/>
            </a:prstGeom>
          </p:spPr>
        </p:pic>
        <p:pic>
          <p:nvPicPr>
            <p:cNvPr id="9" name="Graphique 8" descr="Profil mâle avec un remplissage uni">
              <a:extLst>
                <a:ext uri="{FF2B5EF4-FFF2-40B4-BE49-F238E27FC236}">
                  <a16:creationId xmlns:a16="http://schemas.microsoft.com/office/drawing/2014/main" id="{7312F756-46C8-486C-A46F-2AA69F2FD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91444" y="5839090"/>
              <a:ext cx="685886" cy="685886"/>
            </a:xfrm>
            <a:prstGeom prst="rect">
              <a:avLst/>
            </a:prstGeom>
          </p:spPr>
        </p:pic>
        <p:pic>
          <p:nvPicPr>
            <p:cNvPr id="10" name="Graphique 9" descr="Profil mâle avec un remplissage uni">
              <a:extLst>
                <a:ext uri="{FF2B5EF4-FFF2-40B4-BE49-F238E27FC236}">
                  <a16:creationId xmlns:a16="http://schemas.microsoft.com/office/drawing/2014/main" id="{255BEF63-2BDB-454F-B792-D51D99A6D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68376" y="4810261"/>
              <a:ext cx="685886" cy="685886"/>
            </a:xfrm>
            <a:prstGeom prst="rect">
              <a:avLst/>
            </a:prstGeom>
          </p:spPr>
        </p:pic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B9BC9F5-97C8-4367-A965-FE733CE07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82" y="4870136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A788625B-2B87-4E2D-934C-AF2D2DBB2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6987" y="5009078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632F3E85-DB8F-4F78-B1F4-780CC9A95FDC}"/>
                </a:ext>
              </a:extLst>
            </p:cNvPr>
            <p:cNvCxnSpPr>
              <a:cxnSpLocks/>
            </p:cNvCxnSpPr>
            <p:nvPr/>
          </p:nvCxnSpPr>
          <p:spPr>
            <a:xfrm>
              <a:off x="2233086" y="5871951"/>
              <a:ext cx="1258358" cy="43994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734A96FF-5DA0-44D6-9A1E-B7550D945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28350" y="5704153"/>
              <a:ext cx="1202324" cy="4420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2CEB6B51-F105-4AFD-B793-88636388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9009" y="554763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6C5F1D-AE11-4363-89AA-62668C4E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554" y="551367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346F26E5-BFF2-4640-BDBE-FC5D95585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614" y="4753280"/>
              <a:ext cx="865279" cy="31585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962AFB3-149A-412F-B3D4-F5251300F9BA}"/>
                </a:ext>
              </a:extLst>
            </p:cNvPr>
            <p:cNvCxnSpPr>
              <a:cxnSpLocks/>
            </p:cNvCxnSpPr>
            <p:nvPr/>
          </p:nvCxnSpPr>
          <p:spPr>
            <a:xfrm>
              <a:off x="3659855" y="4952465"/>
              <a:ext cx="801905" cy="25446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2399972F-74E8-4625-9821-92A309B87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4328" y="5297190"/>
              <a:ext cx="1865157" cy="24317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A64EA634-62FC-477B-A809-4874F8792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692" y="5446209"/>
              <a:ext cx="1816265" cy="23150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CB52810D-5D78-4EEB-B925-4F9FD4F2088B}"/>
              </a:ext>
            </a:extLst>
          </p:cNvPr>
          <p:cNvGrpSpPr/>
          <p:nvPr/>
        </p:nvGrpSpPr>
        <p:grpSpPr>
          <a:xfrm>
            <a:off x="7360383" y="2874118"/>
            <a:ext cx="3993417" cy="3034450"/>
            <a:chOff x="7012136" y="2392658"/>
            <a:chExt cx="3993417" cy="3034450"/>
          </a:xfrm>
        </p:grpSpPr>
        <p:pic>
          <p:nvPicPr>
            <p:cNvPr id="22" name="Espace réservé du contenu 6" descr="Profil femelle avec un remplissage uni">
              <a:extLst>
                <a:ext uri="{FF2B5EF4-FFF2-40B4-BE49-F238E27FC236}">
                  <a16:creationId xmlns:a16="http://schemas.microsoft.com/office/drawing/2014/main" id="{7CA0BB53-15B6-41E4-997D-489C033EC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29508" y="4635964"/>
              <a:ext cx="685886" cy="685886"/>
            </a:xfrm>
            <a:prstGeom prst="rect">
              <a:avLst/>
            </a:prstGeom>
          </p:spPr>
        </p:pic>
        <p:pic>
          <p:nvPicPr>
            <p:cNvPr id="23" name="Graphique 22" descr="Profil mâle avec un remplissage uni">
              <a:extLst>
                <a:ext uri="{FF2B5EF4-FFF2-40B4-BE49-F238E27FC236}">
                  <a16:creationId xmlns:a16="http://schemas.microsoft.com/office/drawing/2014/main" id="{76B17270-5DEE-4DC6-A503-4B7F156AC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12136" y="2606922"/>
              <a:ext cx="685886" cy="685886"/>
            </a:xfrm>
            <a:prstGeom prst="rect">
              <a:avLst/>
            </a:prstGeom>
          </p:spPr>
        </p:pic>
        <p:pic>
          <p:nvPicPr>
            <p:cNvPr id="24" name="Graphique 23" descr="Profil mâle avec un remplissage uni">
              <a:extLst>
                <a:ext uri="{FF2B5EF4-FFF2-40B4-BE49-F238E27FC236}">
                  <a16:creationId xmlns:a16="http://schemas.microsoft.com/office/drawing/2014/main" id="{D460C8DC-B99C-47ED-9F59-7FF53BB9F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9667" y="4741222"/>
              <a:ext cx="685886" cy="685886"/>
            </a:xfrm>
            <a:prstGeom prst="rect">
              <a:avLst/>
            </a:prstGeom>
          </p:spPr>
        </p:pic>
        <p:pic>
          <p:nvPicPr>
            <p:cNvPr id="25" name="Graphique 24" descr="Profil mâle avec un remplissage uni">
              <a:extLst>
                <a:ext uri="{FF2B5EF4-FFF2-40B4-BE49-F238E27FC236}">
                  <a16:creationId xmlns:a16="http://schemas.microsoft.com/office/drawing/2014/main" id="{784AD528-58EF-4A56-BD73-0EEB8E30A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62528" y="2392658"/>
              <a:ext cx="685886" cy="685886"/>
            </a:xfrm>
            <a:prstGeom prst="rect">
              <a:avLst/>
            </a:prstGeom>
          </p:spPr>
        </p:pic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6DAABCC6-94FA-4CBF-B5BD-3B65680AF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7380" y="4301082"/>
              <a:ext cx="635882" cy="48580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54F587F-CCD2-45EC-8DF8-EBF1F6615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5685" y="4440024"/>
              <a:ext cx="654999" cy="5004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B2230A73-73C1-4B6A-951D-B4960C23D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92764" y="4489728"/>
              <a:ext cx="965661" cy="568047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3A33E3BD-7957-4D61-AD7C-4C7ADEA59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8297" y="4273040"/>
              <a:ext cx="1028640" cy="59559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AAE9477A-04AF-44C0-8927-77C7C1B39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636" y="3091872"/>
              <a:ext cx="582511" cy="69679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C5E07A42-82CC-4984-A95B-C5A2DD8E1F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181" y="3057918"/>
              <a:ext cx="574233" cy="689028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3854C680-7665-4468-9AAD-C8BCC9DA97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9453" y="3134883"/>
              <a:ext cx="798728" cy="549539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C79C42A-9345-4AD9-8B6D-33D70C1F6EA4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88" y="3274092"/>
              <a:ext cx="737497" cy="504215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que 36" descr="Ordinateur avec un remplissage uni">
              <a:extLst>
                <a:ext uri="{FF2B5EF4-FFF2-40B4-BE49-F238E27FC236}">
                  <a16:creationId xmlns:a16="http://schemas.microsoft.com/office/drawing/2014/main" id="{31C7F12D-C75C-4A87-A5AD-C58221C8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85" y="364712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36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312573-C42B-4593-B491-333B2DDF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several ways to use git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7F6E83-7D1B-4D53-A0DA-87FF44D9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command line</a:t>
            </a:r>
          </a:p>
          <a:p>
            <a:pPr lvl="1"/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&lt;command&gt; [&lt;</a:t>
            </a:r>
            <a:r>
              <a:rPr lang="en-US" dirty="0" err="1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args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&gt;]</a:t>
            </a:r>
          </a:p>
          <a:p>
            <a:pPr lvl="1"/>
            <a:endParaRPr lang="en-US" dirty="0">
              <a:latin typeface="JuliaMono" panose="020B0609060300020004" pitchFamily="49" charset="0"/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With a specialized software with user interface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GitKraken</a:t>
            </a:r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pPr lvl="1"/>
            <a:endParaRPr lang="en-US" dirty="0">
              <a:ea typeface="JuliaMono" panose="020B0609060300020004" pitchFamily="49" charset="0"/>
              <a:cs typeface="JuliaMono" panose="020B0609060300020004" pitchFamily="49" charset="0"/>
            </a:endParaRPr>
          </a:p>
          <a:p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From a code editor</a:t>
            </a:r>
          </a:p>
          <a:p>
            <a:pPr lvl="1"/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VSCode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 (native support and extensions: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GitGraph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, </a:t>
            </a:r>
            <a:r>
              <a:rPr lang="en-US" dirty="0" err="1">
                <a:ea typeface="JuliaMono" panose="020B0609060300020004" pitchFamily="49" charset="0"/>
                <a:cs typeface="JuliaMono" panose="020B0609060300020004" pitchFamily="49" charset="0"/>
              </a:rPr>
              <a:t>GitLens</a:t>
            </a:r>
            <a:r>
              <a:rPr lang="en-US" dirty="0">
                <a:ea typeface="JuliaMono" panose="020B0609060300020004" pitchFamily="49" charset="0"/>
                <a:cs typeface="JuliaMono" panose="020B06090603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942FD5-1D54-4200-B6FC-09BED73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of versioning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136213-C733-40AD-AA0C-027A652EE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5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6FBA0-2A62-4746-825F-360A2B87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: a folder tracked by git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2F1A9FB1-AB1E-4203-90B1-B42A0F5F7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003153"/>
          </a:xfrm>
        </p:spPr>
        <p:txBody>
          <a:bodyPr>
            <a:normAutofit/>
          </a:bodyPr>
          <a:lstStyle/>
          <a:p>
            <a:r>
              <a:rPr lang="en-US" dirty="0"/>
              <a:t>Any folder with a </a:t>
            </a:r>
            <a:r>
              <a:rPr lang="en-US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 </a:t>
            </a:r>
            <a:r>
              <a:rPr lang="en-US" dirty="0"/>
              <a:t>subfolder is a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init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initialize a new repo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git clone &lt;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url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&gt;</a:t>
            </a:r>
            <a:r>
              <a:rPr lang="en-US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 </a:t>
            </a:r>
            <a:r>
              <a:rPr lang="en-US" dirty="0"/>
              <a:t>copy a repo from the internet</a:t>
            </a:r>
          </a:p>
        </p:txBody>
      </p:sp>
      <p:pic>
        <p:nvPicPr>
          <p:cNvPr id="13" name="Espace réservé du contenu 5" descr="Dossier contour">
            <a:extLst>
              <a:ext uri="{FF2B5EF4-FFF2-40B4-BE49-F238E27FC236}">
                <a16:creationId xmlns:a16="http://schemas.microsoft.com/office/drawing/2014/main" id="{32F9F4B0-8B08-4856-8694-C64A2F54B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99" y="938477"/>
            <a:ext cx="5435601" cy="5435601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FAD4FC99-5C3A-4CE8-9D45-389EB3C3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8425" y="4283736"/>
            <a:ext cx="545042" cy="545042"/>
          </a:xfrm>
          <a:prstGeom prst="rect">
            <a:avLst/>
          </a:prstGeom>
        </p:spPr>
      </p:pic>
      <p:pic>
        <p:nvPicPr>
          <p:cNvPr id="15" name="Espace réservé du contenu 5" descr="Dossier contour">
            <a:extLst>
              <a:ext uri="{FF2B5EF4-FFF2-40B4-BE49-F238E27FC236}">
                <a16:creationId xmlns:a16="http://schemas.microsoft.com/office/drawing/2014/main" id="{C8FBE8C8-5DE3-4355-955A-DAF50637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8425" y="3029479"/>
            <a:ext cx="799042" cy="799042"/>
          </a:xfrm>
          <a:prstGeom prst="rect">
            <a:avLst/>
          </a:prstGeom>
        </p:spPr>
      </p:pic>
      <p:pic>
        <p:nvPicPr>
          <p:cNvPr id="16" name="Espace réservé du contenu 5" descr="Dossier contour">
            <a:extLst>
              <a:ext uri="{FF2B5EF4-FFF2-40B4-BE49-F238E27FC236}">
                <a16:creationId xmlns:a16="http://schemas.microsoft.com/office/drawing/2014/main" id="{EBD5BF08-64D5-4986-86D4-B1CFEBEC19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2658" y="3029479"/>
            <a:ext cx="799042" cy="799042"/>
          </a:xfrm>
          <a:prstGeom prst="rect">
            <a:avLst/>
          </a:prstGeom>
        </p:spPr>
      </p:pic>
      <p:pic>
        <p:nvPicPr>
          <p:cNvPr id="17" name="Espace réservé du contenu 5" descr="Dossier contour">
            <a:extLst>
              <a:ext uri="{FF2B5EF4-FFF2-40B4-BE49-F238E27FC236}">
                <a16:creationId xmlns:a16="http://schemas.microsoft.com/office/drawing/2014/main" id="{82BD164B-0003-4466-AA8A-049B9BD50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6891" y="3029479"/>
            <a:ext cx="799042" cy="799042"/>
          </a:xfrm>
          <a:prstGeom prst="rect">
            <a:avLst/>
          </a:prstGeom>
        </p:spPr>
      </p:pic>
      <p:pic>
        <p:nvPicPr>
          <p:cNvPr id="18" name="Graphique 17" descr="Document avec un remplissage uni">
            <a:extLst>
              <a:ext uri="{FF2B5EF4-FFF2-40B4-BE49-F238E27FC236}">
                <a16:creationId xmlns:a16="http://schemas.microsoft.com/office/drawing/2014/main" id="{93B8F915-AEDE-42BE-B490-3C84BF7F0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2625" y="4283736"/>
            <a:ext cx="545042" cy="545042"/>
          </a:xfrm>
          <a:prstGeom prst="rect">
            <a:avLst/>
          </a:prstGeom>
        </p:spPr>
      </p:pic>
      <p:pic>
        <p:nvPicPr>
          <p:cNvPr id="19" name="Graphique 18" descr="Document avec un remplissage uni">
            <a:extLst>
              <a:ext uri="{FF2B5EF4-FFF2-40B4-BE49-F238E27FC236}">
                <a16:creationId xmlns:a16="http://schemas.microsoft.com/office/drawing/2014/main" id="{451BBFC0-C57D-4474-BBCC-F8BC0FA9C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6825" y="4283736"/>
            <a:ext cx="545042" cy="545042"/>
          </a:xfrm>
          <a:prstGeom prst="rect">
            <a:avLst/>
          </a:prstGeom>
        </p:spPr>
      </p:pic>
      <p:pic>
        <p:nvPicPr>
          <p:cNvPr id="20" name="Graphique 19" descr="Document avec un remplissage uni">
            <a:extLst>
              <a:ext uri="{FF2B5EF4-FFF2-40B4-BE49-F238E27FC236}">
                <a16:creationId xmlns:a16="http://schemas.microsoft.com/office/drawing/2014/main" id="{F7183A7F-0444-4A24-8F10-5BB253F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1025" y="4283736"/>
            <a:ext cx="545042" cy="545042"/>
          </a:xfrm>
          <a:prstGeom prst="rect">
            <a:avLst/>
          </a:prstGeom>
        </p:spPr>
      </p:pic>
      <p:pic>
        <p:nvPicPr>
          <p:cNvPr id="21" name="Graphique 20" descr="Document avec un remplissage uni">
            <a:extLst>
              <a:ext uri="{FF2B5EF4-FFF2-40B4-BE49-F238E27FC236}">
                <a16:creationId xmlns:a16="http://schemas.microsoft.com/office/drawing/2014/main" id="{71CFB8BF-85DD-48C3-8A76-DEA6A3217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5225" y="4283736"/>
            <a:ext cx="545042" cy="545042"/>
          </a:xfrm>
          <a:prstGeom prst="rect">
            <a:avLst/>
          </a:prstGeom>
        </p:spPr>
      </p:pic>
      <p:pic>
        <p:nvPicPr>
          <p:cNvPr id="22" name="Graphique 21" descr="Document avec un remplissage uni">
            <a:extLst>
              <a:ext uri="{FF2B5EF4-FFF2-40B4-BE49-F238E27FC236}">
                <a16:creationId xmlns:a16="http://schemas.microsoft.com/office/drawing/2014/main" id="{D152CF53-2FE1-441A-9E5E-EEEEE5F7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9425" y="4283736"/>
            <a:ext cx="545042" cy="545042"/>
          </a:xfrm>
          <a:prstGeom prst="rect">
            <a:avLst/>
          </a:prstGeom>
        </p:spPr>
      </p:pic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BA1A0207-43E8-4BF6-882D-7554CDA7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58" y="3656277"/>
            <a:ext cx="821266" cy="42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.git</a:t>
            </a:r>
          </a:p>
        </p:txBody>
      </p:sp>
      <p:sp>
        <p:nvSpPr>
          <p:cNvPr id="24" name="Espace réservé du contenu 5">
            <a:extLst>
              <a:ext uri="{FF2B5EF4-FFF2-40B4-BE49-F238E27FC236}">
                <a16:creationId xmlns:a16="http://schemas.microsoft.com/office/drawing/2014/main" id="{6BC80DB9-AE31-4895-B9F3-EDF14843F5E5}"/>
              </a:ext>
            </a:extLst>
          </p:cNvPr>
          <p:cNvSpPr txBox="1">
            <a:spLocks/>
          </p:cNvSpPr>
          <p:nvPr/>
        </p:nvSpPr>
        <p:spPr>
          <a:xfrm>
            <a:off x="2645833" y="3673210"/>
            <a:ext cx="821266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data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33D3E20-53BA-4DFE-8F2C-83147C3D6C7B}"/>
              </a:ext>
            </a:extLst>
          </p:cNvPr>
          <p:cNvSpPr txBox="1">
            <a:spLocks/>
          </p:cNvSpPr>
          <p:nvPr/>
        </p:nvSpPr>
        <p:spPr>
          <a:xfrm>
            <a:off x="3903134" y="3656277"/>
            <a:ext cx="1021821" cy="42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plots</a:t>
            </a:r>
          </a:p>
        </p:txBody>
      </p:sp>
      <p:sp>
        <p:nvSpPr>
          <p:cNvPr id="28" name="Espace réservé du contenu 11">
            <a:extLst>
              <a:ext uri="{FF2B5EF4-FFF2-40B4-BE49-F238E27FC236}">
                <a16:creationId xmlns:a16="http://schemas.microsoft.com/office/drawing/2014/main" id="{8896C8C0-2724-40D9-9CC4-117FC24D7D09}"/>
              </a:ext>
            </a:extLst>
          </p:cNvPr>
          <p:cNvSpPr txBox="1">
            <a:spLocks/>
          </p:cNvSpPr>
          <p:nvPr/>
        </p:nvSpPr>
        <p:spPr>
          <a:xfrm>
            <a:off x="5575300" y="5030549"/>
            <a:ext cx="6375400" cy="14623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Exercise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Clone the repo of the workshop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JuliaMono" panose="020B0609060300020004" pitchFamily="49" charset="0"/>
                <a:ea typeface="JuliaMono" panose="020B0609060300020004" pitchFamily="49" charset="0"/>
                <a:cs typeface="JuliaMono" panose="020B0609060300020004" pitchFamily="49" charset="0"/>
              </a:rPr>
              <a:t>https://github.com/Kolaru/GitEssentials.git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1111</Words>
  <Application>Microsoft Office PowerPoint</Application>
  <PresentationFormat>Grand écran</PresentationFormat>
  <Paragraphs>254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JuliaMono</vt:lpstr>
      <vt:lpstr>Palatino Linotype</vt:lpstr>
      <vt:lpstr>Thème Office</vt:lpstr>
      <vt:lpstr>Essentials of Git</vt:lpstr>
      <vt:lpstr>Introduction</vt:lpstr>
      <vt:lpstr>git is a version control system</vt:lpstr>
      <vt:lpstr>Dropbox is a version control system too</vt:lpstr>
      <vt:lpstr>git offers more (too much) control</vt:lpstr>
      <vt:lpstr>github, gitlab, bitbucket (stash.desy.de) provide central sync servers</vt:lpstr>
      <vt:lpstr>There are several ways to use git</vt:lpstr>
      <vt:lpstr>Essential of versioning</vt:lpstr>
      <vt:lpstr>Repository : a folder tracked by git</vt:lpstr>
      <vt:lpstr>Commit : a snapshot with metadata</vt:lpstr>
      <vt:lpstr>There are several states for a file</vt:lpstr>
      <vt:lpstr>Let’s commit the changes</vt:lpstr>
      <vt:lpstr>Checkout : go back to any commit</vt:lpstr>
      <vt:lpstr>Demo : diff and blame</vt:lpstr>
      <vt:lpstr>Essential of sharing and syncing</vt:lpstr>
      <vt:lpstr>Remote : a repo with a compatible history somewhere else on the internet</vt:lpstr>
      <vt:lpstr>Pull : get new commits from remote</vt:lpstr>
      <vt:lpstr>Usually both history are represented together</vt:lpstr>
      <vt:lpstr>Push : give new commits to the remote</vt:lpstr>
      <vt:lpstr>Merge conflict : sometimes changes are incompatible</vt:lpstr>
      <vt:lpstr>Merge conflict are solved manually with a text editor</vt:lpstr>
      <vt:lpstr>Branch : parallel histories that can be branched out or merged</vt:lpstr>
      <vt:lpstr>There a two ways to init a remote repo</vt:lpstr>
      <vt:lpstr>Standard collaborative practice</vt:lpstr>
      <vt:lpstr>master is the source of truth and should always be working</vt:lpstr>
      <vt:lpstr>Fork and pull request : contributing code to somebody’s else repo</vt:lpstr>
      <vt:lpstr>Pull request are standard best practice</vt:lpstr>
      <vt:lpstr>README.md contains simple documentation</vt:lpstr>
      <vt:lpstr>Those were the essentials of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Benoît Richard</dc:creator>
  <cp:lastModifiedBy>Benoît Richard</cp:lastModifiedBy>
  <cp:revision>20</cp:revision>
  <dcterms:created xsi:type="dcterms:W3CDTF">2022-10-11T23:16:12Z</dcterms:created>
  <dcterms:modified xsi:type="dcterms:W3CDTF">2022-11-13T19:16:02Z</dcterms:modified>
</cp:coreProperties>
</file>