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1" r:id="rId11"/>
    <p:sldId id="272" r:id="rId12"/>
    <p:sldId id="273" r:id="rId13"/>
    <p:sldId id="274" r:id="rId14"/>
    <p:sldId id="266" r:id="rId15"/>
    <p:sldId id="276" r:id="rId16"/>
    <p:sldId id="265" r:id="rId17"/>
    <p:sldId id="267" r:id="rId18"/>
    <p:sldId id="268" r:id="rId19"/>
    <p:sldId id="270" r:id="rId20"/>
    <p:sldId id="269" r:id="rId21"/>
    <p:sldId id="277" r:id="rId22"/>
    <p:sldId id="279" r:id="rId23"/>
    <p:sldId id="281" r:id="rId24"/>
    <p:sldId id="282" r:id="rId25"/>
    <p:sldId id="283" r:id="rId26"/>
    <p:sldId id="284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FFE3D3D-43DF-2C5A-3A1E-B33B1BE3D0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9BC46B-34ED-EAB3-4747-1E52EEA50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6BFCE-C042-473B-8BE9-631034A08B5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DCC3B2-1B64-42EE-02D7-095D6D44B3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EE3BE0-3301-B49A-6FE5-781F73824C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93D5C-E6E5-462F-83EB-D2FCD2B553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D8361-A84C-4178-9125-259BF5977C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19C93-835B-4678-B8FC-E956E21FD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49BC7-4852-B13B-639D-06E5A54C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748666-7C07-E4FA-2D75-D3CF707C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28FF8-4585-5302-03FB-258C3C9C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5E16-22C9-4DF8-B882-34E789427D60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40B78-1A42-D34C-E818-B2359660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2DAF1-AA13-E646-1550-D14B9A33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1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BDA33-B835-D700-695E-6BFA53CB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7FA898-95A7-A01A-E091-03BACBBC2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2B720-372E-7CC5-14E7-ED5A37E2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958-2A98-4272-808E-59FCF3C355E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A00BF-C978-26EE-23A0-0AD67FD8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BA3A5-C995-DEBA-896E-3AC969A4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3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9006E7-F968-DDDD-AE52-E73E879DD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001951-C495-AEF9-96EA-C475817A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46080-02AD-D5F8-0AC8-E0D94F3D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9B88-8E9F-4C73-9C76-B9620CEC5FE9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60B47-02CC-FD84-C43D-13A1D517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6D3A8-615F-2386-EBA8-92C320BE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78CFC-4C6D-C5C5-D1A9-B2BFE25A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13001-88C2-83E6-912C-511810AF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955CB-F078-AFB5-9184-EEF64E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28-D9AD-4F27-997F-0F21650D8400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82F31-BD2C-151C-5775-C88616E7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7A8D4-C9B8-8F0F-7621-2321F233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EE54F-F78F-6939-083C-C2AD5DC6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6BAA5-968A-328E-539C-CB430086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FFC21-4186-BB4B-5431-346AE910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C786-F7E9-4D4B-B954-6072F469F919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AB2D2-A7DD-CBD4-4C05-F1729229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00270-9CF0-9AEB-7098-3A3CF962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C2200-6F02-9786-399A-CEE79DE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7C698-3B16-9C8D-E19C-3AF727BE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457678-58D2-948A-EF3B-4E9985C3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3B2892-78E1-C9C7-AF42-018D927F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7005-BE01-4F45-9E03-8237E82E8D70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88B58-7527-39DD-E759-F562DA0F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791CBD-A799-292B-8CA4-1637DC77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6FAF5-1631-0FEF-ACC1-A262C2AB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A521A-406B-E1E6-5079-7363F770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ECA70-CC1E-3320-DEF4-3F8E7321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165658-161F-135D-6D06-543961C8B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5B537A-7C78-1E99-E4AD-82AFFFA33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BCFC7-C62E-8BE7-84FF-0133BF1B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FD4-712E-4CFE-A87E-532ED05A4C71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2C2343-F1BB-F7DC-11E9-B5A75FC2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3452EC-8E25-BF74-A78B-28F2558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2F380-BB99-2501-4F4B-D247AD42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6F5D5A-5CA6-2D2C-AE9A-DB52D1C5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8948-B9FE-4034-AAE9-C9C9E0B6B601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34653-98F4-8A57-81D4-D147934D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19B8D0-EB75-B869-C02C-8EA3260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D3E47D-FFDE-2136-14F1-F595EBE4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E7CF-5507-42F1-BA5D-497B8FBDCDEC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76887-004E-8E05-832B-80B46471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532716-56B0-2005-5843-87E37F03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A20F8-632F-305A-85A7-087B3F23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F427A-3233-A122-CA2C-CDCA1F47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BD025A-EB41-12DA-94F2-20A791F9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ED7C7B-6402-988A-FD2A-EA634336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47DB-0AA8-4510-9D8B-8EBA2104DAC1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D0776-BD50-1048-ED41-0FEAA097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108FA-857E-BDD6-C718-1CE0CA5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DE0A-9AB9-4B77-7BCC-A2AFED3C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51AF0A-723B-32BE-22E4-A83850D8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494FB1-E88B-3537-A079-D6BEB3081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355E92-91FA-FE26-AB50-1CFE50D4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446B-A33F-45B7-95F2-2549913976FA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AAD15-ABD2-37DF-367E-CCFDAD78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900008-3CC4-3447-5522-A61B7EBD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DA579C-C2B9-CEFE-FD98-9DE8AFC8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E07DA3-0D05-5928-1815-FE052778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C917B-C87E-1CA8-B9E0-00BCCCF17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F1475203-DD63-48A7-823D-51F1DC59E52C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7A1FF-6F9C-8E78-456C-40AE4AC7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31F009-5A9D-AF45-D9DA-D29E6C400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39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18531ACA-0348-4BDD-A423-74E7780A10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72E3C-9513-D19B-1E8A-25B9C581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91751"/>
            <a:ext cx="10363200" cy="2387600"/>
          </a:xfrm>
        </p:spPr>
        <p:txBody>
          <a:bodyPr>
            <a:normAutofit/>
          </a:bodyPr>
          <a:lstStyle/>
          <a:p>
            <a:pPr algn="l"/>
            <a:br>
              <a:rPr lang="en-US" dirty="0"/>
            </a:br>
            <a:r>
              <a:rPr lang="en-US" dirty="0"/>
              <a:t>for </a:t>
            </a:r>
            <a:r>
              <a:rPr lang="en-US"/>
              <a:t>Scientific Computing</a:t>
            </a:r>
            <a:endParaRPr lang="en-US" sz="49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0E9CD7-E7D4-004B-F647-633ACC315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392871"/>
            <a:ext cx="10363200" cy="1655762"/>
          </a:xfrm>
        </p:spPr>
        <p:txBody>
          <a:bodyPr/>
          <a:lstStyle/>
          <a:p>
            <a:pPr algn="l"/>
            <a:r>
              <a:rPr lang="en-US" dirty="0"/>
              <a:t>Benoît Richard</a:t>
            </a:r>
          </a:p>
          <a:p>
            <a:pPr algn="l"/>
            <a:r>
              <a:rPr lang="en-US" dirty="0"/>
              <a:t>github.com/Kolaru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44B4F0-0DC0-CD88-114C-9C44F64B4C93}"/>
              </a:ext>
            </a:extLst>
          </p:cNvPr>
          <p:cNvSpPr txBox="1"/>
          <p:nvPr/>
        </p:nvSpPr>
        <p:spPr>
          <a:xfrm>
            <a:off x="866031" y="5743574"/>
            <a:ext cx="657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latin typeface="TheSans UHH Bold Caps" panose="020B0702050302020203" pitchFamily="34" charset="0"/>
              </a:rPr>
              <a:t>Cluster of Excellence</a:t>
            </a:r>
          </a:p>
          <a:p>
            <a:r>
              <a:rPr lang="en-US" sz="3200" noProof="0" dirty="0">
                <a:solidFill>
                  <a:schemeClr val="accent1"/>
                </a:solidFill>
                <a:latin typeface="TheSans UHH SemiLight Caps" panose="020B0402050302020203" pitchFamily="34" charset="0"/>
              </a:rPr>
              <a:t>CUI: Advanced Imaging of matter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968D350-4545-6413-5F1E-CF0A349E8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31083" r="66148" b="26386"/>
          <a:stretch/>
        </p:blipFill>
        <p:spPr bwMode="auto">
          <a:xfrm>
            <a:off x="8254948" y="5805934"/>
            <a:ext cx="947650" cy="94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2784EE1-11DB-DA6E-7850-330BDEF9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785" y="5855830"/>
            <a:ext cx="848068" cy="8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04AFA7-E94F-CDD2-13E3-823B8E56B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63" y="5912409"/>
            <a:ext cx="1651056" cy="81369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FA74E-F5C1-38F3-98D2-0B611A49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AutoShape 2" descr="JuliaLang Logo">
            <a:extLst>
              <a:ext uri="{FF2B5EF4-FFF2-40B4-BE49-F238E27FC236}">
                <a16:creationId xmlns:a16="http://schemas.microsoft.com/office/drawing/2014/main" id="{0904AF01-8239-6BE9-B530-1B7952EBEC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6A99E4CA-90FC-D0B5-A47A-D84ADBE56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701" y="1080171"/>
            <a:ext cx="2659764" cy="16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82C25AF-09BC-1AD9-42D9-5E21625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packages are straightforward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F9065E-A0E8-FD4B-8DB8-87EB3BB3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Their name end with .</a:t>
            </a:r>
            <a:r>
              <a:rPr lang="en-US" dirty="0" err="1"/>
              <a:t>jl</a:t>
            </a:r>
            <a:endParaRPr lang="en-US" dirty="0"/>
          </a:p>
          <a:p>
            <a:pPr lvl="1"/>
            <a:r>
              <a:rPr lang="en-US" dirty="0"/>
              <a:t>Allows  for  mostly straightforward names</a:t>
            </a:r>
          </a:p>
          <a:p>
            <a:pPr lvl="2"/>
            <a:r>
              <a:rPr lang="en-US" dirty="0" err="1"/>
              <a:t>StaticArrays.jl</a:t>
            </a:r>
            <a:endParaRPr lang="en-US" dirty="0"/>
          </a:p>
          <a:p>
            <a:pPr lvl="2"/>
            <a:r>
              <a:rPr lang="en-US" dirty="0" err="1"/>
              <a:t>ForwardDiff.jl</a:t>
            </a:r>
            <a:endParaRPr lang="en-US" dirty="0"/>
          </a:p>
          <a:p>
            <a:pPr lvl="2"/>
            <a:r>
              <a:rPr lang="en-US" dirty="0" err="1"/>
              <a:t>IntervalArithmetic.jl</a:t>
            </a:r>
            <a:endParaRPr lang="en-US" dirty="0"/>
          </a:p>
          <a:p>
            <a:r>
              <a:rPr lang="en-US" dirty="0"/>
              <a:t>Each is a git repository on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BEBA11-3446-A931-D746-7516FD4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316EB-A845-0039-8251-FA087013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package manager is in the REPL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F6EA2-4A00-5AAB-B169-D906E3FA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REPL</a:t>
            </a:r>
          </a:p>
          <a:p>
            <a:r>
              <a:rPr lang="en-US" dirty="0"/>
              <a:t>Type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</a:t>
            </a:r>
            <a:r>
              <a:rPr lang="en-US" dirty="0"/>
              <a:t> to enter Pkg mode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add</a:t>
            </a:r>
            <a:r>
              <a:rPr lang="en-US" dirty="0"/>
              <a:t> – add a package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dev</a:t>
            </a:r>
            <a:r>
              <a:rPr lang="en-US" dirty="0"/>
              <a:t> – add the dev version of a package, works with any URL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rm</a:t>
            </a:r>
            <a:r>
              <a:rPr lang="en-US" dirty="0"/>
              <a:t> – remove a package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status</a:t>
            </a:r>
            <a:r>
              <a:rPr lang="en-US" dirty="0"/>
              <a:t> – see the status of the  current environment</a:t>
            </a:r>
          </a:p>
          <a:p>
            <a:r>
              <a:rPr lang="en-US" dirty="0"/>
              <a:t>Environments are managed through the Pkg mode of the REPL</a:t>
            </a:r>
          </a:p>
          <a:p>
            <a:pPr lvl="1"/>
            <a:r>
              <a:rPr lang="en-US" dirty="0"/>
              <a:t>Interested to see that tomorrow?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BE9179-762E-D595-FFB1-FE0536ED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E7F6-2D1C-F5C8-14EA-11EE6D2E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automatize reloading packages  on source code change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0BB30-21BE-F81A-640C-90ADBAB1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 add Revise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 dev</a:t>
            </a:r>
            <a:r>
              <a:rPr lang="en-US" sz="2400" dirty="0"/>
              <a:t> – get the development version of a package</a:t>
            </a:r>
          </a:p>
          <a:p>
            <a:pPr algn="just"/>
            <a:r>
              <a:rPr lang="en-US" sz="2400" dirty="0"/>
              <a:t>Load the package</a:t>
            </a:r>
          </a:p>
          <a:p>
            <a:pPr algn="just"/>
            <a:r>
              <a:rPr lang="en-US" sz="2400" dirty="0"/>
              <a:t>Thanks to </a:t>
            </a:r>
            <a:r>
              <a:rPr lang="en-US" sz="2400" dirty="0" err="1"/>
              <a:t>Revise.jl</a:t>
            </a:r>
            <a:r>
              <a:rPr lang="en-US" sz="2400" dirty="0"/>
              <a:t>, any the package gets update on any change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@edit</a:t>
            </a:r>
            <a:r>
              <a:rPr lang="en-US" sz="2400" dirty="0"/>
              <a:t> – Go directly to a function definition</a:t>
            </a:r>
          </a:p>
          <a:p>
            <a:endParaRPr lang="en-US" sz="24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0AD1D9-A430-CD07-5EE3-E4E66019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7584F99-6C68-2856-2DE8-45CDF17ECC3E}"/>
              </a:ext>
            </a:extLst>
          </p:cNvPr>
          <p:cNvSpPr/>
          <p:nvPr/>
        </p:nvSpPr>
        <p:spPr>
          <a:xfrm>
            <a:off x="1153726" y="4170064"/>
            <a:ext cx="10515600" cy="13255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It uses your default editor.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Change it by setting the EDITOR or JULIA_EDITOR environment variable.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</a:t>
            </a:r>
            <a:r>
              <a:rPr lang="en-US" sz="2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VSCode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 extension has a setting for it too.</a:t>
            </a:r>
          </a:p>
        </p:txBody>
      </p:sp>
    </p:spTree>
    <p:extLst>
      <p:ext uri="{BB962C8B-B14F-4D97-AF65-F5344CB8AC3E}">
        <p14:creationId xmlns:p14="http://schemas.microsoft.com/office/powerpoint/2010/main" val="37572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E7F6-2D1C-F5C8-14EA-11EE6D2E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Revise the workshop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0BB30-21BE-F81A-640C-90ADBAB1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 add Revise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 dev https://github.com/Kolaru/JuliaForScientists</a:t>
            </a:r>
          </a:p>
          <a:p>
            <a:pPr algn="just"/>
            <a:r>
              <a:rPr lang="en-US" sz="2400" dirty="0"/>
              <a:t>Load Revise – Need to be loaded first !</a:t>
            </a:r>
          </a:p>
          <a:p>
            <a:pPr algn="just"/>
            <a:r>
              <a:rPr lang="en-US" sz="2400" dirty="0"/>
              <a:t>Load the </a:t>
            </a:r>
            <a:r>
              <a:rPr lang="en-US" sz="2400" dirty="0" err="1"/>
              <a:t>JuliaForScientists</a:t>
            </a:r>
            <a:r>
              <a:rPr lang="en-US" sz="2400" dirty="0"/>
              <a:t> package</a:t>
            </a:r>
          </a:p>
          <a:p>
            <a:pPr algn="just"/>
            <a:r>
              <a:rPr lang="en-US" sz="2400" dirty="0"/>
              <a:t>Check the output of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wrong()</a:t>
            </a:r>
            <a:r>
              <a:rPr lang="en-US" sz="2400" dirty="0">
                <a:ea typeface="JuliaMono" panose="020B0609060300020004" pitchFamily="49" charset="0"/>
                <a:cs typeface="JuliaMono" panose="020B0609060300020004" pitchFamily="49" charset="0"/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personalized()</a:t>
            </a:r>
            <a:r>
              <a:rPr lang="en-US" sz="2400" dirty="0">
                <a:ea typeface="JuliaMono" panose="020B0609060300020004" pitchFamily="49" charset="0"/>
                <a:cs typeface="JuliaMono" panose="020B0609060300020004" pitchFamily="49" charset="0"/>
              </a:rPr>
              <a:t> and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fervent()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@edit personalized()</a:t>
            </a:r>
            <a:r>
              <a:rPr lang="en-US" sz="2400" dirty="0"/>
              <a:t> – Change it to your liking.</a:t>
            </a:r>
          </a:p>
          <a:p>
            <a:r>
              <a:rPr lang="en-US" sz="2400" dirty="0"/>
              <a:t>Check that the function has changed accordingly.</a:t>
            </a:r>
          </a:p>
          <a:p>
            <a:r>
              <a:rPr lang="en-US" sz="2400" dirty="0"/>
              <a:t>Check that the change was also propagated to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summarize_comments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()</a:t>
            </a:r>
          </a:p>
          <a:p>
            <a:endParaRPr lang="en-US" sz="24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0AD1D9-A430-CD07-5EE3-E4E66019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julia approaches compilation and composability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9218313" cy="2852737"/>
          </a:xfrm>
        </p:spPr>
        <p:txBody>
          <a:bodyPr/>
          <a:lstStyle/>
          <a:p>
            <a:r>
              <a:rPr lang="en-US" dirty="0"/>
              <a:t>Functions are compiled just-in-time (JIT)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824691" cy="1500187"/>
          </a:xfrm>
        </p:spPr>
        <p:txBody>
          <a:bodyPr/>
          <a:lstStyle/>
          <a:p>
            <a:r>
              <a:rPr lang="en-US" dirty="0"/>
              <a:t>A compiler is never late, nor is it early, it compiles precisely when it needs to.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need to determine what processor instruction to use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8538D-9C48-9FDE-9806-8AE196FE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71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 + 2023</a:t>
            </a:r>
          </a:p>
          <a:p>
            <a:pPr marL="0" indent="0" algn="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3FF600-3441-62FA-010A-B33F488E24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code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this one?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the computer know?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16</a:t>
            </a:fld>
            <a:endParaRPr lang="en-US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CB883E-7CC0-E10B-3CB6-B04FF678BBF4}"/>
              </a:ext>
            </a:extLst>
          </p:cNvPr>
          <p:cNvSpPr txBox="1">
            <a:spLocks/>
          </p:cNvSpPr>
          <p:nvPr/>
        </p:nvSpPr>
        <p:spPr>
          <a:xfrm>
            <a:off x="838200" y="2265405"/>
            <a:ext cx="2588741" cy="150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2023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2435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6F30851-8926-4550-140E-8F8F9791DFBB}"/>
              </a:ext>
            </a:extLst>
          </p:cNvPr>
          <p:cNvSpPr txBox="1">
            <a:spLocks/>
          </p:cNvSpPr>
          <p:nvPr/>
        </p:nvSpPr>
        <p:spPr>
          <a:xfrm>
            <a:off x="838200" y="3838832"/>
            <a:ext cx="5181600" cy="57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412.0 + 2023.0</a:t>
            </a:r>
            <a:endParaRPr lang="en-US" dirty="0">
              <a:solidFill>
                <a:schemeClr val="bg2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7699267-3600-FB85-F50D-FEDB23010941}"/>
              </a:ext>
            </a:extLst>
          </p:cNvPr>
          <p:cNvSpPr txBox="1">
            <a:spLocks/>
          </p:cNvSpPr>
          <p:nvPr/>
        </p:nvSpPr>
        <p:spPr>
          <a:xfrm>
            <a:off x="838200" y="4316627"/>
            <a:ext cx="2588741" cy="186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.4120 E3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.2023 E4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0D33636-BBD8-D6AB-8E7C-2DF377F85FAD}"/>
              </a:ext>
            </a:extLst>
          </p:cNvPr>
          <p:cNvSpPr txBox="1">
            <a:spLocks/>
          </p:cNvSpPr>
          <p:nvPr/>
        </p:nvSpPr>
        <p:spPr>
          <a:xfrm>
            <a:off x="3426941" y="4316627"/>
            <a:ext cx="2590800" cy="186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&gt;&gt; .0412 E4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.2023 E4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.2435 E4</a:t>
            </a:r>
          </a:p>
        </p:txBody>
      </p:sp>
    </p:spTree>
    <p:extLst>
      <p:ext uri="{BB962C8B-B14F-4D97-AF65-F5344CB8AC3E}">
        <p14:creationId xmlns:p14="http://schemas.microsoft.com/office/powerpoint/2010/main" val="12399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82E75BD-0B14-70EA-8B23-28A50BB0FC40}"/>
              </a:ext>
            </a:extLst>
          </p:cNvPr>
          <p:cNvSpPr/>
          <p:nvPr/>
        </p:nvSpPr>
        <p:spPr>
          <a:xfrm>
            <a:off x="838201" y="4292601"/>
            <a:ext cx="10205720" cy="624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99B9884-F173-EAFE-5889-08CCD71A03F9}"/>
              </a:ext>
            </a:extLst>
          </p:cNvPr>
          <p:cNvSpPr/>
          <p:nvPr/>
        </p:nvSpPr>
        <p:spPr>
          <a:xfrm>
            <a:off x="838200" y="1724343"/>
            <a:ext cx="10205720" cy="16284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5BA063-6011-22A8-B595-A86C851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saves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A1B0AE-5E54-F266-51C8-0CE3A7CFAC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 + 2023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+ 2023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add_int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412 2023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instr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 (blob) (blob)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(blob)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2435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BE923A-ACA5-E7DD-E9DE-F53BD83F94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Find the types</a:t>
            </a:r>
          </a:p>
          <a:p>
            <a:pPr marL="514350" indent="-514350">
              <a:buAutoNum type="arabicPeriod"/>
            </a:pPr>
            <a:r>
              <a:rPr lang="en-US" dirty="0"/>
              <a:t>Find the correct operation</a:t>
            </a:r>
          </a:p>
          <a:p>
            <a:pPr marL="514350" indent="-514350">
              <a:buAutoNum type="arabicPeriod"/>
            </a:pPr>
            <a:r>
              <a:rPr lang="en-US" dirty="0"/>
              <a:t>Execute on processor</a:t>
            </a:r>
          </a:p>
          <a:p>
            <a:pPr marL="514350" indent="-514350">
              <a:buAutoNum type="arabicPeriod"/>
            </a:pPr>
            <a:r>
              <a:rPr lang="en-US" dirty="0"/>
              <a:t>Read result</a:t>
            </a:r>
          </a:p>
          <a:p>
            <a:pPr marL="514350" indent="-514350">
              <a:buAutoNum type="arabicPeriod"/>
            </a:pPr>
            <a:r>
              <a:rPr lang="en-US" dirty="0"/>
              <a:t>Interpret the result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Can be done ahead of time!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FFEF3-4623-F74B-B094-C9C24777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uiExpand="1" build="p"/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3B57C1B-8747-091D-A43A-013B1744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compiles each function signature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9CA76E4-12FF-DFE4-1981-E0369C86AB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f(x, y)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if x &lt; 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 = x +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 = x *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sin(z)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endParaRPr lang="en-US" sz="2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9EDE6C1-E2EB-E443-6081-D1051E63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930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When calling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f(412, 20.23)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the first time, inference happens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f(x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 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if (x &lt; 0)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::Bool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x +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x *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sin(z)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endParaRPr lang="en-US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3FFFBC-B10D-19DC-9776-7DB5B04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890A235-F1D8-11C8-3FFA-62BD15E566E8}"/>
              </a:ext>
            </a:extLst>
          </p:cNvPr>
          <p:cNvSpPr/>
          <p:nvPr/>
        </p:nvSpPr>
        <p:spPr>
          <a:xfrm>
            <a:off x="6282054" y="6010683"/>
            <a:ext cx="5051426" cy="511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This is one </a:t>
            </a:r>
            <a:r>
              <a:rPr lang="en-US" sz="2400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method 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of the function f</a:t>
            </a:r>
            <a:endParaRPr lang="en-US" sz="2400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98D29AD-B327-9F4F-FC52-5796193EBDC5}"/>
              </a:ext>
            </a:extLst>
          </p:cNvPr>
          <p:cNvSpPr/>
          <p:nvPr/>
        </p:nvSpPr>
        <p:spPr>
          <a:xfrm>
            <a:off x="939700" y="6010682"/>
            <a:ext cx="2567717" cy="511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This is a </a:t>
            </a:r>
            <a:r>
              <a:rPr lang="en-US" sz="2400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83250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3B57C1B-8747-091D-A43A-013B1744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instability silently kills performance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9CA76E4-12FF-DFE4-1981-E0369C86AB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f(x, y)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if x &lt; 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 = x +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 = 4x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x * z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endParaRPr lang="en-US" sz="2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9EDE6C1-E2EB-E443-6081-D1051E63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5493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When calling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f(412, 20.23)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inference happens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f(x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 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if (x &lt; 0)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::Bool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x +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4x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  # z</a:t>
            </a:r>
            <a:r>
              <a:rPr lang="en-US" sz="20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::Union{Float64, Int}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(x * z)</a:t>
            </a:r>
            <a:r>
              <a:rPr lang="en-US" sz="20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::Union{Float64, Int}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endParaRPr lang="en-US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3FFFBC-B10D-19DC-9776-7DB5B04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DB016B8-B6B5-8C6D-8710-C9FC92A9A648}"/>
              </a:ext>
            </a:extLst>
          </p:cNvPr>
          <p:cNvSpPr/>
          <p:nvPr/>
        </p:nvSpPr>
        <p:spPr>
          <a:xfrm>
            <a:off x="848360" y="1734185"/>
            <a:ext cx="4942841" cy="857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In julia, fast code is enforced by the community, not the compiler.</a:t>
            </a:r>
            <a:endParaRPr lang="en-US" sz="2400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6D23EFF-AF34-50D0-F079-FE2A9AD64987}"/>
              </a:ext>
            </a:extLst>
          </p:cNvPr>
          <p:cNvSpPr/>
          <p:nvPr/>
        </p:nvSpPr>
        <p:spPr>
          <a:xfrm>
            <a:off x="5781041" y="6052230"/>
            <a:ext cx="6172200" cy="608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Can be diagnosed with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@code_warntype</a:t>
            </a:r>
            <a:endParaRPr lang="en-US" sz="2400" i="1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3B857-8C2B-F766-F8CF-09517A9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not a </a:t>
            </a:r>
            <a:r>
              <a:rPr lang="en-US" dirty="0" err="1"/>
              <a:t>julian</a:t>
            </a:r>
            <a:r>
              <a:rPr lang="en-US" dirty="0"/>
              <a:t> zealot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01363-9DC9-EAC3-A893-70ABE44B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believe julia has nice capabilities for scientific computing</a:t>
            </a:r>
          </a:p>
          <a:p>
            <a:r>
              <a:rPr lang="en-US" dirty="0"/>
              <a:t>The goal of the workshop is to showcase them so that you can determine if it worth using for you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2015 : start using julia (v0.4)</a:t>
            </a:r>
          </a:p>
          <a:p>
            <a:r>
              <a:rPr lang="en-US" dirty="0"/>
              <a:t>2017 : first contribution to a package (</a:t>
            </a:r>
            <a:r>
              <a:rPr lang="en-US" sz="2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IntervalRootFinding.jl</a:t>
            </a:r>
            <a:r>
              <a:rPr lang="en-US" dirty="0"/>
              <a:t>)</a:t>
            </a:r>
          </a:p>
          <a:p>
            <a:r>
              <a:rPr lang="en-US" dirty="0"/>
              <a:t>2021 : first invitation to a give a talk about my contributions</a:t>
            </a:r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06C8FF-58EC-11E7-1E88-4A26FCE5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04D108-4B67-495C-F41B-C937AEF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more complicated example function compilation causes a delay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95523-1955-1106-DD5E-6585D2DD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eigendot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(A, x)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evals,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evecs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= eigen(A)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x ⋅ evals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eigendot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::Matrix{Float64}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x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::Vector{Float64}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evals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::Vector{Complex}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evecs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::Matrix{Complex}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eigen(A)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(x ⋅ evals)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::Complex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1D4471-CF40-9C13-2311-05D7945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277350" cy="1766887"/>
          </a:xfrm>
        </p:spPr>
        <p:txBody>
          <a:bodyPr>
            <a:normAutofit/>
          </a:bodyPr>
          <a:lstStyle/>
          <a:p>
            <a:r>
              <a:rPr lang="en-US" dirty="0"/>
              <a:t>Why julia is perfect if you want to build Frankenstein’s monster.</a:t>
            </a:r>
          </a:p>
          <a:p>
            <a:endParaRPr lang="en-US" dirty="0"/>
          </a:p>
          <a:p>
            <a:r>
              <a:rPr lang="en-US" dirty="0"/>
              <a:t>The fact that Frankenstein and his creation ended up being mortal enemies is irrelevant to the current story.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check happen before a function is first used with a specific type signature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Generic commutator function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Methods</a:t>
            </a:r>
            <a:r>
              <a:rPr lang="en-US" dirty="0"/>
              <a:t> can be manually added to customize behavior of a </a:t>
            </a:r>
            <a:r>
              <a:rPr lang="en-US" i="1" dirty="0"/>
              <a:t>function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most specific </a:t>
            </a:r>
            <a:r>
              <a:rPr lang="en-US" dirty="0"/>
              <a:t>method is always picked</a:t>
            </a:r>
          </a:p>
          <a:p>
            <a:endParaRPr lang="en-US" dirty="0"/>
          </a:p>
          <a:p>
            <a:r>
              <a:rPr lang="en-US" dirty="0"/>
              <a:t>Example: Commutator for real numbers should return 0 immediately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define your own type, you can extend </a:t>
            </a:r>
            <a:r>
              <a:rPr lang="en-US" i="1" dirty="0"/>
              <a:t>any function</a:t>
            </a:r>
            <a:r>
              <a:rPr lang="en-US" dirty="0"/>
              <a:t> from </a:t>
            </a:r>
            <a:r>
              <a:rPr lang="en-US" i="1" dirty="0"/>
              <a:t>any package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6E4A5A8A-EF00-621B-9D3B-DAF35B72D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Demo</a:t>
                </a:r>
              </a:p>
              <a:p>
                <a:pPr lvl="1"/>
                <a:r>
                  <a:rPr lang="en-US" dirty="0"/>
                  <a:t>Naive implementation of forward differentiation</a:t>
                </a:r>
              </a:p>
              <a:p>
                <a:pPr lvl="1"/>
                <a:r>
                  <a:rPr lang="en-US" dirty="0"/>
                  <a:t>Short blackboard introduction to dual numbers</a:t>
                </a:r>
              </a:p>
              <a:p>
                <a:pPr lvl="1"/>
                <a:r>
                  <a:rPr lang="en-US" dirty="0"/>
                  <a:t>Implement it for addition, multiplication and exp</a:t>
                </a:r>
              </a:p>
              <a:p>
                <a:pPr lvl="1"/>
                <a:r>
                  <a:rPr lang="en-US" dirty="0"/>
                  <a:t>Use it to compute the 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6E4A5A8A-EF00-621B-9D3B-DAF35B72D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Extend the example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example file should be in</a:t>
            </a:r>
          </a:p>
          <a:p>
            <a:pPr marL="0" indent="0" algn="ctr">
              <a:buNone/>
            </a:pPr>
            <a:r>
              <a:rPr lang="en-US" sz="2400" dirty="0"/>
              <a:t>~/.julia/dev/</a:t>
            </a:r>
            <a:r>
              <a:rPr lang="en-US" sz="2400" dirty="0" err="1"/>
              <a:t>JuliaForScientists</a:t>
            </a:r>
            <a:r>
              <a:rPr lang="en-US" sz="2400" dirty="0"/>
              <a:t>/examples/</a:t>
            </a:r>
            <a:r>
              <a:rPr lang="en-US" sz="2400" dirty="0" err="1"/>
              <a:t>dual.jl</a:t>
            </a:r>
            <a:endParaRPr lang="en-US" sz="2400" dirty="0"/>
          </a:p>
          <a:p>
            <a:r>
              <a:rPr lang="en-US" sz="2400" dirty="0"/>
              <a:t>Implement</a:t>
            </a:r>
          </a:p>
          <a:p>
            <a:pPr lvl="1"/>
            <a:r>
              <a:rPr lang="en-US" dirty="0"/>
              <a:t>Division of a dual by a real –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Base.:/</a:t>
            </a:r>
          </a:p>
          <a:p>
            <a:pPr lvl="1"/>
            <a:r>
              <a:rPr lang="en-US" dirty="0"/>
              <a:t>Square root of dual –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Base.sqrt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sz="2400" dirty="0"/>
              <a:t>Load the Statistics package</a:t>
            </a:r>
          </a:p>
          <a:p>
            <a:r>
              <a:rPr lang="en-US" sz="2400" dirty="0"/>
              <a:t>Use your implementation to compute the derivative of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mean(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[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(x, sqrt(x), exp(x)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Stronger together.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dot syntax clarify vector operations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Is it a matrix multiplication or an elementwise multiplication?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A * B</a:t>
            </a:r>
            <a:endParaRPr lang="en-US" sz="2400" dirty="0"/>
          </a:p>
          <a:p>
            <a:r>
              <a:rPr lang="en-US" sz="2400" dirty="0"/>
              <a:t>In julia elementwise operations have a dot if they can be ambiguous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A .* B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A + B == A .+ B  # If A and B have the same shape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 .+ 2023</a:t>
            </a:r>
            <a:endParaRPr lang="en-US" sz="2400" dirty="0"/>
          </a:p>
          <a:p>
            <a:r>
              <a:rPr lang="en-US" sz="2400" dirty="0"/>
              <a:t>Any function can be “dotted” to apply it elementwise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exp.(A)</a:t>
            </a:r>
            <a:endParaRPr lang="en-US" sz="2400" dirty="0"/>
          </a:p>
          <a:p>
            <a:r>
              <a:rPr lang="en-US" sz="2400" dirty="0"/>
              <a:t>Combined with other utilities make some operations much clearer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norm.(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eachcol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(A))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Pluto.jl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modern successor for </a:t>
            </a:r>
            <a:r>
              <a:rPr lang="en-US" dirty="0" err="1"/>
              <a:t>Jupyter</a:t>
            </a:r>
            <a:r>
              <a:rPr lang="en-US" dirty="0"/>
              <a:t> designed for </a:t>
            </a:r>
            <a:r>
              <a:rPr lang="en-US"/>
              <a:t>teaching and sharing.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8581-B6CF-D96B-0C9F-02A37CA1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is designed for (mad) scientists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30AEDD1-62D3-330D-DC99-84620ADBA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F3EBF-F880-C040-68E1-C7AA7D75E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 two languages problem</a:t>
            </a:r>
          </a:p>
          <a:p>
            <a:endParaRPr lang="en-US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AF6D8B9-79C7-274E-2BFE-116804320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C00000"/>
                </a:solidFill>
              </a:rPr>
              <a:t>Negative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3B922-FAA5-1F3E-E91E-442E04D4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6B1627-EF9D-5407-42ED-D4021F82D4BA}"/>
              </a:ext>
            </a:extLst>
          </p:cNvPr>
          <p:cNvGrpSpPr/>
          <p:nvPr/>
        </p:nvGrpSpPr>
        <p:grpSpPr>
          <a:xfrm>
            <a:off x="839788" y="3006726"/>
            <a:ext cx="4620886" cy="2373313"/>
            <a:chOff x="1355784" y="2777180"/>
            <a:chExt cx="4200525" cy="215741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CA7C7BD-6C60-887B-C6AF-CC5A052E6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5784" y="2829568"/>
              <a:ext cx="4200525" cy="2105025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4227FE2-ED43-D5EA-7BF2-73F8A8B2EDD0}"/>
                </a:ext>
              </a:extLst>
            </p:cNvPr>
            <p:cNvSpPr txBox="1"/>
            <p:nvPr/>
          </p:nvSpPr>
          <p:spPr>
            <a:xfrm>
              <a:off x="4377781" y="2777180"/>
              <a:ext cx="1178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numpy</a:t>
              </a:r>
              <a:endParaRPr lang="en-US" sz="2400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7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C76B303-28D9-ACE7-C45A-A4434FA7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in in a sweet spot in term of simplicity and execution speed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70D223-4108-52A6-AD3C-37C9C9A6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C240A-C7DA-F05C-F84E-333314DD66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t="15910" r="15039" b="9207"/>
          <a:stretch/>
        </p:blipFill>
        <p:spPr bwMode="auto">
          <a:xfrm>
            <a:off x="-1" y="1820563"/>
            <a:ext cx="8787049" cy="4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C741CAC1-1802-42EB-DB2B-969A659381BD}"/>
              </a:ext>
            </a:extLst>
          </p:cNvPr>
          <p:cNvGrpSpPr/>
          <p:nvPr/>
        </p:nvGrpSpPr>
        <p:grpSpPr>
          <a:xfrm>
            <a:off x="-1" y="1750541"/>
            <a:ext cx="9110936" cy="5107459"/>
            <a:chOff x="838200" y="1750541"/>
            <a:chExt cx="9110936" cy="5107459"/>
          </a:xfrm>
        </p:grpSpPr>
        <p:pic>
          <p:nvPicPr>
            <p:cNvPr id="1028" name="Picture 4" descr="Image">
              <a:extLst>
                <a:ext uri="{FF2B5EF4-FFF2-40B4-BE49-F238E27FC236}">
                  <a16:creationId xmlns:a16="http://schemas.microsoft.com/office/drawing/2014/main" id="{8187B0A2-2DB1-B4E8-730A-B7DD8CF1AA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4" t="16147" r="15067" b="9378"/>
            <a:stretch/>
          </p:blipFill>
          <p:spPr bwMode="auto">
            <a:xfrm>
              <a:off x="838200" y="1750541"/>
              <a:ext cx="9110936" cy="510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D206034-82FC-1437-E439-47FC9A481EE2}"/>
                </a:ext>
              </a:extLst>
            </p:cNvPr>
            <p:cNvSpPr txBox="1"/>
            <p:nvPr/>
          </p:nvSpPr>
          <p:spPr>
            <a:xfrm>
              <a:off x="1781545" y="1898564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Palatino Linotype" panose="02040502050505030304" pitchFamily="18" charset="0"/>
                </a:rPr>
                <a:t>Zoomed  in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AA3D99B8-64BF-DF75-A257-614D740DF57B}"/>
              </a:ext>
            </a:extLst>
          </p:cNvPr>
          <p:cNvSpPr txBox="1"/>
          <p:nvPr/>
        </p:nvSpPr>
        <p:spPr>
          <a:xfrm>
            <a:off x="9283931" y="5477212"/>
            <a:ext cx="2295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Source: tweet from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@ChapelLanguage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February 8, 2023</a:t>
            </a:r>
          </a:p>
        </p:txBody>
      </p:sp>
    </p:spTree>
    <p:extLst>
      <p:ext uri="{BB962C8B-B14F-4D97-AF65-F5344CB8AC3E}">
        <p14:creationId xmlns:p14="http://schemas.microsoft.com/office/powerpoint/2010/main" val="1304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8581-B6CF-D96B-0C9F-02A37CA1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is designed for (mad) scientists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30AEDD1-62D3-330D-DC99-84620ADBA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F3EBF-F880-C040-68E1-C7AA7D75E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two languages problem</a:t>
            </a:r>
          </a:p>
          <a:p>
            <a:r>
              <a:rPr lang="en-US" dirty="0"/>
              <a:t>State of the art in some fields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Automatic differentiation</a:t>
            </a:r>
          </a:p>
          <a:p>
            <a:pPr lvl="1"/>
            <a:r>
              <a:rPr lang="en-US" dirty="0"/>
              <a:t>Scientific machine learning</a:t>
            </a:r>
          </a:p>
          <a:p>
            <a:r>
              <a:rPr lang="en-US" dirty="0"/>
              <a:t>Great package manager</a:t>
            </a:r>
          </a:p>
          <a:p>
            <a:r>
              <a:rPr lang="en-US" dirty="0"/>
              <a:t>High composability</a:t>
            </a:r>
          </a:p>
          <a:p>
            <a:r>
              <a:rPr lang="en-US" dirty="0"/>
              <a:t>Tooling for experimentation</a:t>
            </a:r>
          </a:p>
          <a:p>
            <a:endParaRPr lang="en-US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AF6D8B9-79C7-274E-2BFE-116804320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C00000"/>
                </a:solidFill>
              </a:rPr>
              <a:t>Negative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C0364B4C-F239-1A35-F0A6-307EE24D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971498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code is the documentation</a:t>
            </a:r>
          </a:p>
          <a:p>
            <a:r>
              <a:rPr lang="en-US" dirty="0"/>
              <a:t>Weaker on very standard problems</a:t>
            </a:r>
          </a:p>
          <a:p>
            <a:r>
              <a:rPr lang="en-US" dirty="0"/>
              <a:t>No binary export</a:t>
            </a:r>
          </a:p>
          <a:p>
            <a:r>
              <a:rPr lang="en-US" dirty="0"/>
              <a:t>Time To First X (TTFX)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3B922-FAA5-1F3E-E91E-442E04D4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ADC3BEF-6195-4154-5908-E0196B099CA2}"/>
              </a:ext>
            </a:extLst>
          </p:cNvPr>
          <p:cNvSpPr/>
          <p:nvPr/>
        </p:nvSpPr>
        <p:spPr>
          <a:xfrm>
            <a:off x="5881009" y="4538577"/>
            <a:ext cx="6146122" cy="21139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“Julia has been the future of machine learning for the past 10 years and I predict that julia will remain the future of machine learning for the next 10 years.”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Yann LeCun [</a:t>
            </a:r>
            <a:r>
              <a:rPr lang="en-US" sz="2400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reference needed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6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BBDB58-B00C-5034-D987-7CB3A904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plan?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3D9D2C4-2DE0-E479-406A-AF70DE660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tooling fun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julia extension</a:t>
            </a:r>
          </a:p>
          <a:p>
            <a:pPr lvl="1"/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Packages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Revise.jl</a:t>
            </a:r>
            <a:r>
              <a:rPr lang="en-US" dirty="0"/>
              <a:t> workflow</a:t>
            </a:r>
          </a:p>
          <a:p>
            <a:r>
              <a:rPr lang="en-US" dirty="0"/>
              <a:t>Multiple dispatch</a:t>
            </a:r>
          </a:p>
          <a:p>
            <a:pPr lvl="1"/>
            <a:r>
              <a:rPr lang="en-US" dirty="0"/>
              <a:t>Per-function compilation</a:t>
            </a:r>
          </a:p>
          <a:p>
            <a:pPr lvl="2"/>
            <a:r>
              <a:rPr lang="en-US" dirty="0"/>
              <a:t>The need for compilation</a:t>
            </a:r>
          </a:p>
          <a:p>
            <a:pPr lvl="2"/>
            <a:r>
              <a:rPr lang="en-US" dirty="0"/>
              <a:t>Type inference</a:t>
            </a:r>
          </a:p>
          <a:p>
            <a:pPr lvl="1"/>
            <a:r>
              <a:rPr lang="en-US" dirty="0"/>
              <a:t>Code composability</a:t>
            </a:r>
          </a:p>
          <a:p>
            <a:pPr lvl="2"/>
            <a:r>
              <a:rPr lang="en-US" dirty="0" err="1"/>
              <a:t>StaticArrays.jl</a:t>
            </a:r>
            <a:r>
              <a:rPr lang="en-US" dirty="0"/>
              <a:t> as an example</a:t>
            </a:r>
          </a:p>
          <a:p>
            <a:pPr lvl="2"/>
            <a:r>
              <a:rPr lang="en-US" dirty="0"/>
              <a:t>Let’s write a forward diff code</a:t>
            </a:r>
          </a:p>
          <a:p>
            <a:pPr lvl="1"/>
            <a:endParaRPr lang="en-US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D779A1E-8B9A-D605-3D9D-C27BCB68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49241" cy="4351338"/>
          </a:xfrm>
        </p:spPr>
        <p:txBody>
          <a:bodyPr>
            <a:normAutofit/>
          </a:bodyPr>
          <a:lstStyle/>
          <a:p>
            <a:r>
              <a:rPr lang="en-US" dirty="0"/>
              <a:t>Broadcasting</a:t>
            </a:r>
          </a:p>
          <a:p>
            <a:pPr lvl="1"/>
            <a:r>
              <a:rPr lang="en-US" dirty="0"/>
              <a:t>The dot syntax</a:t>
            </a:r>
          </a:p>
          <a:p>
            <a:r>
              <a:rPr lang="en-US" dirty="0"/>
              <a:t>Next generation notebooks</a:t>
            </a:r>
          </a:p>
          <a:p>
            <a:pPr lvl="1"/>
            <a:r>
              <a:rPr lang="en-US" dirty="0" err="1"/>
              <a:t>Pluto.jl</a:t>
            </a:r>
            <a:endParaRPr lang="en-US" dirty="0"/>
          </a:p>
          <a:p>
            <a:r>
              <a:rPr lang="en-US" dirty="0"/>
              <a:t>Higher order functions</a:t>
            </a:r>
          </a:p>
          <a:p>
            <a:pPr lvl="1"/>
            <a:r>
              <a:rPr lang="en-US" dirty="0"/>
              <a:t>Function as type</a:t>
            </a:r>
          </a:p>
          <a:p>
            <a:pPr lvl="1"/>
            <a:r>
              <a:rPr lang="en-US" dirty="0"/>
              <a:t>The do syntax</a:t>
            </a:r>
          </a:p>
          <a:p>
            <a:r>
              <a:rPr lang="en-US" dirty="0"/>
              <a:t>Automatic differentiation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F33A4-D1D1-0375-EFD4-C2025AD1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BBDB58-B00C-5034-D987-7CB3A904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additional possible plan for tomorrow?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3D9D2C4-2DE0-E479-406A-AF70DE66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75529"/>
          </a:xfrm>
        </p:spPr>
        <p:txBody>
          <a:bodyPr>
            <a:normAutofit/>
          </a:bodyPr>
          <a:lstStyle/>
          <a:p>
            <a:r>
              <a:rPr lang="en-US" sz="2400" dirty="0"/>
              <a:t>Code efficiency</a:t>
            </a:r>
          </a:p>
          <a:p>
            <a:pPr lvl="1"/>
            <a:r>
              <a:rPr lang="en-US" dirty="0"/>
              <a:t>Type parameters as constants</a:t>
            </a:r>
          </a:p>
          <a:p>
            <a:pPr lvl="1"/>
            <a:r>
              <a:rPr lang="en-US" dirty="0"/>
              <a:t>Black magic </a:t>
            </a:r>
            <a:r>
              <a:rPr lang="en-US" dirty="0" err="1"/>
              <a:t>einsum</a:t>
            </a:r>
            <a:r>
              <a:rPr lang="en-US" dirty="0"/>
              <a:t> with </a:t>
            </a:r>
            <a:r>
              <a:rPr lang="en-US" dirty="0" err="1"/>
              <a:t>Tullio.jl</a:t>
            </a:r>
            <a:endParaRPr lang="en-US" dirty="0"/>
          </a:p>
          <a:p>
            <a:r>
              <a:rPr lang="en-US" sz="2400" dirty="0"/>
              <a:t>Plotting and interactivity</a:t>
            </a:r>
          </a:p>
          <a:p>
            <a:pPr lvl="1"/>
            <a:r>
              <a:rPr lang="en-US" dirty="0" err="1"/>
              <a:t>Makie.jl</a:t>
            </a:r>
            <a:r>
              <a:rPr lang="en-US" dirty="0"/>
              <a:t> and Observables</a:t>
            </a:r>
          </a:p>
          <a:p>
            <a:r>
              <a:rPr lang="en-US" sz="2400" dirty="0"/>
              <a:t>Calling python</a:t>
            </a:r>
          </a:p>
          <a:p>
            <a:pPr lvl="1"/>
            <a:r>
              <a:rPr lang="en-US" dirty="0" err="1"/>
              <a:t>PyCall.jl</a:t>
            </a:r>
            <a:endParaRPr lang="en-US" dirty="0"/>
          </a:p>
          <a:p>
            <a:r>
              <a:rPr lang="en-US" sz="2400" dirty="0"/>
              <a:t>Software engineering</a:t>
            </a:r>
          </a:p>
          <a:p>
            <a:pPr lvl="1"/>
            <a:r>
              <a:rPr lang="en-US" dirty="0"/>
              <a:t>Abstract types</a:t>
            </a:r>
          </a:p>
          <a:p>
            <a:pPr lvl="1"/>
            <a:r>
              <a:rPr lang="en-US" dirty="0"/>
              <a:t>Concrete structs</a:t>
            </a:r>
          </a:p>
          <a:p>
            <a:pPr lvl="1"/>
            <a:r>
              <a:rPr lang="en-US" dirty="0"/>
              <a:t>Parametric types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93DF77B-2DCA-B2D7-2B3F-0C4397033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81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Reproducibility with environments</a:t>
            </a:r>
          </a:p>
          <a:p>
            <a:pPr lvl="1"/>
            <a:r>
              <a:rPr lang="en-US" dirty="0" err="1"/>
              <a:t>Project.toml</a:t>
            </a:r>
            <a:r>
              <a:rPr lang="en-US" dirty="0"/>
              <a:t>, </a:t>
            </a:r>
            <a:r>
              <a:rPr lang="en-US" dirty="0" err="1"/>
              <a:t>Manifest.toml</a:t>
            </a:r>
            <a:endParaRPr lang="en-US" dirty="0"/>
          </a:p>
          <a:p>
            <a:r>
              <a:rPr lang="en-US" sz="2400" dirty="0"/>
              <a:t>Parallelization</a:t>
            </a:r>
          </a:p>
          <a:p>
            <a:pPr lvl="1"/>
            <a:r>
              <a:rPr lang="en-US" dirty="0"/>
              <a:t>Multithreading</a:t>
            </a:r>
          </a:p>
          <a:p>
            <a:r>
              <a:rPr lang="en-US" sz="2400" dirty="0"/>
              <a:t>Package development</a:t>
            </a:r>
          </a:p>
          <a:p>
            <a:r>
              <a:rPr lang="en-US" sz="2400" dirty="0"/>
              <a:t>Testing and benchmarking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F33A4-D1D1-0375-EFD4-C2025AD1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FAFFD51-643C-E46C-E5FE-D76E925E4607}"/>
              </a:ext>
            </a:extLst>
          </p:cNvPr>
          <p:cNvSpPr/>
          <p:nvPr/>
        </p:nvSpPr>
        <p:spPr>
          <a:xfrm>
            <a:off x="6293535" y="4542155"/>
            <a:ext cx="3714065" cy="18141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Think about it!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We will discuss it at the end of today’s session.</a:t>
            </a:r>
          </a:p>
        </p:txBody>
      </p:sp>
    </p:spTree>
    <p:extLst>
      <p:ext uri="{BB962C8B-B14F-4D97-AF65-F5344CB8AC3E}">
        <p14:creationId xmlns:p14="http://schemas.microsoft.com/office/powerpoint/2010/main" val="33427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have a great coding experience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6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82C25AF-09BC-1AD9-42D9-5E21625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is the standard way to run julia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F9065E-A0E8-FD4B-8DB8-87EB3BB3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Inline evaluation</a:t>
            </a:r>
          </a:p>
          <a:p>
            <a:pPr lvl="1"/>
            <a:r>
              <a:rPr lang="en-US" dirty="0"/>
              <a:t>Error highlighting</a:t>
            </a:r>
          </a:p>
          <a:p>
            <a:pPr lvl="1"/>
            <a:r>
              <a:rPr lang="en-US" dirty="0"/>
              <a:t>LaTeX for fancy symbols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BEBA11-3446-A931-D746-7516FD4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F36839F-2105-F672-5310-0A5AA3411D4D}"/>
              </a:ext>
            </a:extLst>
          </p:cNvPr>
          <p:cNvSpPr/>
          <p:nvPr/>
        </p:nvSpPr>
        <p:spPr>
          <a:xfrm>
            <a:off x="838200" y="3865880"/>
            <a:ext cx="4160520" cy="6626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Let’s set it up for everyone</a:t>
            </a:r>
          </a:p>
        </p:txBody>
      </p:sp>
    </p:spTree>
    <p:extLst>
      <p:ext uri="{BB962C8B-B14F-4D97-AF65-F5344CB8AC3E}">
        <p14:creationId xmlns:p14="http://schemas.microsoft.com/office/powerpoint/2010/main" val="40962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1414</Words>
  <Application>Microsoft Office PowerPoint</Application>
  <PresentationFormat>Grand écran</PresentationFormat>
  <Paragraphs>294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JuliaMono</vt:lpstr>
      <vt:lpstr>Palatino Linotype</vt:lpstr>
      <vt:lpstr>TheSans UHH Bold Caps</vt:lpstr>
      <vt:lpstr>TheSans UHH SemiLight Caps</vt:lpstr>
      <vt:lpstr>Thème Office</vt:lpstr>
      <vt:lpstr> for Scientific Computing</vt:lpstr>
      <vt:lpstr>I am not a julian zealot</vt:lpstr>
      <vt:lpstr>Julia is designed for (mad) scientists</vt:lpstr>
      <vt:lpstr>Julia in in a sweet spot in term of simplicity and execution speed</vt:lpstr>
      <vt:lpstr>Julia is designed for (mad) scientists</vt:lpstr>
      <vt:lpstr>What’s the plan?</vt:lpstr>
      <vt:lpstr>What are the additional possible plan for tomorrow?</vt:lpstr>
      <vt:lpstr>Tooling</vt:lpstr>
      <vt:lpstr>VSCode is the standard way to run julia</vt:lpstr>
      <vt:lpstr>Julia packages are straightforward</vt:lpstr>
      <vt:lpstr>The package manager is in the REPL</vt:lpstr>
      <vt:lpstr>Revise automatize reloading packages  on source code change</vt:lpstr>
      <vt:lpstr>Exercise – Revise the workshop package</vt:lpstr>
      <vt:lpstr>Multiple dispatch</vt:lpstr>
      <vt:lpstr>Functions are compiled just-in-time (JIT)</vt:lpstr>
      <vt:lpstr>Programs need to determine what processor instruction to use</vt:lpstr>
      <vt:lpstr>Compilation saves time</vt:lpstr>
      <vt:lpstr>Julia compiles each function signature</vt:lpstr>
      <vt:lpstr>Type instability silently kills performance</vt:lpstr>
      <vt:lpstr>On more complicated example function compilation causes a delay</vt:lpstr>
      <vt:lpstr>Composability</vt:lpstr>
      <vt:lpstr>No check happen before a function is first used with a specific type signature</vt:lpstr>
      <vt:lpstr>Methods can be manually added to customize behavior of a function</vt:lpstr>
      <vt:lpstr>If you define your own type, you can extend any function from any package</vt:lpstr>
      <vt:lpstr>Exercise – Extend the example</vt:lpstr>
      <vt:lpstr>Broadcasting</vt:lpstr>
      <vt:lpstr>The dot syntax clarify vector operations</vt:lpstr>
      <vt:lpstr>Pluto.jl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MathTeXEngine.jl Reinventing the LaTeX wheel in julia</dc:title>
  <dc:creator>Benoît Richard</dc:creator>
  <cp:lastModifiedBy>Benoît R.</cp:lastModifiedBy>
  <cp:revision>45</cp:revision>
  <dcterms:created xsi:type="dcterms:W3CDTF">2023-04-15T15:19:21Z</dcterms:created>
  <dcterms:modified xsi:type="dcterms:W3CDTF">2023-12-04T19:09:05Z</dcterms:modified>
</cp:coreProperties>
</file>