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84" r:id="rId4"/>
    <p:sldId id="287" r:id="rId5"/>
    <p:sldId id="289" r:id="rId6"/>
    <p:sldId id="286" r:id="rId7"/>
    <p:sldId id="288" r:id="rId8"/>
    <p:sldId id="290" r:id="rId9"/>
    <p:sldId id="291" r:id="rId10"/>
    <p:sldId id="285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0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FFE3D3D-43DF-2C5A-3A1E-B33B1BE3D0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9BC46B-34ED-EAB3-4747-1E52EEA50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6BFCE-C042-473B-8BE9-631034A08B5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DCC3B2-1B64-42EE-02D7-095D6D44B3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EE3BE0-3301-B49A-6FE5-781F73824C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93D5C-E6E5-462F-83EB-D2FCD2B553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D8361-A84C-4178-9125-259BF5977C9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19C93-835B-4678-B8FC-E956E21FD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49BC7-4852-B13B-639D-06E5A54C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748666-7C07-E4FA-2D75-D3CF707C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28FF8-4585-5302-03FB-258C3C9C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5E16-22C9-4DF8-B882-34E789427D60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40B78-1A42-D34C-E818-B2359660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2DAF1-AA13-E646-1550-D14B9A33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1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BDA33-B835-D700-695E-6BFA53CB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7FA898-95A7-A01A-E091-03BACBBC2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2B720-372E-7CC5-14E7-ED5A37E2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958-2A98-4272-808E-59FCF3C355E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A00BF-C978-26EE-23A0-0AD67FD8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BA3A5-C995-DEBA-896E-3AC969A4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3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9006E7-F968-DDDD-AE52-E73E879DD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001951-C495-AEF9-96EA-C475817A8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46080-02AD-D5F8-0AC8-E0D94F3D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9B88-8E9F-4C73-9C76-B9620CEC5FE9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60B47-02CC-FD84-C43D-13A1D517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6D3A8-615F-2386-EBA8-92C320BE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78CFC-4C6D-C5C5-D1A9-B2BFE25A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13001-88C2-83E6-912C-511810AF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955CB-F078-AFB5-9184-EEF64E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28-D9AD-4F27-997F-0F21650D8400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82F31-BD2C-151C-5775-C88616E7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7A8D4-C9B8-8F0F-7621-2321F233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EE54F-F78F-6939-083C-C2AD5DC6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46BAA5-968A-328E-539C-CB430086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FFC21-4186-BB4B-5431-346AE910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C786-F7E9-4D4B-B954-6072F469F919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CAB2D2-A7DD-CBD4-4C05-F1729229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00270-9CF0-9AEB-7098-3A3CF962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C2200-6F02-9786-399A-CEE79DE0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7C698-3B16-9C8D-E19C-3AF727BE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457678-58D2-948A-EF3B-4E9985C3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3B2892-78E1-C9C7-AF42-018D927F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7005-BE01-4F45-9E03-8237E82E8D70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388B58-7527-39DD-E759-F562DA0F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791CBD-A799-292B-8CA4-1637DC77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6FAF5-1631-0FEF-ACC1-A262C2AB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A521A-406B-E1E6-5079-7363F770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ECA70-CC1E-3320-DEF4-3F8E7321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165658-161F-135D-6D06-543961C8B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5B537A-7C78-1E99-E4AD-82AFFFA33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DBCFC7-C62E-8BE7-84FF-0133BF1B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FD4-712E-4CFE-A87E-532ED05A4C71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2C2343-F1BB-F7DC-11E9-B5A75FC2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3452EC-8E25-BF74-A78B-28F2558B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2F380-BB99-2501-4F4B-D247AD42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6F5D5A-5CA6-2D2C-AE9A-DB52D1C5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8948-B9FE-4034-AAE9-C9C9E0B6B601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34653-98F4-8A57-81D4-D147934D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19B8D0-EB75-B869-C02C-8EA3260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D3E47D-FFDE-2136-14F1-F595EBE4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E7CF-5507-42F1-BA5D-497B8FBDCDEC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376887-004E-8E05-832B-80B46471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532716-56B0-2005-5843-87E37F03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A20F8-632F-305A-85A7-087B3F23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F427A-3233-A122-CA2C-CDCA1F47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BD025A-EB41-12DA-94F2-20A791F9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ED7C7B-6402-988A-FD2A-EA634336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47DB-0AA8-4510-9D8B-8EBA2104DAC1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ED0776-BD50-1048-ED41-0FEAA097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2108FA-857E-BDD6-C718-1CE0CA51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4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DE0A-9AB9-4B77-7BCC-A2AFED3C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51AF0A-723B-32BE-22E4-A83850D85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494FB1-E88B-3537-A079-D6BEB3081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355E92-91FA-FE26-AB50-1CFE50D4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446B-A33F-45B7-95F2-2549913976FA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AAD15-ABD2-37DF-367E-CCFDAD78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900008-3CC4-3447-5522-A61B7EBD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DA579C-C2B9-CEFE-FD98-9DE8AFC8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E07DA3-0D05-5928-1815-FE052778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C917B-C87E-1CA8-B9E0-00BCCCF17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F1475203-DD63-48A7-823D-51F1DC59E52C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7A1FF-6F9C-8E78-456C-40AE4AC7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31F009-5A9D-AF45-D9DA-D29E6C400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393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18531ACA-0348-4BDD-A423-74E7780A10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72E3C-9513-D19B-1E8A-25B9C581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91751"/>
            <a:ext cx="10363200" cy="2387600"/>
          </a:xfrm>
        </p:spPr>
        <p:txBody>
          <a:bodyPr>
            <a:normAutofit/>
          </a:bodyPr>
          <a:lstStyle/>
          <a:p>
            <a:pPr algn="l"/>
            <a:br>
              <a:rPr lang="en-US" dirty="0"/>
            </a:br>
            <a:r>
              <a:rPr lang="en-US" dirty="0"/>
              <a:t>for Scientific Computing II</a:t>
            </a:r>
            <a:endParaRPr lang="en-US" sz="49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0E9CD7-E7D4-004B-F647-633ACC315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392871"/>
            <a:ext cx="10363200" cy="1655762"/>
          </a:xfrm>
        </p:spPr>
        <p:txBody>
          <a:bodyPr/>
          <a:lstStyle/>
          <a:p>
            <a:pPr algn="l"/>
            <a:r>
              <a:rPr lang="en-US" dirty="0"/>
              <a:t>Benoît Richard</a:t>
            </a:r>
          </a:p>
          <a:p>
            <a:pPr algn="l"/>
            <a:r>
              <a:rPr lang="en-US" dirty="0"/>
              <a:t>github.com/Kolaru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44B4F0-0DC0-CD88-114C-9C44F64B4C93}"/>
              </a:ext>
            </a:extLst>
          </p:cNvPr>
          <p:cNvSpPr txBox="1"/>
          <p:nvPr/>
        </p:nvSpPr>
        <p:spPr>
          <a:xfrm>
            <a:off x="866031" y="5743574"/>
            <a:ext cx="657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latin typeface="TheSans UHH Bold Caps" panose="020B0702050302020203" pitchFamily="34" charset="0"/>
              </a:rPr>
              <a:t>Cluster of Excellence</a:t>
            </a:r>
          </a:p>
          <a:p>
            <a:r>
              <a:rPr lang="en-US" sz="3200" noProof="0" dirty="0">
                <a:solidFill>
                  <a:schemeClr val="accent1"/>
                </a:solidFill>
                <a:latin typeface="TheSans UHH SemiLight Caps" panose="020B0402050302020203" pitchFamily="34" charset="0"/>
              </a:rPr>
              <a:t>CUI: Advanced Imaging of matter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968D350-4545-6413-5F1E-CF0A349E8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31083" r="66148" b="26386"/>
          <a:stretch/>
        </p:blipFill>
        <p:spPr bwMode="auto">
          <a:xfrm>
            <a:off x="8254948" y="5805934"/>
            <a:ext cx="947650" cy="94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2784EE1-11DB-DA6E-7850-330BDEF9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785" y="5855830"/>
            <a:ext cx="848068" cy="8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04AFA7-E94F-CDD2-13E3-823B8E56B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163" y="5912409"/>
            <a:ext cx="1651056" cy="81369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FA74E-F5C1-38F3-98D2-0B611A49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AutoShape 2" descr="JuliaLang Logo">
            <a:extLst>
              <a:ext uri="{FF2B5EF4-FFF2-40B4-BE49-F238E27FC236}">
                <a16:creationId xmlns:a16="http://schemas.microsoft.com/office/drawing/2014/main" id="{0904AF01-8239-6BE9-B530-1B7952EBEC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6A99E4CA-90FC-D0B5-A47A-D84ADBE56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701" y="1080171"/>
            <a:ext cx="2659764" cy="16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Pluto.jl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modern successor for </a:t>
            </a:r>
            <a:r>
              <a:rPr lang="en-US" dirty="0" err="1"/>
              <a:t>Jupyter</a:t>
            </a:r>
            <a:r>
              <a:rPr lang="en-US" dirty="0"/>
              <a:t> designed for </a:t>
            </a:r>
            <a:r>
              <a:rPr lang="en-US"/>
              <a:t>teaching and sharing.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C17B6-7212-DB5E-49CD-4077F149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D3F8E-DFB3-4CC2-7CEB-4146FF044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curse of choice.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A26DFD-2919-506E-89E6-901BF84A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30404B2-8178-F1F1-A64D-14D5FFB9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data format is hard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F00B7C-B920-4B68-FEF9-E63657B7A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CSV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B6088A0-5455-E996-399A-18F3670D2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Very simple</a:t>
            </a:r>
          </a:p>
          <a:p>
            <a:r>
              <a:rPr lang="en-US" sz="2400" dirty="0"/>
              <a:t>Very standard</a:t>
            </a:r>
          </a:p>
          <a:p>
            <a:r>
              <a:rPr lang="en-US" sz="2400" dirty="0"/>
              <a:t>Plain text</a:t>
            </a:r>
          </a:p>
          <a:p>
            <a:r>
              <a:rPr lang="en-US" sz="2400" dirty="0"/>
              <a:t>Can be read as </a:t>
            </a:r>
            <a:r>
              <a:rPr lang="en-US" sz="2400" dirty="0" err="1"/>
              <a:t>DataFrames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Can only store tabular data</a:t>
            </a:r>
          </a:p>
          <a:p>
            <a:r>
              <a:rPr lang="en-US" sz="2400" dirty="0"/>
              <a:t>Can not store metadata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EF54337-7F8E-2C64-E572-C2B40E679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HDF5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046BB95-B412-D332-D457-2B2E0C3668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Infinitely powerful</a:t>
            </a:r>
          </a:p>
          <a:p>
            <a:pPr lvl="1"/>
            <a:r>
              <a:rPr lang="en-US" sz="2000" dirty="0"/>
              <a:t>Partial reading of the data</a:t>
            </a:r>
          </a:p>
          <a:p>
            <a:pPr lvl="1"/>
            <a:r>
              <a:rPr lang="en-US" sz="2000" dirty="0"/>
              <a:t>Multidimensional arrays</a:t>
            </a:r>
          </a:p>
          <a:p>
            <a:pPr lvl="1"/>
            <a:r>
              <a:rPr lang="en-US" sz="2000" dirty="0"/>
              <a:t>Any data organization</a:t>
            </a:r>
          </a:p>
          <a:p>
            <a:pPr lvl="1"/>
            <a:r>
              <a:rPr lang="en-US" sz="2000" dirty="0"/>
              <a:t>Compression</a:t>
            </a:r>
          </a:p>
          <a:p>
            <a:pPr lvl="1"/>
            <a:r>
              <a:rPr lang="en-US" sz="2000" dirty="0"/>
              <a:t>Metadata</a:t>
            </a:r>
          </a:p>
          <a:p>
            <a:r>
              <a:rPr lang="en-US" sz="2400" dirty="0"/>
              <a:t>Quite  standard in science</a:t>
            </a:r>
          </a:p>
          <a:p>
            <a:endParaRPr lang="en-US" sz="2000" dirty="0"/>
          </a:p>
          <a:p>
            <a:r>
              <a:rPr lang="en-US" sz="2400" dirty="0"/>
              <a:t>Binary</a:t>
            </a:r>
            <a:r>
              <a:rPr lang="en-US" dirty="0"/>
              <a:t> format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723BC7-6EFA-FC1A-C659-B0F446FC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3DD2A-56E2-0129-C794-67447E58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multiple way to read CSV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348443-D3F4-5166-32B2-6575563AE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DelimitedFiles.jl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A83E90-E993-63A8-1368-E318C4D8B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Limited</a:t>
            </a:r>
          </a:p>
          <a:p>
            <a:r>
              <a:rPr lang="en-US" dirty="0"/>
              <a:t>Simple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10C03C-C729-5061-B161-A470EDA5F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CSV.jl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9AD5B6-7547-F0DB-AF64-28E157B921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complex</a:t>
            </a:r>
          </a:p>
          <a:p>
            <a:r>
              <a:rPr lang="en-US" dirty="0"/>
              <a:t>Offer a lot of options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E6B5A6-5F7F-6767-2D88-2A4E6AD1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E22B2237-C141-F141-4B0F-0504ECF2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Read and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8">
                <a:extLst>
                  <a:ext uri="{FF2B5EF4-FFF2-40B4-BE49-F238E27FC236}">
                    <a16:creationId xmlns:a16="http://schemas.microsoft.com/office/drawing/2014/main" id="{1B615514-575A-EADB-2687-7D3D344E4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043160" cy="47986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Read the charge and positions of point charges using </a:t>
                </a:r>
                <a:r>
                  <a:rPr lang="en-US" dirty="0" err="1">
                    <a:solidFill>
                      <a:schemeClr val="accent5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readdlm</a:t>
                </a:r>
                <a:r>
                  <a:rPr lang="en-US" dirty="0"/>
                  <a:t> from</a:t>
                </a:r>
              </a:p>
              <a:p>
                <a:pPr marL="0" indent="0">
                  <a:buNone/>
                </a:pPr>
                <a:r>
                  <a:rPr lang="en-US" dirty="0"/>
                  <a:t>	data/point_charges.csv</a:t>
                </a:r>
              </a:p>
              <a:p>
                <a:r>
                  <a:rPr lang="en-US" dirty="0"/>
                  <a:t>Compute the Coulomb potential generated by them on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×100</m:t>
                    </m:r>
                  </m:oMath>
                </a14:m>
                <a:r>
                  <a:rPr lang="en-US" dirty="0"/>
                  <a:t> grid spanning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−2, 2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your code from the previous exercise about Coulomb potential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Plot the result using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heatmap</a:t>
                </a:r>
              </a:p>
              <a:p>
                <a:r>
                  <a:rPr lang="en-US" dirty="0"/>
                  <a:t>Write the result to a file using </a:t>
                </a:r>
                <a:r>
                  <a:rPr lang="en-US" dirty="0" err="1">
                    <a:solidFill>
                      <a:schemeClr val="accent5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writedlm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</mc:Choice>
        <mc:Fallback>
          <p:sp>
            <p:nvSpPr>
              <p:cNvPr id="9" name="Espace réservé du contenu 8">
                <a:extLst>
                  <a:ext uri="{FF2B5EF4-FFF2-40B4-BE49-F238E27FC236}">
                    <a16:creationId xmlns:a16="http://schemas.microsoft.com/office/drawing/2014/main" id="{1B615514-575A-EADB-2687-7D3D344E4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043160" cy="4798696"/>
              </a:xfrm>
              <a:blipFill>
                <a:blip r:embed="rId2"/>
                <a:stretch>
                  <a:fillRect l="-1093" t="-2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C4CC59-459D-A8CF-731C-5F028C31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BBDB58-B00C-5034-D987-7CB3A904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plan?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3D9D2C4-2DE0-E479-406A-AF70DE660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Iterating</a:t>
            </a:r>
          </a:p>
          <a:p>
            <a:pPr lvl="1"/>
            <a:r>
              <a:rPr lang="en-US" dirty="0"/>
              <a:t>Loops are fast</a:t>
            </a:r>
          </a:p>
          <a:p>
            <a:pPr lvl="1"/>
            <a:r>
              <a:rPr lang="en-US" dirty="0"/>
              <a:t>Broadcasting</a:t>
            </a:r>
          </a:p>
          <a:p>
            <a:pPr lvl="2"/>
            <a:r>
              <a:rPr lang="en-US" dirty="0"/>
              <a:t>The dot syntax</a:t>
            </a:r>
          </a:p>
          <a:p>
            <a:r>
              <a:rPr lang="en-US" dirty="0"/>
              <a:t>Plotting overview</a:t>
            </a:r>
          </a:p>
          <a:p>
            <a:pPr lvl="1"/>
            <a:r>
              <a:rPr lang="en-US" dirty="0" err="1"/>
              <a:t>Plots.jl</a:t>
            </a:r>
            <a:endParaRPr lang="en-US" dirty="0"/>
          </a:p>
          <a:p>
            <a:pPr lvl="1"/>
            <a:r>
              <a:rPr lang="en-US" dirty="0" err="1"/>
              <a:t>Makie.jl</a:t>
            </a:r>
            <a:r>
              <a:rPr lang="en-US" dirty="0"/>
              <a:t> ecosystem</a:t>
            </a:r>
          </a:p>
          <a:p>
            <a:r>
              <a:rPr lang="en-US" dirty="0"/>
              <a:t>Next generation notebooks</a:t>
            </a:r>
          </a:p>
          <a:p>
            <a:pPr lvl="1"/>
            <a:r>
              <a:rPr lang="en-US" dirty="0" err="1"/>
              <a:t>Pluto.jl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D779A1E-8B9A-D605-3D9D-C27BCB68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49241" cy="4351338"/>
          </a:xfrm>
        </p:spPr>
        <p:txBody>
          <a:bodyPr>
            <a:normAutofit/>
          </a:bodyPr>
          <a:lstStyle/>
          <a:p>
            <a:r>
              <a:rPr lang="en-US" dirty="0"/>
              <a:t>Data management</a:t>
            </a:r>
          </a:p>
          <a:p>
            <a:pPr lvl="1"/>
            <a:r>
              <a:rPr lang="en-US" dirty="0" err="1"/>
              <a:t>DelimitedFiles.jl</a:t>
            </a:r>
            <a:endParaRPr lang="en-US" dirty="0"/>
          </a:p>
          <a:p>
            <a:pPr lvl="1"/>
            <a:r>
              <a:rPr lang="en-US" dirty="0" err="1"/>
              <a:t>CSV.jl</a:t>
            </a:r>
            <a:endParaRPr lang="en-US" dirty="0"/>
          </a:p>
          <a:p>
            <a:pPr lvl="1"/>
            <a:r>
              <a:rPr lang="en-US" dirty="0"/>
              <a:t>HDF5.jl</a:t>
            </a:r>
          </a:p>
          <a:p>
            <a:r>
              <a:rPr lang="en-US" dirty="0"/>
              <a:t>Code demo</a:t>
            </a:r>
          </a:p>
          <a:p>
            <a:r>
              <a:rPr lang="en-US" dirty="0" err="1"/>
              <a:t>Makie</a:t>
            </a:r>
            <a:r>
              <a:rPr lang="en-US" dirty="0"/>
              <a:t> demo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1F33A4-D1D1-0375-EFD4-C2025AD1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4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go through it.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for</a:t>
            </a:r>
            <a:r>
              <a:rPr lang="en-US" dirty="0"/>
              <a:t> loops are fast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A5A8A-EF00-621B-9D3B-DAF35B72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Loops are fast, no need to worry about it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for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in 1:10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	# Do something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end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for x in vector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	# Do something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end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C0143-D9F8-D4B3-90C3-B62FEA24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loop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403F7-986A-9300-E8C7-78282BD80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79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Enumerate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for (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, x) in enumerate(v)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# Do something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sz="2000" dirty="0"/>
              <a:t>Zip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for (x1, x2) in zip(v1, v2)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# Do something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  <a:endParaRPr lang="en-US" sz="20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59AD813-5B27-F4BA-16AB-3D7CC0A3B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836437"/>
            <a:ext cx="525779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Each rows or columns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for col in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eachcol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(A)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# Do something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Dictionary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for (key,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val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) in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dict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  # Do something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 end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55B447-75F1-AB81-AAD9-D0E3EDF0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7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2E676A4-455F-4657-9B63-B16260A9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dot syntax clarify vector operations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4A5A8A-EF00-621B-9D3B-DAF35B72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Is it a matrix multiplication or an elementwise multiplication?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A * B</a:t>
            </a:r>
            <a:endParaRPr lang="en-US" sz="2400" dirty="0"/>
          </a:p>
          <a:p>
            <a:r>
              <a:rPr lang="en-US" sz="2400" dirty="0"/>
              <a:t>In julia elementwise operations have a dot if they can be ambiguous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A .* B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A + B == A .+ B  # If A and B have the same shape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 .+ 2023</a:t>
            </a:r>
            <a:endParaRPr lang="en-US" sz="2400" dirty="0"/>
          </a:p>
          <a:p>
            <a:r>
              <a:rPr lang="en-US" sz="2400" dirty="0"/>
              <a:t>Any function can be “dotted” to apply it elementwise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exp.(A)</a:t>
            </a:r>
            <a:endParaRPr lang="en-US" sz="2400" dirty="0"/>
          </a:p>
          <a:p>
            <a:r>
              <a:rPr lang="en-US" sz="2400" dirty="0"/>
              <a:t>Combined with other utilities make some operations much clearer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	norm.(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eachcol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(A))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2D1E89-CDF1-D137-6A81-92890B6B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9EF8D-CA7F-DEF9-F300-A8A17A61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Coulomb potential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1338AEB-0B41-3BE5-057A-03FE0134F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a function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V(r, r0, q0)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that computes the point charge Coulomb potential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random positions and charges with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rand</a:t>
                </a:r>
              </a:p>
              <a:p>
                <a:r>
                  <a:rPr lang="en-US" dirty="0"/>
                  <a:t>Compute the total electric potential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1338AEB-0B41-3BE5-057A-03FE0134F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A0D47B-7F69-9673-D0CF-834963B9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5D0E7-4CD2-4171-E029-6FB6626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8C9664-DB66-0C97-7F68-6AD84E72C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7CC3-9680-CB68-52C3-3D3F924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4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3755AF5-EF7C-09DB-E882-37AEE38C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main competitors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024E83A-610B-5842-96B0-F258C291A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4627" cy="823912"/>
          </a:xfrm>
        </p:spPr>
        <p:txBody>
          <a:bodyPr>
            <a:normAutofit/>
          </a:bodyPr>
          <a:lstStyle/>
          <a:p>
            <a:r>
              <a:rPr lang="en-US" sz="3200" dirty="0" err="1"/>
              <a:t>Plots.jl</a:t>
            </a:r>
            <a:endParaRPr lang="en-US" sz="32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AC2C2B4-A21B-5A7E-2E3C-5534355A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>
            <a:normAutofit/>
          </a:bodyPr>
          <a:lstStyle/>
          <a:p>
            <a:r>
              <a:rPr lang="en-US" sz="2400" dirty="0"/>
              <a:t>Easiest for simple plots</a:t>
            </a:r>
          </a:p>
          <a:p>
            <a:r>
              <a:rPr lang="en-US" sz="2400" dirty="0"/>
              <a:t>Fast with the default</a:t>
            </a:r>
          </a:p>
          <a:p>
            <a:r>
              <a:rPr lang="en-US" sz="2400" dirty="0"/>
              <a:t>Lightweight</a:t>
            </a:r>
          </a:p>
          <a:p>
            <a:r>
              <a:rPr lang="en-US" sz="2400" dirty="0"/>
              <a:t>Can use Matplotlib as a backend</a:t>
            </a:r>
          </a:p>
          <a:p>
            <a:r>
              <a:rPr lang="en-US" sz="2400" dirty="0"/>
              <a:t>Better integration with </a:t>
            </a:r>
            <a:r>
              <a:rPr lang="en-US" sz="2400" dirty="0" err="1"/>
              <a:t>Pluto.jl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 don’t know it well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EA9FD4C-0AC7-EE1C-7FF9-00AE09642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640859" cy="823912"/>
          </a:xfrm>
        </p:spPr>
        <p:txBody>
          <a:bodyPr>
            <a:normAutofit/>
          </a:bodyPr>
          <a:lstStyle/>
          <a:p>
            <a:r>
              <a:rPr lang="en-US" sz="3200" dirty="0" err="1"/>
              <a:t>CairoMakie.jl</a:t>
            </a:r>
            <a:r>
              <a:rPr lang="en-US" sz="3200" dirty="0"/>
              <a:t> / </a:t>
            </a:r>
            <a:r>
              <a:rPr lang="en-US" sz="3200" dirty="0" err="1"/>
              <a:t>GLMakie.jl</a:t>
            </a:r>
            <a:endParaRPr lang="en-US" sz="320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ABCE83E-D9AA-08C5-267F-0856894D0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385486" cy="3851275"/>
          </a:xfrm>
        </p:spPr>
        <p:txBody>
          <a:bodyPr>
            <a:normAutofit/>
          </a:bodyPr>
          <a:lstStyle/>
          <a:p>
            <a:r>
              <a:rPr lang="en-US" sz="2400" dirty="0"/>
              <a:t>Best layout system for complex plots</a:t>
            </a:r>
          </a:p>
          <a:p>
            <a:r>
              <a:rPr lang="en-US" sz="2400" dirty="0"/>
              <a:t>Incredible 3D</a:t>
            </a:r>
          </a:p>
          <a:p>
            <a:r>
              <a:rPr lang="en-US" sz="2400" dirty="0"/>
              <a:t>Very good interactivity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Massive and take ages to install</a:t>
            </a:r>
          </a:p>
          <a:p>
            <a:r>
              <a:rPr lang="en-US" sz="2400" dirty="0"/>
              <a:t>Poor LaTeX support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9EBD10-A619-CBEB-A00E-8DB5A83F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1ACA-0348-4BDD-A423-74E7780A10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555</Words>
  <Application>Microsoft Office PowerPoint</Application>
  <PresentationFormat>Grand écran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JuliaMono</vt:lpstr>
      <vt:lpstr>Palatino Linotype</vt:lpstr>
      <vt:lpstr>TheSans UHH Bold Caps</vt:lpstr>
      <vt:lpstr>TheSans UHH SemiLight Caps</vt:lpstr>
      <vt:lpstr>Thème Office</vt:lpstr>
      <vt:lpstr> for Scientific Computing II</vt:lpstr>
      <vt:lpstr>What’s the plan?</vt:lpstr>
      <vt:lpstr>Iterating</vt:lpstr>
      <vt:lpstr>for loops are fast</vt:lpstr>
      <vt:lpstr>There are many loop helpers</vt:lpstr>
      <vt:lpstr>The dot syntax clarify vector operations</vt:lpstr>
      <vt:lpstr>Exercise – Coulomb potential</vt:lpstr>
      <vt:lpstr>Plotting</vt:lpstr>
      <vt:lpstr>There are two main competitors</vt:lpstr>
      <vt:lpstr>Pluto.jl</vt:lpstr>
      <vt:lpstr>Data management</vt:lpstr>
      <vt:lpstr>Choosing a data format is hard</vt:lpstr>
      <vt:lpstr>There are multiple way to read CSV</vt:lpstr>
      <vt:lpstr>Exercise – Read and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MathTeXEngine.jl Reinventing the LaTeX wheel in julia</dc:title>
  <dc:creator>Benoît Richard</dc:creator>
  <cp:lastModifiedBy>Benoît R.</cp:lastModifiedBy>
  <cp:revision>50</cp:revision>
  <dcterms:created xsi:type="dcterms:W3CDTF">2023-04-15T15:19:21Z</dcterms:created>
  <dcterms:modified xsi:type="dcterms:W3CDTF">2023-12-05T00:02:45Z</dcterms:modified>
</cp:coreProperties>
</file>