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3" r:id="rId8"/>
    <p:sldId id="265" r:id="rId9"/>
    <p:sldId id="262" r:id="rId10"/>
    <p:sldId id="264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F7400FD-CDAD-4F57-99C4-76D351B3E63B}">
          <p14:sldIdLst>
            <p14:sldId id="256"/>
            <p14:sldId id="257"/>
            <p14:sldId id="258"/>
            <p14:sldId id="259"/>
            <p14:sldId id="270"/>
            <p14:sldId id="271"/>
            <p14:sldId id="263"/>
            <p14:sldId id="265"/>
            <p14:sldId id="262"/>
            <p14:sldId id="264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F1F8EC"/>
    <a:srgbClr val="FFAFAF"/>
    <a:srgbClr val="FF7979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9" autoAdjust="0"/>
    <p:restoredTop sz="72781" autoAdjust="0"/>
  </p:normalViewPr>
  <p:slideViewPr>
    <p:cSldViewPr snapToGrid="0">
      <p:cViewPr varScale="1">
        <p:scale>
          <a:sx n="91" d="100"/>
          <a:sy n="91" d="100"/>
        </p:scale>
        <p:origin x="9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4340985-5F07-4772-BB98-9F0CB0358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BBC44A-BFE6-4113-8810-2112A96E0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13B8-F41F-4D5B-8B76-5E4C08DAE77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8FF21-4523-41FF-B12E-3C86AECF52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ACAC72-DE64-4C49-8507-E7564A5341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C402-4109-47C5-B24F-7C9C041530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1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72BCA-2FEC-4721-9E20-17F41C718F1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AC32-F40B-4654-883D-9CDEBDE148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Goal: structure of </a:t>
            </a:r>
            <a:r>
              <a:rPr lang="fr-CH" b="0" dirty="0" err="1"/>
              <a:t>protein</a:t>
            </a:r>
            <a:endParaRPr lang="fr-CH" b="0" dirty="0"/>
          </a:p>
          <a:p>
            <a:pPr marL="171450" indent="-171450">
              <a:buFontTx/>
              <a:buChar char="-"/>
            </a:pPr>
            <a:r>
              <a:rPr lang="fr-CH" dirty="0"/>
              <a:t>It </a:t>
            </a:r>
            <a:r>
              <a:rPr lang="fr-CH" dirty="0" err="1"/>
              <a:t>determines</a:t>
            </a:r>
            <a:r>
              <a:rPr lang="fr-CH" dirty="0"/>
              <a:t> how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E.g. </a:t>
            </a:r>
            <a:r>
              <a:rPr lang="fr-CH" dirty="0" err="1"/>
              <a:t>determines</a:t>
            </a:r>
            <a:r>
              <a:rPr lang="fr-CH" dirty="0"/>
              <a:t>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antibodies</a:t>
            </a:r>
            <a:r>
              <a:rPr lang="fr-CH" dirty="0"/>
              <a:t> stick to</a:t>
            </a:r>
          </a:p>
          <a:p>
            <a:pPr marL="171450" indent="-171450">
              <a:buFontTx/>
              <a:buChar char="-"/>
            </a:pPr>
            <a:r>
              <a:rPr lang="fr-CH" dirty="0"/>
              <a:t>There </a:t>
            </a:r>
            <a:r>
              <a:rPr lang="fr-CH" dirty="0" err="1"/>
              <a:t>is</a:t>
            </a:r>
            <a:r>
              <a:rPr lang="fr-CH" dirty="0"/>
              <a:t> no one-fit-for-all </a:t>
            </a:r>
            <a:r>
              <a:rPr lang="fr-CH" dirty="0" err="1"/>
              <a:t>imaging</a:t>
            </a:r>
            <a:r>
              <a:rPr lang="fr-CH" dirty="0"/>
              <a:t> </a:t>
            </a:r>
            <a:r>
              <a:rPr lang="fr-CH" dirty="0" err="1"/>
              <a:t>method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Making</a:t>
            </a:r>
            <a:r>
              <a:rPr lang="fr-CH" dirty="0"/>
              <a:t> </a:t>
            </a:r>
            <a:r>
              <a:rPr lang="fr-CH" dirty="0" err="1"/>
              <a:t>molecules</a:t>
            </a:r>
            <a:r>
              <a:rPr lang="fr-CH" dirty="0"/>
              <a:t> </a:t>
            </a:r>
            <a:r>
              <a:rPr lang="fr-CH" dirty="0" err="1"/>
              <a:t>explode</a:t>
            </a:r>
            <a:r>
              <a:rPr lang="fr-CH" dirty="0"/>
              <a:t> </a:t>
            </a:r>
            <a:r>
              <a:rPr lang="fr-CH" dirty="0" err="1"/>
              <a:t>goes</a:t>
            </a:r>
            <a:r>
              <a:rPr lang="fr-CH" dirty="0"/>
              <a:t> </a:t>
            </a:r>
            <a:r>
              <a:rPr lang="fr-CH" dirty="0" err="1"/>
              <a:t>toward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direction</a:t>
            </a:r>
          </a:p>
          <a:p>
            <a:pPr marL="171450" indent="-171450">
              <a:buFontTx/>
              <a:buChar char="-"/>
            </a:pPr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Coulomb Explosion Imaging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are far </a:t>
            </a:r>
            <a:r>
              <a:rPr lang="fr-CH" dirty="0" err="1"/>
              <a:t>from</a:t>
            </a:r>
            <a:r>
              <a:rPr lang="fr-CH" dirty="0"/>
              <a:t> a full reconstruction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now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0AC32-F40B-4654-883D-9CDEBDE14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2FF-16F1-4756-8B85-621010748842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173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633-830F-4617-A0A1-E4D650AE4EB6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6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D40-D8E1-48FA-8D50-9AB76B66E9FD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91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Modifiez</a:t>
            </a:r>
            <a:r>
              <a:rPr lang="fr-FR" dirty="0"/>
              <a:t>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</a:t>
            </a:r>
            <a:r>
              <a:rPr lang="en-US" noProof="0" dirty="0"/>
              <a:t>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0C69-FE36-4CD2-A54A-AF0D1FB36C4C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8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70B2-EA8A-4060-8A36-C07A012F9234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7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CDA-EF0E-4B96-B2EC-96AD633B0A02}" type="datetime1">
              <a:rPr lang="fr-CH" noProof="0" smtClean="0"/>
              <a:t>01.06.2022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8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3AC5-39D9-4D1B-A48E-0CBD6BB2FFFE}" type="datetime1">
              <a:rPr lang="fr-CH" smtClean="0"/>
              <a:t>01.06.2022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84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C24-8E42-44BE-A448-58D4F32FADBF}" type="datetime1">
              <a:rPr lang="fr-CH" noProof="0" smtClean="0"/>
              <a:t>01.06.2022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70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AE4A-2C0B-4B65-B3A4-D70BD402CA82}" type="datetime1">
              <a:rPr lang="fr-CH" smtClean="0"/>
              <a:t>01.06.2022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62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835-F545-4157-95F5-8D67C0884740}" type="datetime1">
              <a:rPr lang="fr-CH" smtClean="0"/>
              <a:t>01.06.2022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3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E86D-4DC5-4927-A482-13236C168E21}" type="datetime1">
              <a:rPr lang="fr-CH" smtClean="0"/>
              <a:t>01.06.2022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BFCD0E-475B-4F56-BC96-63AB66DBA9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br>
              <a:rPr lang="en-US" noProof="0" dirty="0"/>
            </a:br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ligne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0017"/>
            <a:ext cx="7886700" cy="454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190-148C-468B-A435-BBEB5E5496E2}" type="datetime1">
              <a:rPr lang="fr-CH" smtClean="0"/>
              <a:t>01.06.2022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11221E5-E8BC-46E7-B34E-8EE219F5F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D447-035A-4BB6-8730-E9D87E4B0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DA673-81BC-4804-9900-600D3A11CE77}"/>
              </a:ext>
            </a:extLst>
          </p:cNvPr>
          <p:cNvSpPr/>
          <p:nvPr/>
        </p:nvSpPr>
        <p:spPr>
          <a:xfrm>
            <a:off x="1" y="2220461"/>
            <a:ext cx="9143999" cy="2244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583BE-2864-4354-B10C-5EE25CC4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1" y="2446022"/>
            <a:ext cx="7772400" cy="1793377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heSans UHH Bold Caps" panose="020B0702050302020203" pitchFamily="34" charset="0"/>
              </a:rPr>
              <a:t>Interactivity and animations for scientific visualization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7C5BE23-A00B-4DB2-BE16-7634023BC5E9}"/>
              </a:ext>
            </a:extLst>
          </p:cNvPr>
          <p:cNvGrpSpPr/>
          <p:nvPr/>
        </p:nvGrpSpPr>
        <p:grpSpPr>
          <a:xfrm>
            <a:off x="394651" y="536572"/>
            <a:ext cx="8354698" cy="896384"/>
            <a:chOff x="1743298" y="994031"/>
            <a:chExt cx="19120038" cy="205140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4AC943-E2A2-425E-9A8D-57797A4024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7" t="31083" r="14787" b="16504"/>
            <a:stretch/>
          </p:blipFill>
          <p:spPr bwMode="auto">
            <a:xfrm>
              <a:off x="7562850" y="1049318"/>
              <a:ext cx="5514976" cy="188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107280A0-13B0-4660-B1DF-9901DC6FF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4465" y="994031"/>
              <a:ext cx="1940835" cy="194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D5942B0-B816-4002-B3F4-B3DE1CBF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033" y="1049318"/>
              <a:ext cx="4050303" cy="199612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820FC-4D81-441B-9F09-34B826FFDF20}"/>
                </a:ext>
              </a:extLst>
            </p:cNvPr>
            <p:cNvSpPr txBox="1"/>
            <p:nvPr/>
          </p:nvSpPr>
          <p:spPr>
            <a:xfrm>
              <a:off x="1743298" y="995874"/>
              <a:ext cx="5886226" cy="188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>
                  <a:latin typeface="TheSans UHH Bold Caps" panose="020B0702050302020203" pitchFamily="34" charset="0"/>
                </a:rPr>
                <a:t>Cluster of Excellence</a:t>
              </a:r>
            </a:p>
            <a:p>
              <a:r>
                <a:rPr lang="en-US" noProof="0" dirty="0">
                  <a:solidFill>
                    <a:schemeClr val="accent5">
                      <a:lumMod val="75000"/>
                    </a:schemeClr>
                  </a:solidFill>
                  <a:latin typeface="TheSans UHH SemiLight Caps" panose="020B0402050302020203" pitchFamily="34" charset="0"/>
                </a:rPr>
                <a:t>CUI: Advanced</a:t>
              </a:r>
            </a:p>
            <a:p>
              <a:r>
                <a:rPr lang="en-US" noProof="0" dirty="0">
                  <a:solidFill>
                    <a:schemeClr val="accent5">
                      <a:lumMod val="75000"/>
                    </a:schemeClr>
                  </a:solidFill>
                  <a:latin typeface="TheSans UHH SemiLight Caps" panose="020B0402050302020203" pitchFamily="34" charset="0"/>
                </a:rPr>
                <a:t>Imaging of matter</a:t>
              </a:r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02A1504-F887-44B6-B11A-79C5E2A0E7CB}"/>
              </a:ext>
            </a:extLst>
          </p:cNvPr>
          <p:cNvSpPr txBox="1">
            <a:spLocks/>
          </p:cNvSpPr>
          <p:nvPr/>
        </p:nvSpPr>
        <p:spPr>
          <a:xfrm>
            <a:off x="394651" y="5300783"/>
            <a:ext cx="4177349" cy="90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AIM Summer School</a:t>
            </a:r>
          </a:p>
          <a:p>
            <a:pPr algn="l"/>
            <a:r>
              <a:rPr lang="en-US" sz="2000" dirty="0"/>
              <a:t>June 2, 2022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39C86E4-8650-4727-9A84-D8F5A4E59C66}"/>
              </a:ext>
            </a:extLst>
          </p:cNvPr>
          <p:cNvSpPr txBox="1">
            <a:spLocks/>
          </p:cNvSpPr>
          <p:nvPr/>
        </p:nvSpPr>
        <p:spPr>
          <a:xfrm>
            <a:off x="6622643" y="5300782"/>
            <a:ext cx="2126706" cy="901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Benoît Richard</a:t>
            </a:r>
          </a:p>
        </p:txBody>
      </p:sp>
    </p:spTree>
    <p:extLst>
      <p:ext uri="{BB962C8B-B14F-4D97-AF65-F5344CB8AC3E}">
        <p14:creationId xmlns:p14="http://schemas.microsoft.com/office/powerpoint/2010/main" val="214580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library with window support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Matplotlib, </a:t>
            </a:r>
            <a:r>
              <a:rPr lang="en-US" sz="2400" dirty="0" err="1"/>
              <a:t>Makie.jl</a:t>
            </a:r>
            <a:endParaRPr lang="en-US" sz="2400" dirty="0"/>
          </a:p>
          <a:p>
            <a:r>
              <a:rPr lang="en-US" sz="2400" dirty="0"/>
              <a:t>Full fledge widget system</a:t>
            </a:r>
          </a:p>
          <a:p>
            <a:r>
              <a:rPr lang="en-US" sz="2400" dirty="0"/>
              <a:t>Extensive event handling (e.g. selection of plot elements)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BCACB2F-C411-4682-8156-1622A7930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9697" y="1089114"/>
            <a:ext cx="3316505" cy="283084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C1942B-09D6-4D9E-AE0F-4D04A25E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97" y="3912488"/>
            <a:ext cx="3316504" cy="26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7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Godot Engine, Unreal Engine, Unity</a:t>
            </a:r>
          </a:p>
          <a:p>
            <a:r>
              <a:rPr lang="en-US" sz="2400" dirty="0"/>
              <a:t>Visual editor</a:t>
            </a:r>
          </a:p>
          <a:p>
            <a:r>
              <a:rPr lang="en-US" sz="2400" dirty="0"/>
              <a:t>Extremely good support for 3D</a:t>
            </a:r>
          </a:p>
          <a:p>
            <a:r>
              <a:rPr lang="en-US" sz="2400" dirty="0"/>
              <a:t>Standalone exports</a:t>
            </a:r>
          </a:p>
          <a:p>
            <a:r>
              <a:rPr lang="en-US" sz="2400" dirty="0"/>
              <a:t>Poor support for scientific libraries</a:t>
            </a:r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D6136F9-B31E-4F8D-A777-54570103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903422"/>
            <a:ext cx="3886200" cy="387490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8886D-687E-4A28-A841-BDE490770B3D}"/>
              </a:ext>
            </a:extLst>
          </p:cNvPr>
          <p:cNvSpPr txBox="1"/>
          <p:nvPr/>
        </p:nvSpPr>
        <p:spPr>
          <a:xfrm>
            <a:off x="3322041" y="5882671"/>
            <a:ext cx="550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https://www.youtube.com/watch?v=WcXLszc_cno</a:t>
            </a:r>
          </a:p>
        </p:txBody>
      </p:sp>
    </p:spTree>
    <p:extLst>
      <p:ext uri="{BB962C8B-B14F-4D97-AF65-F5344CB8AC3E}">
        <p14:creationId xmlns:p14="http://schemas.microsoft.com/office/powerpoint/2010/main" val="835591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D9E4EDD-C437-4B89-94D9-13946F4F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5667B8B-4A59-44E2-B401-F5455EC4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319310" cy="3115491"/>
          </a:xfrm>
        </p:spPr>
        <p:txBody>
          <a:bodyPr>
            <a:normAutofit/>
          </a:bodyPr>
          <a:lstStyle/>
          <a:p>
            <a:r>
              <a:rPr lang="en-US" sz="2400" dirty="0"/>
              <a:t>Interactivity is cool</a:t>
            </a:r>
          </a:p>
          <a:p>
            <a:r>
              <a:rPr lang="en-US" sz="2400" dirty="0"/>
              <a:t>The observer pattern is the skeleton of all framework/libraries</a:t>
            </a:r>
          </a:p>
          <a:p>
            <a:r>
              <a:rPr lang="en-US" sz="2400" dirty="0"/>
              <a:t>Some (e.g. the next speaker) may say it is not science, don’t listen to them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A8CCF6-8707-4632-8DB9-EC5D267F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12</a:t>
            </a:fld>
            <a:endParaRPr lang="en-US" noProof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5176A80-6F20-411C-8F2F-07551D86CFCE}"/>
              </a:ext>
            </a:extLst>
          </p:cNvPr>
          <p:cNvGrpSpPr/>
          <p:nvPr/>
        </p:nvGrpSpPr>
        <p:grpSpPr>
          <a:xfrm>
            <a:off x="6369074" y="555188"/>
            <a:ext cx="1788695" cy="4788375"/>
            <a:chOff x="5706977" y="1406179"/>
            <a:chExt cx="1788695" cy="4788375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BB823B9-0F34-4E60-9A1E-4E814D879E7B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1AECECD-C71B-4580-9066-BF3C514F91EB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6C78C35-3C1F-4F73-9837-BC0B71EF4C2A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65E0938E-EA46-4C43-A05E-2166BE1159D8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56BFF86-B796-4CC6-BCCB-D401E83E4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762E053-6738-4A6D-AECA-B219446EF2B6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0C4AAD3-75C3-4546-90C4-C416C905431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DD9AA2B-03A7-41D8-B927-EEDE28F9F965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3423E77-A7D1-41FF-A1CE-281034948942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2148E29-3D55-4073-81C4-BF2DF2A8D377}"/>
              </a:ext>
            </a:extLst>
          </p:cNvPr>
          <p:cNvSpPr txBox="1"/>
          <p:nvPr/>
        </p:nvSpPr>
        <p:spPr>
          <a:xfrm>
            <a:off x="628650" y="5866118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examples available 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github.com/Kolaru/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SimpleInteractiveExamples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99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E7A88-22BA-4DBB-B92D-B8D5164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can be tricky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3C46B-C054-48E1-A376-8C7A2D2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fr-CH" smtClean="0"/>
              <a:t>2</a:t>
            </a:fld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204FBA-7523-4626-9391-8187654A836A}"/>
                  </a:ext>
                </a:extLst>
              </p:cNvPr>
              <p:cNvSpPr txBox="1"/>
              <p:nvPr/>
            </p:nvSpPr>
            <p:spPr>
              <a:xfrm>
                <a:off x="5097376" y="1520580"/>
                <a:ext cx="3102396" cy="2385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How many solutions?</a:t>
                </a:r>
                <a:endParaRPr lang="en-US" sz="2400" b="0" dirty="0"/>
              </a:p>
              <a:p>
                <a:endParaRPr lang="en-US" sz="24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204FBA-7523-4626-9391-8187654A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76" y="1520580"/>
                <a:ext cx="3102396" cy="2385140"/>
              </a:xfrm>
              <a:prstGeom prst="rect">
                <a:avLst/>
              </a:prstGeom>
              <a:blipFill>
                <a:blip r:embed="rId2"/>
                <a:stretch>
                  <a:fillRect l="-5894" t="-3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2677C26B-6B65-4F2B-AC46-9E6FC41FC23D}"/>
              </a:ext>
            </a:extLst>
          </p:cNvPr>
          <p:cNvGrpSpPr/>
          <p:nvPr/>
        </p:nvGrpSpPr>
        <p:grpSpPr>
          <a:xfrm>
            <a:off x="946484" y="5507960"/>
            <a:ext cx="4150892" cy="616919"/>
            <a:chOff x="4940968" y="5361741"/>
            <a:chExt cx="4150892" cy="616919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0CC5141-0012-4DC9-81E0-7BE95082E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542548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5045F67-FEF6-47B4-8728-0DA6E6500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850324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373977CA-F6F4-4AD6-BB95-41CB00495408}"/>
                </a:ext>
              </a:extLst>
            </p:cNvPr>
            <p:cNvSpPr/>
            <p:nvPr/>
          </p:nvSpPr>
          <p:spPr>
            <a:xfrm>
              <a:off x="5574632" y="5414211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0403BEA8-4BCE-48CC-8DD6-E079829050D3}"/>
                </a:ext>
              </a:extLst>
            </p:cNvPr>
            <p:cNvSpPr/>
            <p:nvPr/>
          </p:nvSpPr>
          <p:spPr>
            <a:xfrm>
              <a:off x="6120063" y="5721987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951D4EA1-3469-497B-973E-11BEEF35A153}"/>
                    </a:ext>
                  </a:extLst>
                </p:cNvPr>
                <p:cNvSpPr txBox="1"/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3.7</m:t>
                        </m:r>
                      </m:oMath>
                    </m:oMathPara>
                  </a14:m>
                  <a:endParaRPr lang="en-US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951D4EA1-3469-497B-973E-11BEEF35A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blipFill>
                  <a:blip r:embed="rId3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3DD1D413-F813-43E7-9DFF-22A87904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5" y="1482642"/>
            <a:ext cx="5138287" cy="3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5DFC99E-F782-41CC-B48C-998300AF2B5F}"/>
              </a:ext>
            </a:extLst>
          </p:cNvPr>
          <p:cNvSpPr/>
          <p:nvPr/>
        </p:nvSpPr>
        <p:spPr>
          <a:xfrm>
            <a:off x="3834062" y="5420060"/>
            <a:ext cx="1163052" cy="794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5E7A88-22BA-4DBB-B92D-B8D5164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Libraries use the observer pattern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3C46B-C054-48E1-A376-8C7A2D2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fr-CH" smtClean="0"/>
              <a:t>3</a:t>
            </a:fld>
            <a:endParaRPr lang="fr-CH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1540994-C5E9-4853-92D4-F3FB4271705E}"/>
              </a:ext>
            </a:extLst>
          </p:cNvPr>
          <p:cNvGrpSpPr/>
          <p:nvPr/>
        </p:nvGrpSpPr>
        <p:grpSpPr>
          <a:xfrm>
            <a:off x="946484" y="5507960"/>
            <a:ext cx="4150892" cy="616919"/>
            <a:chOff x="4940968" y="5361741"/>
            <a:chExt cx="4150892" cy="616919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69B603C-6AFC-4883-9840-7726F3A92ACF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542548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66F966D-EC57-4D04-9F8A-AD9E468BDEBB}"/>
                </a:ext>
              </a:extLst>
            </p:cNvPr>
            <p:cNvCxnSpPr>
              <a:cxnSpLocks/>
            </p:cNvCxnSpPr>
            <p:nvPr/>
          </p:nvCxnSpPr>
          <p:spPr>
            <a:xfrm>
              <a:off x="4940968" y="5850324"/>
              <a:ext cx="279132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8483BC5-A92C-40F0-8E51-92D6517DFBEF}"/>
                </a:ext>
              </a:extLst>
            </p:cNvPr>
            <p:cNvSpPr/>
            <p:nvPr/>
          </p:nvSpPr>
          <p:spPr>
            <a:xfrm>
              <a:off x="5574632" y="5414211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FC7CDA4-0E00-408E-AA71-B534C52EC33E}"/>
                </a:ext>
              </a:extLst>
            </p:cNvPr>
            <p:cNvSpPr/>
            <p:nvPr/>
          </p:nvSpPr>
          <p:spPr>
            <a:xfrm>
              <a:off x="6120063" y="5721987"/>
              <a:ext cx="96251" cy="2566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DB37181-C46F-4F13-80D9-407CE0072A88}"/>
                    </a:ext>
                  </a:extLst>
                </p:cNvPr>
                <p:cNvSpPr txBox="1"/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3.7</m:t>
                        </m:r>
                      </m:oMath>
                    </m:oMathPara>
                  </a14:m>
                  <a:endParaRPr lang="en-US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=3.1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DB37181-C46F-4F13-80D9-407CE0072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283" y="5361741"/>
                  <a:ext cx="1363577" cy="615553"/>
                </a:xfrm>
                <a:prstGeom prst="rect">
                  <a:avLst/>
                </a:prstGeom>
                <a:blipFill>
                  <a:blip r:embed="rId2"/>
                  <a:stretch>
                    <a:fillRect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CB17C82-C6C1-4BFD-8EE2-3FF6B2FF59C1}"/>
              </a:ext>
            </a:extLst>
          </p:cNvPr>
          <p:cNvGrpSpPr/>
          <p:nvPr/>
        </p:nvGrpSpPr>
        <p:grpSpPr>
          <a:xfrm>
            <a:off x="5938587" y="1426579"/>
            <a:ext cx="1788695" cy="4788375"/>
            <a:chOff x="5706977" y="1406179"/>
            <a:chExt cx="1788695" cy="4788375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B100589-ADF4-48E8-ACFC-CE747886B8CE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D967FC6-421A-45B3-BAD8-6B8A07DC9B79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71F9792-A282-4A76-84B2-43D4E21CB91D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F3A56FC0-5AD5-420D-8F03-ECA24D52C0B5}"/>
                </a:ext>
              </a:extLst>
            </p:cNvPr>
            <p:cNvCxnSpPr>
              <a:stCxn id="3" idx="0"/>
              <a:endCxn id="15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773E722C-3445-4457-BFD3-DE71B3B1C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FDE4A6A-8A3F-47EC-A8EE-FD0398035EB3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5407EFB4-0A7F-47EF-B3CB-E033F9267A82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81403F9-4573-49C1-A5A4-2A4BD5C04108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FAEC34C-A245-4BD3-9761-8767D001D28F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B0D30C-E181-4FA0-A472-51B541338215}"/>
              </a:ext>
            </a:extLst>
          </p:cNvPr>
          <p:cNvGrpSpPr/>
          <p:nvPr/>
        </p:nvGrpSpPr>
        <p:grpSpPr>
          <a:xfrm>
            <a:off x="230405" y="1401501"/>
            <a:ext cx="5138287" cy="3934856"/>
            <a:chOff x="230405" y="1401501"/>
            <a:chExt cx="5138287" cy="3934856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0A50E76D-DC11-4DDB-828C-A687A521B8CB}"/>
                </a:ext>
              </a:extLst>
            </p:cNvPr>
            <p:cNvSpPr/>
            <p:nvPr/>
          </p:nvSpPr>
          <p:spPr>
            <a:xfrm>
              <a:off x="858250" y="1401501"/>
              <a:ext cx="4138864" cy="38511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C950D73-A2B5-4BDE-9394-CB5EEA670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5" y="1482642"/>
              <a:ext cx="5138287" cy="3853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8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6C04-23E6-4957-9B84-37021A4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jungle of terminology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803886-FEED-4254-BE14-58FF7F0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BB1FD25-45E7-455E-83C0-D5540D694122}"/>
              </a:ext>
            </a:extLst>
          </p:cNvPr>
          <p:cNvGrpSpPr/>
          <p:nvPr/>
        </p:nvGrpSpPr>
        <p:grpSpPr>
          <a:xfrm>
            <a:off x="1364588" y="1455089"/>
            <a:ext cx="1788695" cy="4788375"/>
            <a:chOff x="5706977" y="1406179"/>
            <a:chExt cx="1788695" cy="4788375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A6BB71-7B31-44FA-9691-E13A0090709F}"/>
                </a:ext>
              </a:extLst>
            </p:cNvPr>
            <p:cNvSpPr/>
            <p:nvPr/>
          </p:nvSpPr>
          <p:spPr>
            <a:xfrm>
              <a:off x="5903493" y="540047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C632040-C0E2-463A-88A2-4366294A7A51}"/>
                </a:ext>
              </a:extLst>
            </p:cNvPr>
            <p:cNvSpPr/>
            <p:nvPr/>
          </p:nvSpPr>
          <p:spPr>
            <a:xfrm>
              <a:off x="5903495" y="3348246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63CE255-5914-4A13-BF8C-6CDC36F50AC2}"/>
                </a:ext>
              </a:extLst>
            </p:cNvPr>
            <p:cNvSpPr/>
            <p:nvPr/>
          </p:nvSpPr>
          <p:spPr>
            <a:xfrm>
              <a:off x="5836317" y="1406179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FD7366F-DC3F-4030-95ED-BF57F40705FD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6673515" y="4142330"/>
              <a:ext cx="2" cy="1258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C0ECC4-24F6-425F-8F64-C50A4E8C2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83" y="2210762"/>
              <a:ext cx="0" cy="11234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3171A9-3599-487B-9014-A5661670AEEC}"/>
                </a:ext>
              </a:extLst>
            </p:cNvPr>
            <p:cNvSpPr txBox="1"/>
            <p:nvPr/>
          </p:nvSpPr>
          <p:spPr>
            <a:xfrm>
              <a:off x="6252408" y="462863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Notify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4DDA1F1-61DD-4EAC-BBAF-877C337785E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7" y="2215423"/>
              <a:ext cx="0" cy="11116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016486-4E01-409C-B3D4-753E5F0382CF}"/>
                </a:ext>
              </a:extLst>
            </p:cNvPr>
            <p:cNvSpPr txBox="1"/>
            <p:nvPr/>
          </p:nvSpPr>
          <p:spPr>
            <a:xfrm>
              <a:off x="5706977" y="2642062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50412ED-8A0B-44ED-8F1C-E9FF2A63BE72}"/>
                </a:ext>
              </a:extLst>
            </p:cNvPr>
            <p:cNvSpPr txBox="1"/>
            <p:nvPr/>
          </p:nvSpPr>
          <p:spPr>
            <a:xfrm>
              <a:off x="6653461" y="2625487"/>
              <a:ext cx="8422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Modify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5073D1D-254D-4404-97AB-B3B5CF28B656}"/>
              </a:ext>
            </a:extLst>
          </p:cNvPr>
          <p:cNvSpPr txBox="1"/>
          <p:nvPr/>
        </p:nvSpPr>
        <p:spPr>
          <a:xfrm>
            <a:off x="3289640" y="5692533"/>
            <a:ext cx="197017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Node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Widget*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5406D1A-21E0-42B1-88F0-6202253A5BB3}"/>
              </a:ext>
            </a:extLst>
          </p:cNvPr>
          <p:cNvSpPr txBox="1"/>
          <p:nvPr/>
        </p:nvSpPr>
        <p:spPr>
          <a:xfrm>
            <a:off x="3289640" y="3640309"/>
            <a:ext cx="135255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Listener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183E82-DA57-4D0D-8536-40110D43C5A9}"/>
              </a:ext>
            </a:extLst>
          </p:cNvPr>
          <p:cNvSpPr txBox="1"/>
          <p:nvPr/>
        </p:nvSpPr>
        <p:spPr>
          <a:xfrm>
            <a:off x="2840462" y="4660972"/>
            <a:ext cx="197017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aka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Emit a signal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Event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85453D6-22F6-49E1-B341-6418F3CA4590}"/>
              </a:ext>
            </a:extLst>
          </p:cNvPr>
          <p:cNvGrpSpPr/>
          <p:nvPr/>
        </p:nvGrpSpPr>
        <p:grpSpPr>
          <a:xfrm>
            <a:off x="231869" y="1852131"/>
            <a:ext cx="1678150" cy="3994291"/>
            <a:chOff x="231869" y="1852131"/>
            <a:chExt cx="1678150" cy="3994291"/>
          </a:xfrm>
        </p:grpSpPr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5B3AA5F9-6377-4231-81DE-589C68B4AA9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628650" y="1852131"/>
              <a:ext cx="865278" cy="2669338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6508CE8-D6C4-421B-A38E-434F600333F4}"/>
                </a:ext>
              </a:extLst>
            </p:cNvPr>
            <p:cNvSpPr txBox="1"/>
            <p:nvPr/>
          </p:nvSpPr>
          <p:spPr>
            <a:xfrm>
              <a:off x="231869" y="4369770"/>
              <a:ext cx="115201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Register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Connect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Bind</a:t>
              </a:r>
            </a:p>
          </p:txBody>
        </p: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CF09A989-8DC6-4578-9E0D-4C19D976A06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V="1">
              <a:off x="1017680" y="3794198"/>
              <a:ext cx="543426" cy="55093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50CEC854-7B67-4377-A58E-F2A8E982A592}"/>
                </a:ext>
              </a:extLst>
            </p:cNvPr>
            <p:cNvCxnSpPr>
              <a:cxnSpLocks/>
              <a:stCxn id="15" idx="2"/>
              <a:endCxn id="5" idx="1"/>
            </p:cNvCxnSpPr>
            <p:nvPr/>
          </p:nvCxnSpPr>
          <p:spPr>
            <a:xfrm rot="16200000" flipH="1">
              <a:off x="907830" y="5193148"/>
              <a:ext cx="553322" cy="753225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F7B8AACB-C02A-4391-A91A-9374E1CCE867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>
              <a:off x="1383888" y="4831435"/>
              <a:ext cx="52613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617C0B64-7801-4F75-96F8-FC332CD9D571}"/>
              </a:ext>
            </a:extLst>
          </p:cNvPr>
          <p:cNvSpPr txBox="1"/>
          <p:nvPr/>
        </p:nvSpPr>
        <p:spPr>
          <a:xfrm>
            <a:off x="5184116" y="1393540"/>
            <a:ext cx="3831547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On top of that sometimes: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Observer = Observable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Observer is implicit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observers have arcane names (e.g. artist, scene)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Events/Signals are separate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Callback signature changes</a:t>
            </a:r>
          </a:p>
        </p:txBody>
      </p:sp>
    </p:spTree>
    <p:extLst>
      <p:ext uri="{BB962C8B-B14F-4D97-AF65-F5344CB8AC3E}">
        <p14:creationId xmlns:p14="http://schemas.microsoft.com/office/powerpoint/2010/main" val="1743054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6C04-23E6-4957-9B84-37021A4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simplified 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803886-FEED-4254-BE14-58FF7F0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5</a:t>
            </a:fld>
            <a:endParaRPr lang="en-US" noProof="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332306E-7E57-4DF3-BFEE-2F66740D26D1}"/>
              </a:ext>
            </a:extLst>
          </p:cNvPr>
          <p:cNvGrpSpPr/>
          <p:nvPr/>
        </p:nvGrpSpPr>
        <p:grpSpPr>
          <a:xfrm>
            <a:off x="3682167" y="1455089"/>
            <a:ext cx="1779665" cy="4889930"/>
            <a:chOff x="1441289" y="1353534"/>
            <a:chExt cx="1779665" cy="488993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A6BB71-7B31-44FA-9691-E13A0090709F}"/>
                </a:ext>
              </a:extLst>
            </p:cNvPr>
            <p:cNvSpPr/>
            <p:nvPr/>
          </p:nvSpPr>
          <p:spPr>
            <a:xfrm>
              <a:off x="1561104" y="544938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63CE255-5914-4A13-BF8C-6CDC36F50AC2}"/>
                </a:ext>
              </a:extLst>
            </p:cNvPr>
            <p:cNvSpPr/>
            <p:nvPr/>
          </p:nvSpPr>
          <p:spPr>
            <a:xfrm>
              <a:off x="1561102" y="3375988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FD7366F-DC3F-4030-95ED-BF57F40705FD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2331124" y="4170072"/>
              <a:ext cx="2" cy="127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C0ECC4-24F6-425F-8F64-C50A4E8C23AA}"/>
                </a:ext>
              </a:extLst>
            </p:cNvPr>
            <p:cNvCxnSpPr>
              <a:cxnSpLocks/>
              <a:stCxn id="7" idx="0"/>
              <a:endCxn id="20" idx="2"/>
            </p:cNvCxnSpPr>
            <p:nvPr/>
          </p:nvCxnSpPr>
          <p:spPr>
            <a:xfrm flipV="1">
              <a:off x="2331124" y="2147618"/>
              <a:ext cx="0" cy="1228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3171A9-3599-487B-9014-A5661670AEEC}"/>
                </a:ext>
              </a:extLst>
            </p:cNvPr>
            <p:cNvSpPr txBox="1"/>
            <p:nvPr/>
          </p:nvSpPr>
          <p:spPr>
            <a:xfrm>
              <a:off x="1441289" y="4689134"/>
              <a:ext cx="17796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 on change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016486-4E01-409C-B3D4-753E5F0382CF}"/>
                </a:ext>
              </a:extLst>
            </p:cNvPr>
            <p:cNvSpPr txBox="1"/>
            <p:nvPr/>
          </p:nvSpPr>
          <p:spPr>
            <a:xfrm>
              <a:off x="1701974" y="2607914"/>
              <a:ext cx="12582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Generate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036E8BE-C709-478C-8E6E-2398A3798411}"/>
                </a:ext>
              </a:extLst>
            </p:cNvPr>
            <p:cNvSpPr/>
            <p:nvPr/>
          </p:nvSpPr>
          <p:spPr>
            <a:xfrm>
              <a:off x="1561102" y="1353534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27CACE6-D636-41B7-B3AF-9FF41C70172C}"/>
              </a:ext>
            </a:extLst>
          </p:cNvPr>
          <p:cNvGrpSpPr/>
          <p:nvPr/>
        </p:nvGrpSpPr>
        <p:grpSpPr>
          <a:xfrm>
            <a:off x="934554" y="1455089"/>
            <a:ext cx="1922405" cy="4845867"/>
            <a:chOff x="934554" y="1455089"/>
            <a:chExt cx="1922405" cy="484586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390C171-A463-469B-A2ED-73A5A928C44E}"/>
                </a:ext>
              </a:extLst>
            </p:cNvPr>
            <p:cNvGrpSpPr/>
            <p:nvPr/>
          </p:nvGrpSpPr>
          <p:grpSpPr>
            <a:xfrm>
              <a:off x="934554" y="1455089"/>
              <a:ext cx="1922405" cy="4845867"/>
              <a:chOff x="5690101" y="1406179"/>
              <a:chExt cx="1922405" cy="4845867"/>
            </a:xfrm>
          </p:grpSpPr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25CB5010-F5EA-42CB-8DD2-43CFFAC19044}"/>
                  </a:ext>
                </a:extLst>
              </p:cNvPr>
              <p:cNvSpPr/>
              <p:nvPr/>
            </p:nvSpPr>
            <p:spPr>
              <a:xfrm>
                <a:off x="5881281" y="5457962"/>
                <a:ext cx="1540043" cy="79408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Observable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CC2DCC22-E84B-4634-A369-38F0E8F46963}"/>
                  </a:ext>
                </a:extLst>
              </p:cNvPr>
              <p:cNvSpPr/>
              <p:nvPr/>
            </p:nvSpPr>
            <p:spPr>
              <a:xfrm>
                <a:off x="5690101" y="3433103"/>
                <a:ext cx="1922405" cy="1434903"/>
              </a:xfrm>
              <a:prstGeom prst="roundRect">
                <a:avLst/>
              </a:prstGeom>
              <a:solidFill>
                <a:srgbClr val="F1F8EC"/>
              </a:solidFill>
              <a:ln w="28575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Plot holder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BC4CD5E-EFC7-485A-B073-0635D8A26036}"/>
                  </a:ext>
                </a:extLst>
              </p:cNvPr>
              <p:cNvSpPr/>
              <p:nvPr/>
            </p:nvSpPr>
            <p:spPr>
              <a:xfrm>
                <a:off x="5836317" y="1406179"/>
                <a:ext cx="1540043" cy="7940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Callback</a:t>
                </a: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7DE5A0BD-1815-46AB-9DCE-113C28B6F752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6651303" y="4868006"/>
                <a:ext cx="1" cy="589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id="{CC6B4F48-F1CA-452A-8D66-D5DDD11177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8083" y="2210762"/>
                <a:ext cx="0" cy="1222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D2FD54A-B949-438B-94B3-E10B6350B3B6}"/>
                  </a:ext>
                </a:extLst>
              </p:cNvPr>
              <p:cNvSpPr txBox="1"/>
              <p:nvPr/>
            </p:nvSpPr>
            <p:spPr>
              <a:xfrm>
                <a:off x="6232356" y="5049556"/>
                <a:ext cx="84221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/>
                  <a:t>Notify</a:t>
                </a:r>
              </a:p>
            </p:txBody>
          </p: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B0E6C4B7-FCFF-4949-89DF-6E9B3CE47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567" y="2215423"/>
                <a:ext cx="0" cy="16882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C1ED1BD-72BB-4B53-9356-91756EECC949}"/>
                  </a:ext>
                </a:extLst>
              </p:cNvPr>
              <p:cNvSpPr txBox="1"/>
              <p:nvPr/>
            </p:nvSpPr>
            <p:spPr>
              <a:xfrm>
                <a:off x="5694418" y="2662793"/>
                <a:ext cx="84221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/>
                  <a:t>Call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7D2D689-3553-49CD-8B7F-0E72FD4E35E0}"/>
                  </a:ext>
                </a:extLst>
              </p:cNvPr>
              <p:cNvSpPr txBox="1"/>
              <p:nvPr/>
            </p:nvSpPr>
            <p:spPr>
              <a:xfrm>
                <a:off x="6495602" y="2508906"/>
                <a:ext cx="1113734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/>
                  <a:t>Generate new</a:t>
                </a:r>
              </a:p>
            </p:txBody>
          </p:sp>
        </p:grp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07D36F50-A968-4888-846D-83B4F39F212C}"/>
                </a:ext>
              </a:extLst>
            </p:cNvPr>
            <p:cNvSpPr/>
            <p:nvPr/>
          </p:nvSpPr>
          <p:spPr>
            <a:xfrm>
              <a:off x="1125733" y="3952542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471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76C04-23E6-4957-9B84-37021A4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 work by observing time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803886-FEED-4254-BE14-58FF7F0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6</a:t>
            </a:fld>
            <a:endParaRPr lang="en-US" noProof="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332306E-7E57-4DF3-BFEE-2F66740D26D1}"/>
              </a:ext>
            </a:extLst>
          </p:cNvPr>
          <p:cNvGrpSpPr/>
          <p:nvPr/>
        </p:nvGrpSpPr>
        <p:grpSpPr>
          <a:xfrm>
            <a:off x="1026195" y="1455090"/>
            <a:ext cx="1779665" cy="4889930"/>
            <a:chOff x="1441289" y="1353534"/>
            <a:chExt cx="1779665" cy="488993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A6BB71-7B31-44FA-9691-E13A0090709F}"/>
                </a:ext>
              </a:extLst>
            </p:cNvPr>
            <p:cNvSpPr/>
            <p:nvPr/>
          </p:nvSpPr>
          <p:spPr>
            <a:xfrm>
              <a:off x="1561104" y="5449380"/>
              <a:ext cx="1540043" cy="794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Observable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63CE255-5914-4A13-BF8C-6CDC36F50AC2}"/>
                </a:ext>
              </a:extLst>
            </p:cNvPr>
            <p:cNvSpPr/>
            <p:nvPr/>
          </p:nvSpPr>
          <p:spPr>
            <a:xfrm>
              <a:off x="1561102" y="3375988"/>
              <a:ext cx="1540043" cy="794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Callback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FD7366F-DC3F-4030-95ED-BF57F40705FD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2331124" y="4170072"/>
              <a:ext cx="2" cy="127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DC0ECC4-24F6-425F-8F64-C50A4E8C23AA}"/>
                </a:ext>
              </a:extLst>
            </p:cNvPr>
            <p:cNvCxnSpPr>
              <a:cxnSpLocks/>
              <a:stCxn id="7" idx="0"/>
              <a:endCxn id="20" idx="2"/>
            </p:cNvCxnSpPr>
            <p:nvPr/>
          </p:nvCxnSpPr>
          <p:spPr>
            <a:xfrm flipV="1">
              <a:off x="2331124" y="2147618"/>
              <a:ext cx="0" cy="1228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3171A9-3599-487B-9014-A5661670AEEC}"/>
                </a:ext>
              </a:extLst>
            </p:cNvPr>
            <p:cNvSpPr txBox="1"/>
            <p:nvPr/>
          </p:nvSpPr>
          <p:spPr>
            <a:xfrm>
              <a:off x="1441289" y="4689134"/>
              <a:ext cx="17796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Call on change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B016486-4E01-409C-B3D4-753E5F0382CF}"/>
                </a:ext>
              </a:extLst>
            </p:cNvPr>
            <p:cNvSpPr txBox="1"/>
            <p:nvPr/>
          </p:nvSpPr>
          <p:spPr>
            <a:xfrm>
              <a:off x="1701974" y="2607914"/>
              <a:ext cx="12582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Generate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036E8BE-C709-478C-8E6E-2398A3798411}"/>
                </a:ext>
              </a:extLst>
            </p:cNvPr>
            <p:cNvSpPr/>
            <p:nvPr/>
          </p:nvSpPr>
          <p:spPr>
            <a:xfrm>
              <a:off x="1561102" y="1353534"/>
              <a:ext cx="1540043" cy="794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ED99329-622E-44E8-B67B-EED6CA1DFA2B}"/>
              </a:ext>
            </a:extLst>
          </p:cNvPr>
          <p:cNvGrpSpPr/>
          <p:nvPr/>
        </p:nvGrpSpPr>
        <p:grpSpPr>
          <a:xfrm>
            <a:off x="2686051" y="1459284"/>
            <a:ext cx="3397629" cy="4901263"/>
            <a:chOff x="2197827" y="1455088"/>
            <a:chExt cx="3397629" cy="4901263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9D88812-708E-41E8-8777-FDAD2F5D6BE9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2197827" y="1847936"/>
              <a:ext cx="1604151" cy="419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9B4C37E0-7D0E-418F-A224-893A675E1418}"/>
                </a:ext>
              </a:extLst>
            </p:cNvPr>
            <p:cNvSpPr/>
            <p:nvPr/>
          </p:nvSpPr>
          <p:spPr>
            <a:xfrm>
              <a:off x="3801978" y="1455088"/>
              <a:ext cx="1540043" cy="794085"/>
            </a:xfrm>
            <a:prstGeom prst="roundRect">
              <a:avLst/>
            </a:prstGeom>
            <a:solidFill>
              <a:srgbClr val="F1F8EC"/>
            </a:solidFill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3288333-1D5E-4227-9478-C56EC90B6D7D}"/>
                </a:ext>
              </a:extLst>
            </p:cNvPr>
            <p:cNvSpPr txBox="1"/>
            <p:nvPr/>
          </p:nvSpPr>
          <p:spPr>
            <a:xfrm>
              <a:off x="2712169" y="1694046"/>
              <a:ext cx="5754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Save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872EB84C-943F-42C7-909B-BEF661738A84}"/>
                </a:ext>
              </a:extLst>
            </p:cNvPr>
            <p:cNvSpPr/>
            <p:nvPr/>
          </p:nvSpPr>
          <p:spPr>
            <a:xfrm>
              <a:off x="3801978" y="5562267"/>
              <a:ext cx="1540043" cy="794084"/>
            </a:xfrm>
            <a:prstGeom prst="roundRect">
              <a:avLst/>
            </a:prstGeom>
            <a:solidFill>
              <a:srgbClr val="EFF5FB"/>
            </a:solidFill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E6C9D281-234E-4BC2-B0F7-4E070AA0AC5C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4572000" y="2249173"/>
              <a:ext cx="0" cy="331309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64445F0-9E63-4D90-B7DD-9A1943DDF2FB}"/>
                </a:ext>
              </a:extLst>
            </p:cNvPr>
            <p:cNvCxnSpPr>
              <a:cxnSpLocks/>
              <a:stCxn id="29" idx="1"/>
              <a:endCxn id="5" idx="3"/>
            </p:cNvCxnSpPr>
            <p:nvPr/>
          </p:nvCxnSpPr>
          <p:spPr>
            <a:xfrm flipH="1" flipV="1">
              <a:off x="2197829" y="5943782"/>
              <a:ext cx="1604149" cy="155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FD52F7F1-9636-435B-9457-2BE536B51491}"/>
                </a:ext>
              </a:extLst>
            </p:cNvPr>
            <p:cNvSpPr txBox="1"/>
            <p:nvPr/>
          </p:nvSpPr>
          <p:spPr>
            <a:xfrm>
              <a:off x="3548542" y="3720696"/>
              <a:ext cx="20469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Increment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243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 Manipulate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Mathematica function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Automatic widgets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1DD4E7-F919-4393-88D4-7AB97F70E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3019" y="1451078"/>
            <a:ext cx="4483333" cy="472187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065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0702-5949-4F74-BA11-ECF16C7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+ </a:t>
            </a:r>
            <a:r>
              <a:rPr lang="en-US" dirty="0" err="1"/>
              <a:t>Ipywidgets</a:t>
            </a:r>
            <a:r>
              <a:rPr lang="en-US" dirty="0"/>
              <a:t> + Matplotlib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05E8-9B6E-4188-9CEF-FFB755AED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interact</a:t>
            </a:r>
            <a:r>
              <a:rPr lang="en-US" sz="2400" dirty="0"/>
              <a:t> function similar to Mathematica manipulate</a:t>
            </a:r>
          </a:p>
          <a:p>
            <a:r>
              <a:rPr lang="en-US" sz="2400" dirty="0"/>
              <a:t>Full fledge widget system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A34C184-DB20-4373-8938-DEB85ABB9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50" y="952617"/>
            <a:ext cx="3754855" cy="560790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D673B-AEE6-4030-98ED-742A23B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449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542C9-7544-4E2C-8A54-53E332C5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Pluto.jl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9C7934-3600-44CF-A1FF-F13AB696B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Notebook system for Julia</a:t>
            </a:r>
          </a:p>
          <a:p>
            <a:r>
              <a:rPr lang="en-US" sz="2400" dirty="0"/>
              <a:t>Each cell is an observable</a:t>
            </a:r>
          </a:p>
          <a:p>
            <a:r>
              <a:rPr lang="en-US" sz="2400" dirty="0"/>
              <a:t>All dependent cells get updated on change (including plots)</a:t>
            </a:r>
          </a:p>
          <a:p>
            <a:r>
              <a:rPr lang="en-US" sz="2400" dirty="0"/>
              <a:t>Very intuitive</a:t>
            </a:r>
          </a:p>
          <a:p>
            <a:r>
              <a:rPr lang="en-US" sz="2400" dirty="0"/>
              <a:t>Nice support for widgets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15F06EB-4FD5-4072-AB76-82679D0F1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8910" y="858253"/>
            <a:ext cx="3836430" cy="586322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5B8F33-45CF-4927-A447-82B8F02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CD0E-475B-4F56-BC96-63AB66DBA93E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851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mburg police">
      <a:majorFont>
        <a:latin typeface="TheSans UHH SemiLight Caps"/>
        <a:ea typeface=""/>
        <a:cs typeface=""/>
      </a:majorFont>
      <a:minorFont>
        <a:latin typeface="TheSans UHH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5710</TotalTime>
  <Words>392</Words>
  <Application>Microsoft Office PowerPoint</Application>
  <PresentationFormat>Affichage à l'écran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JuliaMono</vt:lpstr>
      <vt:lpstr>TheSans UHH</vt:lpstr>
      <vt:lpstr>TheSans UHH Bold Caps</vt:lpstr>
      <vt:lpstr>TheSans UHH SemiLight Caps</vt:lpstr>
      <vt:lpstr>Thème Office</vt:lpstr>
      <vt:lpstr>Interactivity and animations for scientific visualization</vt:lpstr>
      <vt:lpstr>Representing data can be tricky</vt:lpstr>
      <vt:lpstr>All Libraries use the observer pattern</vt:lpstr>
      <vt:lpstr>There is a jungle of terminology</vt:lpstr>
      <vt:lpstr>There is a simplified version</vt:lpstr>
      <vt:lpstr>Animation work by observing time</vt:lpstr>
      <vt:lpstr>Mathematica Manipulate</vt:lpstr>
      <vt:lpstr>Jupyter + Ipywidgets + Matplotlib</vt:lpstr>
      <vt:lpstr>Pluto.jl</vt:lpstr>
      <vt:lpstr>Plotting library with window support</vt:lpstr>
      <vt:lpstr>Game engines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R.</dc:creator>
  <cp:lastModifiedBy>Benoît Richard</cp:lastModifiedBy>
  <cp:revision>187</cp:revision>
  <dcterms:created xsi:type="dcterms:W3CDTF">2021-08-11T20:16:08Z</dcterms:created>
  <dcterms:modified xsi:type="dcterms:W3CDTF">2022-06-01T14:12:37Z</dcterms:modified>
</cp:coreProperties>
</file>