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6" r:id="rId8"/>
    <p:sldId id="264" r:id="rId9"/>
    <p:sldId id="267" r:id="rId10"/>
    <p:sldId id="268" r:id="rId11"/>
    <p:sldId id="259" r:id="rId12"/>
    <p:sldId id="265" r:id="rId13"/>
    <p:sldId id="283" r:id="rId14"/>
    <p:sldId id="284" r:id="rId15"/>
    <p:sldId id="269" r:id="rId16"/>
    <p:sldId id="285" r:id="rId17"/>
    <p:sldId id="270" r:id="rId18"/>
    <p:sldId id="271" r:id="rId19"/>
    <p:sldId id="272" r:id="rId20"/>
    <p:sldId id="273" r:id="rId21"/>
    <p:sldId id="286" r:id="rId22"/>
    <p:sldId id="287" r:id="rId23"/>
    <p:sldId id="274" r:id="rId24"/>
    <p:sldId id="288" r:id="rId25"/>
    <p:sldId id="275" r:id="rId26"/>
    <p:sldId id="289" r:id="rId27"/>
    <p:sldId id="276" r:id="rId28"/>
    <p:sldId id="279" r:id="rId29"/>
    <p:sldId id="277" r:id="rId30"/>
    <p:sldId id="278" r:id="rId31"/>
    <p:sldId id="280" r:id="rId32"/>
    <p:sldId id="281" r:id="rId33"/>
    <p:sldId id="290" r:id="rId34"/>
    <p:sldId id="291" r:id="rId35"/>
    <p:sldId id="292" r:id="rId36"/>
    <p:sldId id="293" r:id="rId37"/>
    <p:sldId id="294"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66F3594-7BE5-4373-A06F-3FC402C362F1}">
          <p14:sldIdLst>
            <p14:sldId id="257"/>
            <p14:sldId id="258"/>
            <p14:sldId id="260"/>
            <p14:sldId id="261"/>
            <p14:sldId id="262"/>
            <p14:sldId id="263"/>
            <p14:sldId id="266"/>
            <p14:sldId id="264"/>
            <p14:sldId id="267"/>
            <p14:sldId id="268"/>
            <p14:sldId id="259"/>
            <p14:sldId id="265"/>
            <p14:sldId id="283"/>
            <p14:sldId id="284"/>
            <p14:sldId id="269"/>
            <p14:sldId id="285"/>
            <p14:sldId id="270"/>
            <p14:sldId id="271"/>
            <p14:sldId id="272"/>
            <p14:sldId id="273"/>
            <p14:sldId id="286"/>
            <p14:sldId id="287"/>
            <p14:sldId id="274"/>
            <p14:sldId id="288"/>
            <p14:sldId id="275"/>
            <p14:sldId id="289"/>
            <p14:sldId id="276"/>
            <p14:sldId id="279"/>
            <p14:sldId id="277"/>
            <p14:sldId id="278"/>
            <p14:sldId id="280"/>
            <p14:sldId id="281"/>
            <p14:sldId id="290"/>
            <p14:sldId id="291"/>
            <p14:sldId id="292"/>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4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5147A5-E3B3-464E-9991-9D39B4FAE7A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FD7B9A2-3126-4B5E-B050-AAB933613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77E835D-55C3-42F7-BE5F-AD71481548B0}"/>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5" name="Нижний колонтитул 4">
            <a:extLst>
              <a:ext uri="{FF2B5EF4-FFF2-40B4-BE49-F238E27FC236}">
                <a16:creationId xmlns:a16="http://schemas.microsoft.com/office/drawing/2014/main" id="{59EDFA70-CAFD-42B2-AA6D-90E027D6BC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DCE9B7-0647-4676-8569-94B073DAA579}"/>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219015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0C03ED-903F-4667-B1E4-DBB4443F7BF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D008C8E-9241-4367-9A3D-105B0116537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42D313D-71CF-44D1-B0BB-94562F4A4948}"/>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5" name="Нижний колонтитул 4">
            <a:extLst>
              <a:ext uri="{FF2B5EF4-FFF2-40B4-BE49-F238E27FC236}">
                <a16:creationId xmlns:a16="http://schemas.microsoft.com/office/drawing/2014/main" id="{3C24E369-663E-42E3-B760-99F6538792A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9AF984-9847-47EF-888B-5A40F799E265}"/>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84676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A495F2B-541A-43AE-81D7-5FEF6642401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CF70B42-C38C-455D-89F0-085F14B55A4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898A3C-22F1-4CB8-8CD5-27E3AAAF7B91}"/>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5" name="Нижний колонтитул 4">
            <a:extLst>
              <a:ext uri="{FF2B5EF4-FFF2-40B4-BE49-F238E27FC236}">
                <a16:creationId xmlns:a16="http://schemas.microsoft.com/office/drawing/2014/main" id="{CD1B813E-5699-407D-A055-B515EA63AD6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E5FE39E-604E-4177-9B5A-34315CEB40B7}"/>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295587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4BA003-59A3-482B-A0DD-24EBE427299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95CC723-6B17-49A1-A3C2-315999C0658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BD8B90-5609-42DC-8EE7-0EB693F6E7FE}"/>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5" name="Нижний колонтитул 4">
            <a:extLst>
              <a:ext uri="{FF2B5EF4-FFF2-40B4-BE49-F238E27FC236}">
                <a16:creationId xmlns:a16="http://schemas.microsoft.com/office/drawing/2014/main" id="{1F3DBA23-3912-4664-A5C9-1C30D458188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5613782-1CFC-4833-B5E0-FB84415AE664}"/>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35706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CCBD8B-E46A-4E4D-A059-A81319397B7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B17280E-29C4-42A3-896E-DEAA8D9510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69A3813-9FF7-4CF9-9B95-3FAC8B41C662}"/>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5" name="Нижний колонтитул 4">
            <a:extLst>
              <a:ext uri="{FF2B5EF4-FFF2-40B4-BE49-F238E27FC236}">
                <a16:creationId xmlns:a16="http://schemas.microsoft.com/office/drawing/2014/main" id="{1EEE8E08-99D0-4C9D-8C28-7EF90B7F61A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D117DD7-D273-4B45-B243-EECEA5685C80}"/>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344163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71AD2-E293-498B-826D-37FBBAC8B34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083594E-8042-4D09-B5C7-F850D381FB0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EB26FD1-1353-4761-8346-F2BD76A6AF7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332B2DC-D8A3-4A68-8568-26B283242B3E}"/>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6" name="Нижний колонтитул 5">
            <a:extLst>
              <a:ext uri="{FF2B5EF4-FFF2-40B4-BE49-F238E27FC236}">
                <a16:creationId xmlns:a16="http://schemas.microsoft.com/office/drawing/2014/main" id="{2728EF2D-7A8A-4FB1-B085-F38435B51FC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8C79AEE-66FC-4FFC-BAFA-62E0EA21A095}"/>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208565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34A6D-77BD-4DE3-8F31-6860A136F18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BB43F3B-0825-46E1-B1BA-86E7F5E22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72293E4-4321-45B7-9AAF-600C0F519A2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7A55C4D-B66A-4D6A-AFFE-23A07997F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4CE18E8-92BA-4F68-8E3C-70EA213B5D8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71E651D-523F-4707-9A2D-ABB927D0CCD8}"/>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8" name="Нижний колонтитул 7">
            <a:extLst>
              <a:ext uri="{FF2B5EF4-FFF2-40B4-BE49-F238E27FC236}">
                <a16:creationId xmlns:a16="http://schemas.microsoft.com/office/drawing/2014/main" id="{B48495F6-4A07-47D6-B7EB-F5C525EA230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698E7CC-0636-479D-884F-401FA4650F63}"/>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176450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E6747A-F168-4E4E-801C-B9F6353CC69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2F8FF4A-3984-4C1B-8423-FC2E96BE6A90}"/>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4" name="Нижний колонтитул 3">
            <a:extLst>
              <a:ext uri="{FF2B5EF4-FFF2-40B4-BE49-F238E27FC236}">
                <a16:creationId xmlns:a16="http://schemas.microsoft.com/office/drawing/2014/main" id="{1B7B6CEA-EA5A-4842-BDF3-D90549BF93F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DB33701-8892-45DA-BB29-D5F4119087A9}"/>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8664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FBBB05A-6486-4E25-9238-A6E9D856B4F7}"/>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3" name="Нижний колонтитул 2">
            <a:extLst>
              <a:ext uri="{FF2B5EF4-FFF2-40B4-BE49-F238E27FC236}">
                <a16:creationId xmlns:a16="http://schemas.microsoft.com/office/drawing/2014/main" id="{980B89F9-8795-48C9-9962-756B383599B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A9FD31F-0AE3-42F8-9EA0-407BD2D469C5}"/>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238269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178AA5-6F9E-4D1A-87C6-E30034608E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C244738-2EEA-4A10-B062-13B08C55D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5C9CE59-16EA-45A6-B494-AA6F42275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FDEDF06-D277-411E-9BB3-0B6BFD6AE368}"/>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6" name="Нижний колонтитул 5">
            <a:extLst>
              <a:ext uri="{FF2B5EF4-FFF2-40B4-BE49-F238E27FC236}">
                <a16:creationId xmlns:a16="http://schemas.microsoft.com/office/drawing/2014/main" id="{8BAA41B3-137A-4CAD-B770-643AEBF8CF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5241651-78F2-4931-86D7-DC603B675170}"/>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11161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364B1-B54D-4B8A-A83F-484A7A28B41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0B6BA2C-E129-4070-8D78-3D74CBA10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5BFF2D7-850B-4396-87AD-BA7A06D39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86DD48F-1BFC-4B94-B0EC-96D7C98B13C3}"/>
              </a:ext>
            </a:extLst>
          </p:cNvPr>
          <p:cNvSpPr>
            <a:spLocks noGrp="1"/>
          </p:cNvSpPr>
          <p:nvPr>
            <p:ph type="dt" sz="half" idx="10"/>
          </p:nvPr>
        </p:nvSpPr>
        <p:spPr/>
        <p:txBody>
          <a:bodyPr/>
          <a:lstStyle/>
          <a:p>
            <a:fld id="{83A8CBDC-DF6E-400E-84C3-E291065F0402}" type="datetimeFigureOut">
              <a:rPr lang="ru-RU" smtClean="0"/>
              <a:t>11.01.2020</a:t>
            </a:fld>
            <a:endParaRPr lang="ru-RU"/>
          </a:p>
        </p:txBody>
      </p:sp>
      <p:sp>
        <p:nvSpPr>
          <p:cNvPr id="6" name="Нижний колонтитул 5">
            <a:extLst>
              <a:ext uri="{FF2B5EF4-FFF2-40B4-BE49-F238E27FC236}">
                <a16:creationId xmlns:a16="http://schemas.microsoft.com/office/drawing/2014/main" id="{FE892906-2FD4-43D8-99E8-2015653C0E1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68B7CC-6E31-4526-9D63-12BBB5497D9C}"/>
              </a:ext>
            </a:extLst>
          </p:cNvPr>
          <p:cNvSpPr>
            <a:spLocks noGrp="1"/>
          </p:cNvSpPr>
          <p:nvPr>
            <p:ph type="sldNum" sz="quarter" idx="12"/>
          </p:nvPr>
        </p:nvSpPr>
        <p:spPr/>
        <p:txBody>
          <a:bodyPr/>
          <a:lstStyle/>
          <a:p>
            <a:fld id="{FD55B0E8-0EA2-4F39-ACB0-0918137FBBFE}" type="slidenum">
              <a:rPr lang="ru-RU" smtClean="0"/>
              <a:t>‹#›</a:t>
            </a:fld>
            <a:endParaRPr lang="ru-RU"/>
          </a:p>
        </p:txBody>
      </p:sp>
    </p:spTree>
    <p:extLst>
      <p:ext uri="{BB962C8B-B14F-4D97-AF65-F5344CB8AC3E}">
        <p14:creationId xmlns:p14="http://schemas.microsoft.com/office/powerpoint/2010/main" val="217700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05FF1A-E142-4005-9CFF-3D175F632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A1BFB51-7A77-4789-B052-B6497E9B7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79FC201-22E6-4B85-9429-197AF698D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8CBDC-DF6E-400E-84C3-E291065F0402}" type="datetimeFigureOut">
              <a:rPr lang="ru-RU" smtClean="0"/>
              <a:t>11.01.2020</a:t>
            </a:fld>
            <a:endParaRPr lang="ru-RU"/>
          </a:p>
        </p:txBody>
      </p:sp>
      <p:sp>
        <p:nvSpPr>
          <p:cNvPr id="5" name="Нижний колонтитул 4">
            <a:extLst>
              <a:ext uri="{FF2B5EF4-FFF2-40B4-BE49-F238E27FC236}">
                <a16:creationId xmlns:a16="http://schemas.microsoft.com/office/drawing/2014/main" id="{5C52BA8B-BBB5-4546-88EE-281C79E6E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60F3708-503B-4E6F-B788-FC032D179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5B0E8-0EA2-4F39-ACB0-0918137FBBFE}" type="slidenum">
              <a:rPr lang="ru-RU" smtClean="0"/>
              <a:t>‹#›</a:t>
            </a:fld>
            <a:endParaRPr lang="ru-RU"/>
          </a:p>
        </p:txBody>
      </p:sp>
    </p:spTree>
    <p:extLst>
      <p:ext uri="{BB962C8B-B14F-4D97-AF65-F5344CB8AC3E}">
        <p14:creationId xmlns:p14="http://schemas.microsoft.com/office/powerpoint/2010/main" val="163447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F5862-DEED-43D3-90B2-51E621B01C8D}"/>
              </a:ext>
            </a:extLst>
          </p:cNvPr>
          <p:cNvSpPr>
            <a:spLocks noGrp="1"/>
          </p:cNvSpPr>
          <p:nvPr>
            <p:ph type="ctrTitle"/>
          </p:nvPr>
        </p:nvSpPr>
        <p:spPr/>
        <p:txBody>
          <a:bodyPr>
            <a:normAutofit/>
          </a:bodyPr>
          <a:lstStyle/>
          <a:p>
            <a:r>
              <a:rPr lang="ru-RU" sz="4800" dirty="0"/>
              <a:t>Лекция №7</a:t>
            </a:r>
            <a:br>
              <a:rPr lang="ru-RU" sz="4800" dirty="0"/>
            </a:br>
            <a:r>
              <a:rPr lang="ru-RU" sz="4800" dirty="0"/>
              <a:t>Хэш-таблицы.</a:t>
            </a:r>
          </a:p>
        </p:txBody>
      </p:sp>
      <p:sp>
        <p:nvSpPr>
          <p:cNvPr id="3" name="Подзаголовок 2">
            <a:extLst>
              <a:ext uri="{FF2B5EF4-FFF2-40B4-BE49-F238E27FC236}">
                <a16:creationId xmlns:a16="http://schemas.microsoft.com/office/drawing/2014/main" id="{2650A281-59DE-4FD3-8B94-26999194A946}"/>
              </a:ext>
            </a:extLst>
          </p:cNvPr>
          <p:cNvSpPr>
            <a:spLocks noGrp="1"/>
          </p:cNvSpPr>
          <p:nvPr>
            <p:ph type="subTitle" idx="1"/>
          </p:nvPr>
        </p:nvSpPr>
        <p:spPr/>
        <p:txBody>
          <a:bodyPr/>
          <a:lstStyle/>
          <a:p>
            <a:r>
              <a:rPr lang="ru-RU" dirty="0"/>
              <a:t>Алгоритмы и структуры данных.</a:t>
            </a:r>
          </a:p>
          <a:p>
            <a:endParaRPr lang="ru-RU" dirty="0"/>
          </a:p>
        </p:txBody>
      </p:sp>
    </p:spTree>
    <p:extLst>
      <p:ext uri="{BB962C8B-B14F-4D97-AF65-F5344CB8AC3E}">
        <p14:creationId xmlns:p14="http://schemas.microsoft.com/office/powerpoint/2010/main" val="397126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63A5B8-AFCE-44EC-AA14-E6B3876ECA63}"/>
              </a:ext>
            </a:extLst>
          </p:cNvPr>
          <p:cNvSpPr>
            <a:spLocks noGrp="1"/>
          </p:cNvSpPr>
          <p:nvPr>
            <p:ph type="title"/>
          </p:nvPr>
        </p:nvSpPr>
        <p:spPr/>
        <p:txBody>
          <a:bodyPr/>
          <a:lstStyle/>
          <a:p>
            <a:r>
              <a:rPr lang="ru-RU" dirty="0"/>
              <a:t>Хранение слов: умножение на степени</a:t>
            </a:r>
          </a:p>
        </p:txBody>
      </p:sp>
      <p:pic>
        <p:nvPicPr>
          <p:cNvPr id="4" name="Рисунок 3">
            <a:extLst>
              <a:ext uri="{FF2B5EF4-FFF2-40B4-BE49-F238E27FC236}">
                <a16:creationId xmlns:a16="http://schemas.microsoft.com/office/drawing/2014/main" id="{EF3823F7-D09A-4B7B-ACF4-60348D4195EB}"/>
              </a:ext>
            </a:extLst>
          </p:cNvPr>
          <p:cNvPicPr>
            <a:picLocks noChangeAspect="1"/>
          </p:cNvPicPr>
          <p:nvPr/>
        </p:nvPicPr>
        <p:blipFill>
          <a:blip r:embed="rId2"/>
          <a:stretch>
            <a:fillRect/>
          </a:stretch>
        </p:blipFill>
        <p:spPr>
          <a:xfrm>
            <a:off x="2256955" y="2600726"/>
            <a:ext cx="7678089" cy="3706108"/>
          </a:xfrm>
          <a:prstGeom prst="rect">
            <a:avLst/>
          </a:prstGeom>
        </p:spPr>
      </p:pic>
      <p:sp>
        <p:nvSpPr>
          <p:cNvPr id="5" name="TextBox 4">
            <a:extLst>
              <a:ext uri="{FF2B5EF4-FFF2-40B4-BE49-F238E27FC236}">
                <a16:creationId xmlns:a16="http://schemas.microsoft.com/office/drawing/2014/main" id="{04EB503F-D4D6-47FD-9977-407F72A36F9C}"/>
              </a:ext>
            </a:extLst>
          </p:cNvPr>
          <p:cNvSpPr txBox="1"/>
          <p:nvPr/>
        </p:nvSpPr>
        <p:spPr>
          <a:xfrm>
            <a:off x="1084082" y="1690688"/>
            <a:ext cx="10821972" cy="646331"/>
          </a:xfrm>
          <a:prstGeom prst="rect">
            <a:avLst/>
          </a:prstGeom>
          <a:noFill/>
        </p:spPr>
        <p:txBody>
          <a:bodyPr wrap="square" rtlCol="0">
            <a:spAutoFit/>
          </a:bodyPr>
          <a:lstStyle/>
          <a:p>
            <a:r>
              <a:rPr lang="ru-RU" dirty="0"/>
              <a:t>При подобном способе кодирования память используется крайне не рационально. Например выделяется память под слова: </a:t>
            </a:r>
            <a:r>
              <a:rPr lang="en-US" dirty="0" err="1"/>
              <a:t>asdhjad</a:t>
            </a:r>
            <a:r>
              <a:rPr lang="ru-RU" dirty="0"/>
              <a:t>, </a:t>
            </a:r>
            <a:r>
              <a:rPr lang="en-US" dirty="0" err="1"/>
              <a:t>yuiwermk</a:t>
            </a:r>
            <a:r>
              <a:rPr lang="en-US" dirty="0"/>
              <a:t>, </a:t>
            </a:r>
            <a:r>
              <a:rPr lang="en-US" dirty="0" err="1"/>
              <a:t>hhhhhh</a:t>
            </a:r>
            <a:r>
              <a:rPr lang="en-US" dirty="0"/>
              <a:t> </a:t>
            </a:r>
            <a:r>
              <a:rPr lang="ru-RU" dirty="0"/>
              <a:t>и т.д.</a:t>
            </a:r>
          </a:p>
        </p:txBody>
      </p:sp>
    </p:spTree>
    <p:extLst>
      <p:ext uri="{BB962C8B-B14F-4D97-AF65-F5344CB8AC3E}">
        <p14:creationId xmlns:p14="http://schemas.microsoft.com/office/powerpoint/2010/main" val="152808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AC45F7-FBFC-4CAF-A002-A068CBCDB341}"/>
              </a:ext>
            </a:extLst>
          </p:cNvPr>
          <p:cNvSpPr>
            <a:spLocks noGrp="1"/>
          </p:cNvSpPr>
          <p:nvPr>
            <p:ph type="title"/>
          </p:nvPr>
        </p:nvSpPr>
        <p:spPr/>
        <p:txBody>
          <a:bodyPr/>
          <a:lstStyle/>
          <a:p>
            <a:r>
              <a:rPr lang="ru-RU" dirty="0"/>
              <a:t>Хэш-таблица</a:t>
            </a:r>
          </a:p>
        </p:txBody>
      </p:sp>
      <p:sp>
        <p:nvSpPr>
          <p:cNvPr id="3" name="Объект 2">
            <a:extLst>
              <a:ext uri="{FF2B5EF4-FFF2-40B4-BE49-F238E27FC236}">
                <a16:creationId xmlns:a16="http://schemas.microsoft.com/office/drawing/2014/main" id="{97CACB97-3887-4864-8FB3-DBBBDEA84E2C}"/>
              </a:ext>
            </a:extLst>
          </p:cNvPr>
          <p:cNvSpPr>
            <a:spLocks noGrp="1"/>
          </p:cNvSpPr>
          <p:nvPr>
            <p:ph idx="1"/>
          </p:nvPr>
        </p:nvSpPr>
        <p:spPr>
          <a:xfrm>
            <a:off x="509047" y="1690688"/>
            <a:ext cx="10844753" cy="4486275"/>
          </a:xfrm>
        </p:spPr>
        <p:txBody>
          <a:bodyPr>
            <a:normAutofit fontScale="92500"/>
          </a:bodyPr>
          <a:lstStyle/>
          <a:p>
            <a:pPr marL="0" indent="0" algn="just">
              <a:buNone/>
            </a:pPr>
            <a:r>
              <a:rPr lang="ru-RU" dirty="0">
                <a:solidFill>
                  <a:srgbClr val="FF0000"/>
                </a:solidFill>
              </a:rPr>
              <a:t>Хэш-таблица</a:t>
            </a:r>
            <a:r>
              <a:rPr lang="ru-RU" dirty="0"/>
              <a:t>  - массив данных, адресация в котором осуществляется с помощью хэш-функции.</a:t>
            </a:r>
          </a:p>
          <a:p>
            <a:pPr marL="0" indent="0" algn="just">
              <a:buNone/>
            </a:pPr>
            <a:r>
              <a:rPr lang="ru-RU" dirty="0">
                <a:solidFill>
                  <a:srgbClr val="FF0000"/>
                </a:solidFill>
              </a:rPr>
              <a:t>Хэш-таблица</a:t>
            </a:r>
            <a:r>
              <a:rPr lang="ru-RU" dirty="0"/>
              <a:t> – структура данных с помощью которой можно реализовать интерфейс АТД ассоциативного массива в среднем случае за </a:t>
            </a:r>
            <a:r>
              <a:rPr lang="en-US" dirty="0"/>
              <a:t>O(1). </a:t>
            </a:r>
          </a:p>
          <a:p>
            <a:pPr marL="0" indent="0" algn="just">
              <a:buNone/>
            </a:pPr>
            <a:r>
              <a:rPr lang="ru-RU" dirty="0">
                <a:solidFill>
                  <a:srgbClr val="FF0000"/>
                </a:solidFill>
              </a:rPr>
              <a:t>Ассоциативный массив </a:t>
            </a:r>
            <a:r>
              <a:rPr lang="ru-RU" dirty="0"/>
              <a:t>(Словарь)  - АТД позволяющий хранить пары ключ-значение. </a:t>
            </a:r>
          </a:p>
          <a:p>
            <a:pPr marL="0" indent="0" algn="just">
              <a:buNone/>
            </a:pPr>
            <a:r>
              <a:rPr lang="ru-RU" dirty="0"/>
              <a:t>Интерфейс АТД ассоциативный массив: </a:t>
            </a:r>
          </a:p>
          <a:p>
            <a:pPr algn="just"/>
            <a:r>
              <a:rPr lang="ru-RU" dirty="0"/>
              <a:t>Вставка (ключ, значение)</a:t>
            </a:r>
          </a:p>
          <a:p>
            <a:pPr algn="just"/>
            <a:r>
              <a:rPr lang="ru-RU" dirty="0"/>
              <a:t>Поиск (ключ)</a:t>
            </a:r>
          </a:p>
          <a:p>
            <a:pPr algn="just"/>
            <a:r>
              <a:rPr lang="ru-RU" dirty="0"/>
              <a:t>Удаление (ключ)</a:t>
            </a:r>
          </a:p>
        </p:txBody>
      </p:sp>
    </p:spTree>
    <p:extLst>
      <p:ext uri="{BB962C8B-B14F-4D97-AF65-F5344CB8AC3E}">
        <p14:creationId xmlns:p14="http://schemas.microsoft.com/office/powerpoint/2010/main" val="24478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E9C5CD-04C1-4038-8E59-42BC92ED0A63}"/>
              </a:ext>
            </a:extLst>
          </p:cNvPr>
          <p:cNvSpPr>
            <a:spLocks noGrp="1"/>
          </p:cNvSpPr>
          <p:nvPr>
            <p:ph type="title"/>
          </p:nvPr>
        </p:nvSpPr>
        <p:spPr/>
        <p:txBody>
          <a:bodyPr/>
          <a:lstStyle/>
          <a:p>
            <a:r>
              <a:rPr lang="ru-RU" dirty="0"/>
              <a:t>Хранение слов: </a:t>
            </a:r>
            <a:r>
              <a:rPr lang="ru-RU" dirty="0" err="1"/>
              <a:t>хэширование</a:t>
            </a:r>
            <a:endParaRPr lang="ru-RU" dirty="0"/>
          </a:p>
        </p:txBody>
      </p:sp>
      <p:sp>
        <p:nvSpPr>
          <p:cNvPr id="3" name="Объект 2">
            <a:extLst>
              <a:ext uri="{FF2B5EF4-FFF2-40B4-BE49-F238E27FC236}">
                <a16:creationId xmlns:a16="http://schemas.microsoft.com/office/drawing/2014/main" id="{AEEB244F-42BA-4A20-A081-85E778E43F1C}"/>
              </a:ext>
            </a:extLst>
          </p:cNvPr>
          <p:cNvSpPr>
            <a:spLocks noGrp="1"/>
          </p:cNvSpPr>
          <p:nvPr>
            <p:ph idx="1"/>
          </p:nvPr>
        </p:nvSpPr>
        <p:spPr>
          <a:xfrm>
            <a:off x="348792" y="1838227"/>
            <a:ext cx="11651530" cy="4600280"/>
          </a:xfrm>
        </p:spPr>
        <p:txBody>
          <a:bodyPr>
            <a:normAutofit/>
          </a:bodyPr>
          <a:lstStyle/>
          <a:p>
            <a:pPr marL="0" indent="0" algn="just">
              <a:buNone/>
            </a:pPr>
            <a:r>
              <a:rPr lang="ru-RU" dirty="0">
                <a:solidFill>
                  <a:srgbClr val="FF0000"/>
                </a:solidFill>
                <a:latin typeface="Times New Roman" panose="02020603050405020304" pitchFamily="18" charset="0"/>
                <a:cs typeface="Times New Roman" panose="02020603050405020304" pitchFamily="18" charset="0"/>
              </a:rPr>
              <a:t>Хэш-функция</a:t>
            </a:r>
            <a:r>
              <a:rPr lang="ru-RU" dirty="0">
                <a:latin typeface="Times New Roman" panose="02020603050405020304" pitchFamily="18" charset="0"/>
                <a:cs typeface="Times New Roman" panose="02020603050405020304" pitchFamily="18" charset="0"/>
              </a:rPr>
              <a:t> – функция преобразующая числа из большого диапазона в числа из меньшего диапазона. </a:t>
            </a:r>
          </a:p>
          <a:p>
            <a:pPr marL="0" indent="0" algn="just">
              <a:buNone/>
            </a:pPr>
            <a:r>
              <a:rPr lang="ru-RU" dirty="0">
                <a:latin typeface="Times New Roman" panose="02020603050405020304" pitchFamily="18" charset="0"/>
                <a:cs typeface="Times New Roman" panose="02020603050405020304" pitchFamily="18" charset="0"/>
              </a:rPr>
              <a:t>В качестве хэш-функции часто используется функция остатка от деления «%».</a:t>
            </a:r>
          </a:p>
          <a:p>
            <a:pPr marL="0" indent="0" algn="just">
              <a:buNone/>
            </a:pPr>
            <a:r>
              <a:rPr lang="en-US" dirty="0" err="1"/>
              <a:t>smallNumber</a:t>
            </a:r>
            <a:r>
              <a:rPr lang="en-US" dirty="0"/>
              <a:t> = </a:t>
            </a:r>
            <a:r>
              <a:rPr lang="en-US" dirty="0" err="1"/>
              <a:t>largeNumber</a:t>
            </a:r>
            <a:r>
              <a:rPr lang="en-US" dirty="0"/>
              <a:t> % </a:t>
            </a:r>
            <a:r>
              <a:rPr lang="en-US" dirty="0" err="1"/>
              <a:t>smallRange</a:t>
            </a:r>
            <a:r>
              <a:rPr lang="en-US" dirty="0"/>
              <a:t>;</a:t>
            </a:r>
          </a:p>
          <a:p>
            <a:pPr marL="0" indent="0" algn="just">
              <a:buNone/>
            </a:pPr>
            <a:r>
              <a:rPr lang="ru-RU" dirty="0">
                <a:latin typeface="Times New Roman" panose="02020603050405020304" pitchFamily="18" charset="0"/>
                <a:cs typeface="Times New Roman" panose="02020603050405020304" pitchFamily="18" charset="0"/>
              </a:rPr>
              <a:t>Например</a:t>
            </a:r>
            <a:r>
              <a:rPr lang="ru-RU" dirty="0"/>
              <a:t> </a:t>
            </a:r>
            <a:r>
              <a:rPr lang="en-US" dirty="0" err="1"/>
              <a:t>largeNumber</a:t>
            </a:r>
            <a:r>
              <a:rPr lang="en-US" dirty="0"/>
              <a:t> 0..199, </a:t>
            </a:r>
            <a:r>
              <a:rPr lang="en-US" dirty="0" err="1"/>
              <a:t>smallNumber</a:t>
            </a:r>
            <a:r>
              <a:rPr lang="en-US" dirty="0"/>
              <a:t> 0..9 </a:t>
            </a:r>
            <a:r>
              <a:rPr lang="ru-RU" dirty="0">
                <a:latin typeface="Times New Roman" panose="02020603050405020304" pitchFamily="18" charset="0"/>
                <a:cs typeface="Times New Roman" panose="02020603050405020304" pitchFamily="18" charset="0"/>
              </a:rPr>
              <a:t>и</a:t>
            </a:r>
            <a:r>
              <a:rPr lang="ru-RU" dirty="0"/>
              <a:t> </a:t>
            </a:r>
            <a:r>
              <a:rPr lang="en-US" dirty="0" err="1"/>
              <a:t>smallRange</a:t>
            </a:r>
            <a:r>
              <a:rPr lang="en-US" dirty="0"/>
              <a:t> 10. </a:t>
            </a:r>
          </a:p>
          <a:p>
            <a:pPr marL="0" indent="0" algn="just">
              <a:buNone/>
            </a:pPr>
            <a:r>
              <a:rPr lang="ru-RU" dirty="0">
                <a:latin typeface="Times New Roman" panose="02020603050405020304" pitchFamily="18" charset="0"/>
                <a:cs typeface="Times New Roman" panose="02020603050405020304" pitchFamily="18" charset="0"/>
              </a:rPr>
              <a:t>При использовании данной хэш-функции происходит сжатие диапазона в 20 раз. </a:t>
            </a:r>
          </a:p>
          <a:p>
            <a:pPr marL="0" indent="0" algn="just">
              <a:buNone/>
            </a:pPr>
            <a:r>
              <a:rPr lang="ru-RU" dirty="0">
                <a:latin typeface="Times New Roman" panose="02020603050405020304" pitchFamily="18" charset="0"/>
                <a:cs typeface="Times New Roman" panose="02020603050405020304" pitchFamily="18" charset="0"/>
              </a:rPr>
              <a:t>Некоторые числа из большего диапазона обязательно будут иметь одинаковое значение хэш функции в меньшем диапазоне: 19,59,89.</a:t>
            </a:r>
          </a:p>
          <a:p>
            <a:pPr marL="0" indent="0" algn="just">
              <a:buNone/>
            </a:pPr>
            <a:endParaRPr lang="ru-RU" dirty="0"/>
          </a:p>
        </p:txBody>
      </p:sp>
    </p:spTree>
    <p:extLst>
      <p:ext uri="{BB962C8B-B14F-4D97-AF65-F5344CB8AC3E}">
        <p14:creationId xmlns:p14="http://schemas.microsoft.com/office/powerpoint/2010/main" val="124103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E9C5CD-04C1-4038-8E59-42BC92ED0A63}"/>
              </a:ext>
            </a:extLst>
          </p:cNvPr>
          <p:cNvSpPr>
            <a:spLocks noGrp="1"/>
          </p:cNvSpPr>
          <p:nvPr>
            <p:ph type="title"/>
          </p:nvPr>
        </p:nvSpPr>
        <p:spPr/>
        <p:txBody>
          <a:bodyPr/>
          <a:lstStyle/>
          <a:p>
            <a:r>
              <a:rPr lang="ru-RU" dirty="0"/>
              <a:t>Хранение слов: </a:t>
            </a:r>
            <a:r>
              <a:rPr lang="ru-RU" dirty="0" err="1"/>
              <a:t>хэширование</a:t>
            </a:r>
            <a:endParaRPr lang="ru-RU" dirty="0"/>
          </a:p>
        </p:txBody>
      </p:sp>
      <p:sp>
        <p:nvSpPr>
          <p:cNvPr id="3" name="Объект 2">
            <a:extLst>
              <a:ext uri="{FF2B5EF4-FFF2-40B4-BE49-F238E27FC236}">
                <a16:creationId xmlns:a16="http://schemas.microsoft.com/office/drawing/2014/main" id="{AEEB244F-42BA-4A20-A081-85E778E43F1C}"/>
              </a:ext>
            </a:extLst>
          </p:cNvPr>
          <p:cNvSpPr>
            <a:spLocks noGrp="1"/>
          </p:cNvSpPr>
          <p:nvPr>
            <p:ph idx="1"/>
          </p:nvPr>
        </p:nvSpPr>
        <p:spPr/>
        <p:txBody>
          <a:bodyPr/>
          <a:lstStyle/>
          <a:p>
            <a:pPr marL="0" indent="0" algn="just">
              <a:buNone/>
            </a:pPr>
            <a:r>
              <a:rPr lang="ru-RU" dirty="0">
                <a:solidFill>
                  <a:srgbClr val="FF0000"/>
                </a:solidFill>
                <a:latin typeface="Times New Roman" panose="02020603050405020304" pitchFamily="18" charset="0"/>
                <a:cs typeface="Times New Roman" panose="02020603050405020304" pitchFamily="18" charset="0"/>
              </a:rPr>
              <a:t>Хэш-функция</a:t>
            </a:r>
            <a:r>
              <a:rPr lang="ru-RU" dirty="0">
                <a:latin typeface="Times New Roman" panose="02020603050405020304" pitchFamily="18" charset="0"/>
                <a:cs typeface="Times New Roman" panose="02020603050405020304" pitchFamily="18" charset="0"/>
              </a:rPr>
              <a:t> – функция преобразующая числа из большого диапазона в числа из меньшего диапазона. </a:t>
            </a:r>
          </a:p>
          <a:p>
            <a:pPr marL="0" indent="0" algn="just">
              <a:buNone/>
            </a:pPr>
            <a:r>
              <a:rPr lang="ru-RU" dirty="0">
                <a:latin typeface="Times New Roman" panose="02020603050405020304" pitchFamily="18" charset="0"/>
                <a:cs typeface="Times New Roman" panose="02020603050405020304" pitchFamily="18" charset="0"/>
              </a:rPr>
              <a:t>В качестве </a:t>
            </a:r>
            <a:r>
              <a:rPr lang="ru-RU" dirty="0">
                <a:solidFill>
                  <a:srgbClr val="FF0000"/>
                </a:solidFill>
                <a:latin typeface="Times New Roman" panose="02020603050405020304" pitchFamily="18" charset="0"/>
                <a:cs typeface="Times New Roman" panose="02020603050405020304" pitchFamily="18" charset="0"/>
              </a:rPr>
              <a:t>хэш-функции</a:t>
            </a:r>
            <a:r>
              <a:rPr lang="ru-RU" dirty="0">
                <a:latin typeface="Times New Roman" panose="02020603050405020304" pitchFamily="18" charset="0"/>
                <a:cs typeface="Times New Roman" panose="02020603050405020304" pitchFamily="18" charset="0"/>
              </a:rPr>
              <a:t> часто используется функция остатка от деления «%».</a:t>
            </a:r>
          </a:p>
          <a:p>
            <a:pPr marL="0" indent="0" algn="just">
              <a:buNone/>
            </a:pPr>
            <a:endParaRPr lang="ru-RU"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Числа и меньшего диапазона можно использовать в качестве индексов, тогда такой массив называется </a:t>
            </a:r>
            <a:r>
              <a:rPr lang="ru-RU" dirty="0">
                <a:solidFill>
                  <a:srgbClr val="FF0000"/>
                </a:solidFill>
                <a:latin typeface="Times New Roman" panose="02020603050405020304" pitchFamily="18" charset="0"/>
                <a:cs typeface="Times New Roman" panose="02020603050405020304" pitchFamily="18" charset="0"/>
              </a:rPr>
              <a:t>хэш-таблицей</a:t>
            </a:r>
            <a:r>
              <a:rPr lang="ru-RU" dirty="0">
                <a:latin typeface="Times New Roman" panose="02020603050405020304" pitchFamily="18" charset="0"/>
                <a:cs typeface="Times New Roman" panose="02020603050405020304" pitchFamily="18" charset="0"/>
              </a:rPr>
              <a:t>. </a:t>
            </a:r>
          </a:p>
          <a:p>
            <a:pPr marL="0" indent="0" algn="just">
              <a:buNone/>
            </a:pPr>
            <a:r>
              <a:rPr lang="ru-RU" dirty="0">
                <a:latin typeface="Times New Roman" panose="02020603050405020304" pitchFamily="18" charset="0"/>
                <a:cs typeface="Times New Roman" panose="02020603050405020304" pitchFamily="18" charset="0"/>
              </a:rPr>
              <a:t>Общее число ячеек в </a:t>
            </a:r>
            <a:r>
              <a:rPr lang="ru-RU" dirty="0">
                <a:solidFill>
                  <a:srgbClr val="FF0000"/>
                </a:solidFill>
                <a:latin typeface="Times New Roman" panose="02020603050405020304" pitchFamily="18" charset="0"/>
                <a:cs typeface="Times New Roman" panose="02020603050405020304" pitchFamily="18" charset="0"/>
              </a:rPr>
              <a:t>хэш-таблице</a:t>
            </a:r>
            <a:r>
              <a:rPr lang="ru-RU" dirty="0">
                <a:latin typeface="Times New Roman" panose="02020603050405020304" pitchFamily="18" charset="0"/>
                <a:cs typeface="Times New Roman" panose="02020603050405020304" pitchFamily="18" charset="0"/>
              </a:rPr>
              <a:t> должно быть примерно в два раза больше  заполненной  части </a:t>
            </a:r>
            <a:r>
              <a:rPr lang="ru-RU" dirty="0">
                <a:solidFill>
                  <a:srgbClr val="FF0000"/>
                </a:solidFill>
                <a:latin typeface="Times New Roman" panose="02020603050405020304" pitchFamily="18" charset="0"/>
                <a:cs typeface="Times New Roman" panose="02020603050405020304" pitchFamily="18" charset="0"/>
              </a:rPr>
              <a:t>хэш-таблицы</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462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E9C5CD-04C1-4038-8E59-42BC92ED0A63}"/>
              </a:ext>
            </a:extLst>
          </p:cNvPr>
          <p:cNvSpPr>
            <a:spLocks noGrp="1"/>
          </p:cNvSpPr>
          <p:nvPr>
            <p:ph type="title"/>
          </p:nvPr>
        </p:nvSpPr>
        <p:spPr>
          <a:xfrm>
            <a:off x="479590" y="148309"/>
            <a:ext cx="10515600" cy="1325563"/>
          </a:xfrm>
        </p:spPr>
        <p:txBody>
          <a:bodyPr/>
          <a:lstStyle/>
          <a:p>
            <a:r>
              <a:rPr lang="ru-RU" dirty="0"/>
              <a:t>Хранение слов: </a:t>
            </a:r>
            <a:r>
              <a:rPr lang="ru-RU" dirty="0" err="1"/>
              <a:t>хэширование</a:t>
            </a:r>
            <a:endParaRPr lang="ru-RU" dirty="0"/>
          </a:p>
        </p:txBody>
      </p:sp>
      <p:pic>
        <p:nvPicPr>
          <p:cNvPr id="5" name="Рисунок 4">
            <a:extLst>
              <a:ext uri="{FF2B5EF4-FFF2-40B4-BE49-F238E27FC236}">
                <a16:creationId xmlns:a16="http://schemas.microsoft.com/office/drawing/2014/main" id="{C3CDB66E-4E92-4B12-9596-CB9F893800B7}"/>
              </a:ext>
            </a:extLst>
          </p:cNvPr>
          <p:cNvPicPr>
            <a:picLocks noChangeAspect="1"/>
          </p:cNvPicPr>
          <p:nvPr/>
        </p:nvPicPr>
        <p:blipFill>
          <a:blip r:embed="rId2"/>
          <a:stretch>
            <a:fillRect/>
          </a:stretch>
        </p:blipFill>
        <p:spPr>
          <a:xfrm>
            <a:off x="7654753" y="429071"/>
            <a:ext cx="3732826" cy="6017439"/>
          </a:xfrm>
          <a:prstGeom prst="rect">
            <a:avLst/>
          </a:prstGeom>
        </p:spPr>
      </p:pic>
      <p:sp>
        <p:nvSpPr>
          <p:cNvPr id="6" name="Прямоугольник 5">
            <a:extLst>
              <a:ext uri="{FF2B5EF4-FFF2-40B4-BE49-F238E27FC236}">
                <a16:creationId xmlns:a16="http://schemas.microsoft.com/office/drawing/2014/main" id="{89912FF3-B601-4711-B950-A6C8E5EBBA45}"/>
              </a:ext>
            </a:extLst>
          </p:cNvPr>
          <p:cNvSpPr/>
          <p:nvPr/>
        </p:nvSpPr>
        <p:spPr>
          <a:xfrm>
            <a:off x="395927" y="2181287"/>
            <a:ext cx="7352906" cy="1323439"/>
          </a:xfrm>
          <a:prstGeom prst="rect">
            <a:avLst/>
          </a:prstGeom>
        </p:spPr>
        <p:txBody>
          <a:bodyPr wrap="square">
            <a:spAutoFit/>
          </a:bodyPr>
          <a:lstStyle/>
          <a:p>
            <a:pPr algn="just"/>
            <a:r>
              <a:rPr lang="en-US" sz="2000" dirty="0" err="1"/>
              <a:t>smallNumber</a:t>
            </a:r>
            <a:r>
              <a:rPr lang="en-US" sz="2000" dirty="0"/>
              <a:t> = </a:t>
            </a:r>
            <a:r>
              <a:rPr lang="en-US" sz="2000" dirty="0" err="1"/>
              <a:t>largeNumber</a:t>
            </a:r>
            <a:r>
              <a:rPr lang="en-US" sz="2000" dirty="0"/>
              <a:t> % </a:t>
            </a:r>
            <a:r>
              <a:rPr lang="en-US" sz="2000" dirty="0" err="1"/>
              <a:t>smallRange</a:t>
            </a:r>
            <a:r>
              <a:rPr lang="en-US" sz="2000" dirty="0"/>
              <a:t>;</a:t>
            </a:r>
          </a:p>
          <a:p>
            <a:pPr algn="just"/>
            <a:r>
              <a:rPr lang="ru-RU" sz="2000" dirty="0">
                <a:latin typeface="Times New Roman" panose="02020603050405020304" pitchFamily="18" charset="0"/>
                <a:cs typeface="Times New Roman" panose="02020603050405020304" pitchFamily="18" charset="0"/>
              </a:rPr>
              <a:t>Например</a:t>
            </a:r>
            <a:r>
              <a:rPr lang="ru-RU" sz="2000" dirty="0"/>
              <a:t> </a:t>
            </a:r>
            <a:r>
              <a:rPr lang="en-US" sz="2000" dirty="0" err="1"/>
              <a:t>largeNumber</a:t>
            </a:r>
            <a:r>
              <a:rPr lang="en-US" sz="2000" dirty="0"/>
              <a:t> 0..199, </a:t>
            </a:r>
            <a:r>
              <a:rPr lang="en-US" sz="2000" dirty="0" err="1"/>
              <a:t>smallNumber</a:t>
            </a:r>
            <a:r>
              <a:rPr lang="en-US" sz="2000" dirty="0"/>
              <a:t> 0..9 </a:t>
            </a:r>
            <a:r>
              <a:rPr lang="ru-RU" sz="2000" dirty="0">
                <a:latin typeface="Times New Roman" panose="02020603050405020304" pitchFamily="18" charset="0"/>
                <a:cs typeface="Times New Roman" panose="02020603050405020304" pitchFamily="18" charset="0"/>
              </a:rPr>
              <a:t>и</a:t>
            </a:r>
            <a:r>
              <a:rPr lang="ru-RU" sz="2000" dirty="0"/>
              <a:t> </a:t>
            </a:r>
            <a:r>
              <a:rPr lang="en-US" sz="2000" dirty="0" err="1"/>
              <a:t>smallRange</a:t>
            </a:r>
            <a:r>
              <a:rPr lang="en-US" sz="2000" dirty="0"/>
              <a:t> 10. </a:t>
            </a:r>
          </a:p>
          <a:p>
            <a:pPr algn="just"/>
            <a:r>
              <a:rPr lang="ru-RU" sz="2000" dirty="0">
                <a:latin typeface="Times New Roman" panose="02020603050405020304" pitchFamily="18" charset="0"/>
                <a:cs typeface="Times New Roman" panose="02020603050405020304" pitchFamily="18" charset="0"/>
              </a:rPr>
              <a:t>При использовании данной хэш-функции происходит сжатие диапазона в 20 раз. </a:t>
            </a:r>
          </a:p>
        </p:txBody>
      </p:sp>
    </p:spTree>
    <p:extLst>
      <p:ext uri="{BB962C8B-B14F-4D97-AF65-F5344CB8AC3E}">
        <p14:creationId xmlns:p14="http://schemas.microsoft.com/office/powerpoint/2010/main" val="186640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526D0A-E088-4A78-B90E-393C2FD7FF24}"/>
              </a:ext>
            </a:extLst>
          </p:cNvPr>
          <p:cNvSpPr>
            <a:spLocks noGrp="1"/>
          </p:cNvSpPr>
          <p:nvPr>
            <p:ph type="title"/>
          </p:nvPr>
        </p:nvSpPr>
        <p:spPr/>
        <p:txBody>
          <a:bodyPr/>
          <a:lstStyle/>
          <a:p>
            <a:r>
              <a:rPr lang="ru-RU" dirty="0" err="1"/>
              <a:t>Хэширование</a:t>
            </a:r>
            <a:r>
              <a:rPr lang="ru-RU" dirty="0"/>
              <a:t>: Коллизии</a:t>
            </a:r>
          </a:p>
        </p:txBody>
      </p:sp>
      <p:sp>
        <p:nvSpPr>
          <p:cNvPr id="3" name="Объект 2">
            <a:extLst>
              <a:ext uri="{FF2B5EF4-FFF2-40B4-BE49-F238E27FC236}">
                <a16:creationId xmlns:a16="http://schemas.microsoft.com/office/drawing/2014/main" id="{6841D60A-5D80-4115-B488-121F59F62B61}"/>
              </a:ext>
            </a:extLst>
          </p:cNvPr>
          <p:cNvSpPr>
            <a:spLocks noGrp="1"/>
          </p:cNvSpPr>
          <p:nvPr>
            <p:ph idx="1"/>
          </p:nvPr>
        </p:nvSpPr>
        <p:spPr/>
        <p:txBody>
          <a:bodyPr>
            <a:normAutofit lnSpcReduction="10000"/>
          </a:bodyPr>
          <a:lstStyle/>
          <a:p>
            <a:pPr marL="0" indent="0" algn="just">
              <a:buNone/>
            </a:pPr>
            <a:r>
              <a:rPr lang="ru-RU" dirty="0"/>
              <a:t>Коллизией называется ситуация, возникающая при попытке вставить в хэш-таблицу элемент, для которого результат вычисления хэш-функции совпадает с элементом добавленным ранее.</a:t>
            </a:r>
          </a:p>
          <a:p>
            <a:pPr marL="0" indent="0" algn="just">
              <a:buNone/>
            </a:pPr>
            <a:r>
              <a:rPr lang="en-US" dirty="0" err="1"/>
              <a:t>smallNumber</a:t>
            </a:r>
            <a:r>
              <a:rPr lang="en-US" dirty="0"/>
              <a:t> = </a:t>
            </a:r>
            <a:r>
              <a:rPr lang="en-US" dirty="0" err="1"/>
              <a:t>largeNumber</a:t>
            </a:r>
            <a:r>
              <a:rPr lang="en-US" dirty="0"/>
              <a:t> % </a:t>
            </a:r>
            <a:r>
              <a:rPr lang="en-US" dirty="0" err="1"/>
              <a:t>smallRange</a:t>
            </a:r>
            <a:r>
              <a:rPr lang="en-US" dirty="0"/>
              <a:t>;</a:t>
            </a:r>
          </a:p>
          <a:p>
            <a:pPr marL="0" indent="0" algn="just">
              <a:buNone/>
            </a:pPr>
            <a:r>
              <a:rPr lang="ru-RU" dirty="0">
                <a:latin typeface="Times New Roman" panose="02020603050405020304" pitchFamily="18" charset="0"/>
                <a:cs typeface="Times New Roman" panose="02020603050405020304" pitchFamily="18" charset="0"/>
              </a:rPr>
              <a:t>Например</a:t>
            </a:r>
            <a:r>
              <a:rPr lang="ru-RU" dirty="0"/>
              <a:t> </a:t>
            </a:r>
            <a:r>
              <a:rPr lang="en-US" dirty="0" err="1"/>
              <a:t>largeNumber</a:t>
            </a:r>
            <a:r>
              <a:rPr lang="en-US" dirty="0"/>
              <a:t> 0..199, </a:t>
            </a:r>
            <a:r>
              <a:rPr lang="en-US" dirty="0" err="1"/>
              <a:t>smallNumber</a:t>
            </a:r>
            <a:r>
              <a:rPr lang="en-US" dirty="0"/>
              <a:t> 0..9 </a:t>
            </a:r>
            <a:r>
              <a:rPr lang="ru-RU" dirty="0">
                <a:latin typeface="Times New Roman" panose="02020603050405020304" pitchFamily="18" charset="0"/>
                <a:cs typeface="Times New Roman" panose="02020603050405020304" pitchFamily="18" charset="0"/>
              </a:rPr>
              <a:t>и</a:t>
            </a:r>
            <a:r>
              <a:rPr lang="ru-RU" dirty="0"/>
              <a:t> </a:t>
            </a:r>
            <a:r>
              <a:rPr lang="en-US" dirty="0" err="1"/>
              <a:t>smallRange</a:t>
            </a:r>
            <a:r>
              <a:rPr lang="en-US" dirty="0"/>
              <a:t> 10. </a:t>
            </a:r>
          </a:p>
          <a:p>
            <a:pPr marL="0" indent="0" algn="just">
              <a:buNone/>
            </a:pPr>
            <a:r>
              <a:rPr lang="ru-RU" dirty="0">
                <a:latin typeface="Times New Roman" panose="02020603050405020304" pitchFamily="18" charset="0"/>
                <a:cs typeface="Times New Roman" panose="02020603050405020304" pitchFamily="18" charset="0"/>
              </a:rPr>
              <a:t>При использовании данной хэш-функции происходит сжатие диапазона в 20 раз. </a:t>
            </a:r>
          </a:p>
          <a:p>
            <a:pPr marL="0" indent="0" algn="just">
              <a:buNone/>
            </a:pPr>
            <a:r>
              <a:rPr lang="ru-RU" dirty="0">
                <a:solidFill>
                  <a:srgbClr val="FF0000"/>
                </a:solidFill>
                <a:latin typeface="Times New Roman" panose="02020603050405020304" pitchFamily="18" charset="0"/>
                <a:cs typeface="Times New Roman" panose="02020603050405020304" pitchFamily="18" charset="0"/>
              </a:rPr>
              <a:t>Некоторые числа из большего диапазона обязательно будут иметь одинаковое значение </a:t>
            </a:r>
            <a:r>
              <a:rPr lang="ru-RU" dirty="0" err="1">
                <a:solidFill>
                  <a:srgbClr val="FF0000"/>
                </a:solidFill>
                <a:latin typeface="Times New Roman" panose="02020603050405020304" pitchFamily="18" charset="0"/>
                <a:cs typeface="Times New Roman" panose="02020603050405020304" pitchFamily="18" charset="0"/>
              </a:rPr>
              <a:t>хэш</a:t>
            </a:r>
            <a:r>
              <a:rPr lang="ru-RU" dirty="0">
                <a:solidFill>
                  <a:srgbClr val="FF0000"/>
                </a:solidFill>
                <a:latin typeface="Times New Roman" panose="02020603050405020304" pitchFamily="18" charset="0"/>
                <a:cs typeface="Times New Roman" panose="02020603050405020304" pitchFamily="18" charset="0"/>
              </a:rPr>
              <a:t> функции в меньшем диапазоне: 19,59,89.</a:t>
            </a:r>
          </a:p>
          <a:p>
            <a:pPr marL="0" indent="0" algn="just">
              <a:buNone/>
            </a:pPr>
            <a:endParaRPr lang="ru-RU" dirty="0"/>
          </a:p>
        </p:txBody>
      </p:sp>
    </p:spTree>
    <p:extLst>
      <p:ext uri="{BB962C8B-B14F-4D97-AF65-F5344CB8AC3E}">
        <p14:creationId xmlns:p14="http://schemas.microsoft.com/office/powerpoint/2010/main" val="353616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Хэширование</a:t>
            </a:r>
            <a:r>
              <a:rPr lang="ru-RU" dirty="0"/>
              <a:t>: Коллизии</a:t>
            </a:r>
          </a:p>
        </p:txBody>
      </p:sp>
      <p:pic>
        <p:nvPicPr>
          <p:cNvPr id="4" name="Объект 3"/>
          <p:cNvPicPr>
            <a:picLocks noGrp="1" noChangeAspect="1"/>
          </p:cNvPicPr>
          <p:nvPr>
            <p:ph idx="1"/>
          </p:nvPr>
        </p:nvPicPr>
        <p:blipFill>
          <a:blip r:embed="rId2"/>
          <a:stretch>
            <a:fillRect/>
          </a:stretch>
        </p:blipFill>
        <p:spPr>
          <a:xfrm>
            <a:off x="8229600" y="1770587"/>
            <a:ext cx="3211486" cy="4351338"/>
          </a:xfrm>
          <a:prstGeom prst="rect">
            <a:avLst/>
          </a:prstGeom>
        </p:spPr>
      </p:pic>
      <p:sp>
        <p:nvSpPr>
          <p:cNvPr id="5" name="Прямоугольник 4"/>
          <p:cNvSpPr/>
          <p:nvPr/>
        </p:nvSpPr>
        <p:spPr>
          <a:xfrm>
            <a:off x="358065" y="1621473"/>
            <a:ext cx="7871535" cy="1815882"/>
          </a:xfrm>
          <a:prstGeom prst="rect">
            <a:avLst/>
          </a:prstGeom>
        </p:spPr>
        <p:txBody>
          <a:bodyPr wrap="square">
            <a:spAutoFit/>
          </a:bodyPr>
          <a:lstStyle/>
          <a:p>
            <a:pPr algn="just"/>
            <a:r>
              <a:rPr lang="ru-RU" sz="2800" dirty="0"/>
              <a:t>Коллизией называется ситуация, возникающая при попытке вставить в хэш-таблицу элемент, для которого результат вычисления хэш-функции совпадает с элементом добавленным ранее.</a:t>
            </a:r>
          </a:p>
        </p:txBody>
      </p:sp>
    </p:spTree>
    <p:extLst>
      <p:ext uri="{BB962C8B-B14F-4D97-AF65-F5344CB8AC3E}">
        <p14:creationId xmlns:p14="http://schemas.microsoft.com/office/powerpoint/2010/main" val="200778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8392F3-3950-4985-BCBA-05B2729AD8BB}"/>
              </a:ext>
            </a:extLst>
          </p:cNvPr>
          <p:cNvSpPr>
            <a:spLocks noGrp="1"/>
          </p:cNvSpPr>
          <p:nvPr>
            <p:ph type="title"/>
          </p:nvPr>
        </p:nvSpPr>
        <p:spPr/>
        <p:txBody>
          <a:bodyPr/>
          <a:lstStyle/>
          <a:p>
            <a:r>
              <a:rPr lang="ru-RU" dirty="0" err="1"/>
              <a:t>Хэширование</a:t>
            </a:r>
            <a:r>
              <a:rPr lang="ru-RU" dirty="0"/>
              <a:t>: открытая адресация</a:t>
            </a:r>
          </a:p>
        </p:txBody>
      </p:sp>
      <p:sp>
        <p:nvSpPr>
          <p:cNvPr id="3" name="Объект 2">
            <a:extLst>
              <a:ext uri="{FF2B5EF4-FFF2-40B4-BE49-F238E27FC236}">
                <a16:creationId xmlns:a16="http://schemas.microsoft.com/office/drawing/2014/main" id="{9ACC6621-F4F9-4319-ACCF-409C1E07866A}"/>
              </a:ext>
            </a:extLst>
          </p:cNvPr>
          <p:cNvSpPr>
            <a:spLocks noGrp="1"/>
          </p:cNvSpPr>
          <p:nvPr>
            <p:ph idx="1"/>
          </p:nvPr>
        </p:nvSpPr>
        <p:spPr/>
        <p:txBody>
          <a:bodyPr/>
          <a:lstStyle/>
          <a:p>
            <a:pPr marL="0" indent="0" algn="just">
              <a:buNone/>
            </a:pPr>
            <a:r>
              <a:rPr lang="ru-RU" dirty="0"/>
              <a:t>Одно из возможных решений при возникновении коллизии заключается в систематизированном поиске пустой ячейки и вставке нового элемента в нее (вместо индекса, полученного в результате применения хеш-функции). Такое решение называется открытой адресацией. Если слово </a:t>
            </a:r>
            <a:r>
              <a:rPr lang="ru-RU" dirty="0" err="1"/>
              <a:t>cats</a:t>
            </a:r>
            <a:r>
              <a:rPr lang="ru-RU" dirty="0"/>
              <a:t> </a:t>
            </a:r>
            <a:r>
              <a:rPr lang="ru-RU" dirty="0" err="1"/>
              <a:t>хешируется</a:t>
            </a:r>
            <a:r>
              <a:rPr lang="ru-RU" dirty="0"/>
              <a:t> в индекс 5421, а эта ячейка уже занята словом </a:t>
            </a:r>
            <a:r>
              <a:rPr lang="ru-RU" dirty="0" err="1"/>
              <a:t>parsnip</a:t>
            </a:r>
            <a:r>
              <a:rPr lang="ru-RU" dirty="0"/>
              <a:t>, можно попытаться вставить </a:t>
            </a:r>
            <a:r>
              <a:rPr lang="ru-RU" dirty="0" err="1"/>
              <a:t>cats</a:t>
            </a:r>
            <a:r>
              <a:rPr lang="ru-RU" dirty="0"/>
              <a:t> в другую ячейку, например 5422.</a:t>
            </a:r>
          </a:p>
        </p:txBody>
      </p:sp>
    </p:spTree>
    <p:extLst>
      <p:ext uri="{BB962C8B-B14F-4D97-AF65-F5344CB8AC3E}">
        <p14:creationId xmlns:p14="http://schemas.microsoft.com/office/powerpoint/2010/main" val="106812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0FC801-C83B-4A0A-98FD-DCE2117E3879}"/>
              </a:ext>
            </a:extLst>
          </p:cNvPr>
          <p:cNvSpPr>
            <a:spLocks noGrp="1"/>
          </p:cNvSpPr>
          <p:nvPr>
            <p:ph type="title"/>
          </p:nvPr>
        </p:nvSpPr>
        <p:spPr/>
        <p:txBody>
          <a:bodyPr/>
          <a:lstStyle/>
          <a:p>
            <a:r>
              <a:rPr lang="ru-RU" dirty="0" err="1"/>
              <a:t>Хэширование</a:t>
            </a:r>
            <a:r>
              <a:rPr lang="ru-RU" dirty="0"/>
              <a:t>: линейное пробирование</a:t>
            </a:r>
          </a:p>
        </p:txBody>
      </p:sp>
      <p:sp>
        <p:nvSpPr>
          <p:cNvPr id="3" name="Объект 2">
            <a:extLst>
              <a:ext uri="{FF2B5EF4-FFF2-40B4-BE49-F238E27FC236}">
                <a16:creationId xmlns:a16="http://schemas.microsoft.com/office/drawing/2014/main" id="{778933BC-FDE8-4475-B7BD-B4C941252B39}"/>
              </a:ext>
            </a:extLst>
          </p:cNvPr>
          <p:cNvSpPr>
            <a:spLocks noGrp="1"/>
          </p:cNvSpPr>
          <p:nvPr>
            <p:ph idx="1"/>
          </p:nvPr>
        </p:nvSpPr>
        <p:spPr/>
        <p:txBody>
          <a:bodyPr/>
          <a:lstStyle/>
          <a:p>
            <a:pPr marL="0" indent="0" algn="just">
              <a:buNone/>
            </a:pPr>
            <a:r>
              <a:rPr lang="ru-RU" dirty="0"/>
              <a:t>Алгоритм линейного пробирования последовательно ищет пустые ячейки. Если при попытке вставки элемента выясняется, что ячейка 5421 занята, мы переходим к ячейке 5422, затем к ячейке 5423 и т. д. Индекс последовательно увеличивается до тех пор, пока не будет найдена пустая ячейка. Процедура поиска называется «линейным пробированием», потому что она основана на линейной проверке последовательности ячеек.</a:t>
            </a:r>
          </a:p>
        </p:txBody>
      </p:sp>
    </p:spTree>
    <p:extLst>
      <p:ext uri="{BB962C8B-B14F-4D97-AF65-F5344CB8AC3E}">
        <p14:creationId xmlns:p14="http://schemas.microsoft.com/office/powerpoint/2010/main" val="330593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0FC801-C83B-4A0A-98FD-DCE2117E3879}"/>
              </a:ext>
            </a:extLst>
          </p:cNvPr>
          <p:cNvSpPr>
            <a:spLocks noGrp="1"/>
          </p:cNvSpPr>
          <p:nvPr>
            <p:ph type="title"/>
          </p:nvPr>
        </p:nvSpPr>
        <p:spPr/>
        <p:txBody>
          <a:bodyPr>
            <a:normAutofit/>
          </a:bodyPr>
          <a:lstStyle/>
          <a:p>
            <a:r>
              <a:rPr lang="ru-RU" sz="4000" dirty="0"/>
              <a:t>Линейное пробирование: вставка, удаление, поиск</a:t>
            </a:r>
          </a:p>
        </p:txBody>
      </p:sp>
      <p:sp>
        <p:nvSpPr>
          <p:cNvPr id="3" name="Объект 2">
            <a:extLst>
              <a:ext uri="{FF2B5EF4-FFF2-40B4-BE49-F238E27FC236}">
                <a16:creationId xmlns:a16="http://schemas.microsoft.com/office/drawing/2014/main" id="{778933BC-FDE8-4475-B7BD-B4C941252B39}"/>
              </a:ext>
            </a:extLst>
          </p:cNvPr>
          <p:cNvSpPr>
            <a:spLocks noGrp="1"/>
          </p:cNvSpPr>
          <p:nvPr>
            <p:ph idx="1"/>
          </p:nvPr>
        </p:nvSpPr>
        <p:spPr>
          <a:xfrm>
            <a:off x="838200" y="3355759"/>
            <a:ext cx="10515600" cy="2821204"/>
          </a:xfrm>
        </p:spPr>
        <p:txBody>
          <a:bodyPr>
            <a:normAutofit/>
          </a:bodyPr>
          <a:lstStyle/>
          <a:p>
            <a:pPr marL="0" indent="0">
              <a:buNone/>
            </a:pPr>
            <a:r>
              <a:rPr lang="ru-RU" b="1" dirty="0"/>
              <a:t>Можно ли просто удалить элемент из таблицы? </a:t>
            </a:r>
          </a:p>
          <a:p>
            <a:pPr marL="0" indent="0">
              <a:buNone/>
            </a:pPr>
            <a:r>
              <a:rPr lang="ru-RU" b="1" dirty="0"/>
              <a:t>А если затем необходимо что-то искать/добавлять/удалять? </a:t>
            </a:r>
          </a:p>
        </p:txBody>
      </p:sp>
    </p:spTree>
    <p:extLst>
      <p:ext uri="{BB962C8B-B14F-4D97-AF65-F5344CB8AC3E}">
        <p14:creationId xmlns:p14="http://schemas.microsoft.com/office/powerpoint/2010/main" val="246194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D995BB-46CC-4938-AF68-C0898D7C43D8}"/>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94BA19A1-F749-4B81-9222-4C85159A25F0}"/>
              </a:ext>
            </a:extLst>
          </p:cNvPr>
          <p:cNvSpPr>
            <a:spLocks noGrp="1"/>
          </p:cNvSpPr>
          <p:nvPr>
            <p:ph idx="1"/>
          </p:nvPr>
        </p:nvSpPr>
        <p:spPr>
          <a:xfrm>
            <a:off x="838200" y="1825624"/>
            <a:ext cx="10515600" cy="4641163"/>
          </a:xfrm>
        </p:spPr>
        <p:txBody>
          <a:bodyPr>
            <a:normAutofit/>
          </a:bodyPr>
          <a:lstStyle/>
          <a:p>
            <a:r>
              <a:rPr lang="ru-RU" dirty="0"/>
              <a:t>Интуитивные подходы к хранению данных. Организация хэш таблиц</a:t>
            </a:r>
          </a:p>
          <a:p>
            <a:r>
              <a:rPr lang="ru-RU" dirty="0"/>
              <a:t>Хэш-таблица. </a:t>
            </a:r>
            <a:r>
              <a:rPr lang="ru-RU" dirty="0" err="1"/>
              <a:t>Хэширование</a:t>
            </a:r>
            <a:r>
              <a:rPr lang="ru-RU" dirty="0"/>
              <a:t> </a:t>
            </a:r>
          </a:p>
          <a:p>
            <a:pPr algn="just"/>
            <a:r>
              <a:rPr lang="ru-RU" dirty="0"/>
              <a:t>Открытая адресация</a:t>
            </a:r>
          </a:p>
          <a:p>
            <a:pPr lvl="1" algn="just"/>
            <a:r>
              <a:rPr lang="ru-RU" dirty="0"/>
              <a:t>Линейное пробирование</a:t>
            </a:r>
          </a:p>
          <a:p>
            <a:pPr lvl="1" algn="just"/>
            <a:r>
              <a:rPr lang="ru-RU" dirty="0"/>
              <a:t>Квадратичное пробирование</a:t>
            </a:r>
          </a:p>
          <a:p>
            <a:pPr lvl="1" algn="just"/>
            <a:r>
              <a:rPr lang="ru-RU" dirty="0"/>
              <a:t>Двойное </a:t>
            </a:r>
            <a:r>
              <a:rPr lang="ru-RU" dirty="0" err="1"/>
              <a:t>хэширование</a:t>
            </a:r>
            <a:endParaRPr lang="ru-RU" dirty="0"/>
          </a:p>
          <a:p>
            <a:pPr algn="just"/>
            <a:r>
              <a:rPr lang="ru-RU" dirty="0"/>
              <a:t>Метод цепочек</a:t>
            </a:r>
          </a:p>
          <a:p>
            <a:pPr algn="just"/>
            <a:r>
              <a:rPr lang="ru-RU" dirty="0"/>
              <a:t>Эффективность </a:t>
            </a:r>
            <a:r>
              <a:rPr lang="ru-RU" dirty="0" err="1"/>
              <a:t>хэширования</a:t>
            </a:r>
            <a:endParaRPr lang="ru-RU" dirty="0"/>
          </a:p>
        </p:txBody>
      </p:sp>
    </p:spTree>
    <p:extLst>
      <p:ext uri="{BB962C8B-B14F-4D97-AF65-F5344CB8AC3E}">
        <p14:creationId xmlns:p14="http://schemas.microsoft.com/office/powerpoint/2010/main" val="79124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0FC801-C83B-4A0A-98FD-DCE2117E3879}"/>
              </a:ext>
            </a:extLst>
          </p:cNvPr>
          <p:cNvSpPr>
            <a:spLocks noGrp="1"/>
          </p:cNvSpPr>
          <p:nvPr>
            <p:ph type="title"/>
          </p:nvPr>
        </p:nvSpPr>
        <p:spPr/>
        <p:txBody>
          <a:bodyPr>
            <a:normAutofit/>
          </a:bodyPr>
          <a:lstStyle/>
          <a:p>
            <a:r>
              <a:rPr lang="ru-RU" sz="4000" dirty="0"/>
              <a:t>Линейное пробирование: группировка</a:t>
            </a:r>
          </a:p>
        </p:txBody>
      </p:sp>
      <p:sp>
        <p:nvSpPr>
          <p:cNvPr id="3" name="Объект 2">
            <a:extLst>
              <a:ext uri="{FF2B5EF4-FFF2-40B4-BE49-F238E27FC236}">
                <a16:creationId xmlns:a16="http://schemas.microsoft.com/office/drawing/2014/main" id="{778933BC-FDE8-4475-B7BD-B4C941252B39}"/>
              </a:ext>
            </a:extLst>
          </p:cNvPr>
          <p:cNvSpPr>
            <a:spLocks noGrp="1"/>
          </p:cNvSpPr>
          <p:nvPr>
            <p:ph idx="1"/>
          </p:nvPr>
        </p:nvSpPr>
        <p:spPr/>
        <p:txBody>
          <a:bodyPr/>
          <a:lstStyle/>
          <a:p>
            <a:pPr marL="0" indent="0">
              <a:buNone/>
            </a:pPr>
            <a:r>
              <a:rPr lang="ru-RU" dirty="0"/>
              <a:t>Группировкой называется последовательность занятых ячеек в хэш-таблице при линейном пробировании.</a:t>
            </a:r>
            <a:endParaRPr lang="en-US" dirty="0"/>
          </a:p>
          <a:p>
            <a:pPr marL="0" indent="0">
              <a:buNone/>
            </a:pPr>
            <a:endParaRPr lang="en-US" dirty="0"/>
          </a:p>
          <a:p>
            <a:pPr marL="0" indent="0">
              <a:buNone/>
            </a:pPr>
            <a:r>
              <a:rPr lang="ru-RU" dirty="0"/>
              <a:t>Когда появляется группа элементов идущих друг за другом для поиска/удаления/вставки элемента в хэш-таблицу требуются дополнительные действия.</a:t>
            </a:r>
          </a:p>
        </p:txBody>
      </p:sp>
    </p:spTree>
    <p:extLst>
      <p:ext uri="{BB962C8B-B14F-4D97-AF65-F5344CB8AC3E}">
        <p14:creationId xmlns:p14="http://schemas.microsoft.com/office/powerpoint/2010/main" val="362167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Перехэширование</a:t>
            </a:r>
            <a:endParaRPr lang="ru-RU" dirty="0"/>
          </a:p>
        </p:txBody>
      </p:sp>
      <p:sp>
        <p:nvSpPr>
          <p:cNvPr id="3" name="Объект 2"/>
          <p:cNvSpPr>
            <a:spLocks noGrp="1"/>
          </p:cNvSpPr>
          <p:nvPr>
            <p:ph idx="1"/>
          </p:nvPr>
        </p:nvSpPr>
        <p:spPr/>
        <p:txBody>
          <a:bodyPr>
            <a:normAutofit/>
          </a:bodyPr>
          <a:lstStyle/>
          <a:p>
            <a:pPr marL="0" indent="0" algn="just">
              <a:buNone/>
            </a:pPr>
            <a:r>
              <a:rPr lang="ru-RU" dirty="0"/>
              <a:t>Когда хеш-таблица становится слишком полной, один из возможных вариантов заключается в расширении массива. Массивы имеют фиксированный размер и не могут расширяться динамически. Программа должна создать новый массив большего размера, а затем вставить в него все содержимое старого (меньшего) массива.</a:t>
            </a:r>
          </a:p>
          <a:p>
            <a:pPr marL="0" indent="0" algn="just">
              <a:buNone/>
            </a:pPr>
            <a:r>
              <a:rPr lang="ru-RU" dirty="0"/>
              <a:t>Напомним, что хеш-функция при вычислении местонахождения заданного элемента данных учитывает размер массива, поэтому в больших и малых массивах элементы должны занимать разные ячейки.</a:t>
            </a:r>
          </a:p>
        </p:txBody>
      </p:sp>
    </p:spTree>
    <p:extLst>
      <p:ext uri="{BB962C8B-B14F-4D97-AF65-F5344CB8AC3E}">
        <p14:creationId xmlns:p14="http://schemas.microsoft.com/office/powerpoint/2010/main" val="136648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Перехэширование</a:t>
            </a:r>
            <a:endParaRPr lang="ru-RU" dirty="0"/>
          </a:p>
        </p:txBody>
      </p:sp>
      <p:sp>
        <p:nvSpPr>
          <p:cNvPr id="3" name="Объект 2"/>
          <p:cNvSpPr>
            <a:spLocks noGrp="1"/>
          </p:cNvSpPr>
          <p:nvPr>
            <p:ph idx="1"/>
          </p:nvPr>
        </p:nvSpPr>
        <p:spPr/>
        <p:txBody>
          <a:bodyPr>
            <a:normAutofit/>
          </a:bodyPr>
          <a:lstStyle/>
          <a:p>
            <a:pPr marL="0" indent="0" algn="just">
              <a:buNone/>
            </a:pPr>
            <a:r>
              <a:rPr lang="ru-RU" dirty="0"/>
              <a:t>Следовательно, элементы нельзя просто скопировать из одного массива в другой. Придется последовательно, ячейка за ячейкой, перебрать старый массив и вставить каждый найденный элемент в новый массив методом </a:t>
            </a:r>
            <a:r>
              <a:rPr lang="ru-RU" dirty="0" err="1"/>
              <a:t>insert</a:t>
            </a:r>
            <a:r>
              <a:rPr lang="ru-RU" dirty="0"/>
              <a:t>(). Процесс перехеширования занимает много времени, но он необходим для расширения массива. Расширенный массив обычно вдвое больше исходного массива. Вообще говоря, поскольку размер массива должен быть простым числом, размер нового массива должен возрасти немного более, чем вдвое. Вычисление нового размера массива является частью процесса перехеширования.</a:t>
            </a:r>
          </a:p>
        </p:txBody>
      </p:sp>
    </p:spTree>
    <p:extLst>
      <p:ext uri="{BB962C8B-B14F-4D97-AF65-F5344CB8AC3E}">
        <p14:creationId xmlns:p14="http://schemas.microsoft.com/office/powerpoint/2010/main" val="217183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6BBEEA-5DE4-4FCF-B102-5EC5272DB0EF}"/>
              </a:ext>
            </a:extLst>
          </p:cNvPr>
          <p:cNvSpPr>
            <a:spLocks noGrp="1"/>
          </p:cNvSpPr>
          <p:nvPr>
            <p:ph type="title"/>
          </p:nvPr>
        </p:nvSpPr>
        <p:spPr/>
        <p:txBody>
          <a:bodyPr>
            <a:normAutofit/>
          </a:bodyPr>
          <a:lstStyle/>
          <a:p>
            <a:r>
              <a:rPr lang="ru-RU" sz="4000" dirty="0" err="1"/>
              <a:t>Хэширование</a:t>
            </a:r>
            <a:r>
              <a:rPr lang="ru-RU" sz="4000" dirty="0"/>
              <a:t>: квадратичное пробирование</a:t>
            </a:r>
          </a:p>
        </p:txBody>
      </p:sp>
      <p:pic>
        <p:nvPicPr>
          <p:cNvPr id="4" name="Объект 3"/>
          <p:cNvPicPr>
            <a:picLocks noGrp="1" noChangeAspect="1"/>
          </p:cNvPicPr>
          <p:nvPr>
            <p:ph idx="1"/>
          </p:nvPr>
        </p:nvPicPr>
        <p:blipFill>
          <a:blip r:embed="rId2"/>
          <a:stretch>
            <a:fillRect/>
          </a:stretch>
        </p:blipFill>
        <p:spPr>
          <a:xfrm>
            <a:off x="838200" y="1690687"/>
            <a:ext cx="10172025" cy="1629561"/>
          </a:xfrm>
          <a:prstGeom prst="rect">
            <a:avLst/>
          </a:prstGeom>
        </p:spPr>
      </p:pic>
    </p:spTree>
    <p:extLst>
      <p:ext uri="{BB962C8B-B14F-4D97-AF65-F5344CB8AC3E}">
        <p14:creationId xmlns:p14="http://schemas.microsoft.com/office/powerpoint/2010/main" val="319953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Хэширование</a:t>
            </a:r>
            <a:r>
              <a:rPr lang="ru-RU" dirty="0"/>
              <a:t>: квадратичное пробирование</a:t>
            </a:r>
          </a:p>
        </p:txBody>
      </p:sp>
      <p:pic>
        <p:nvPicPr>
          <p:cNvPr id="4" name="Рисунок 3"/>
          <p:cNvPicPr>
            <a:picLocks noChangeAspect="1"/>
          </p:cNvPicPr>
          <p:nvPr/>
        </p:nvPicPr>
        <p:blipFill>
          <a:blip r:embed="rId2"/>
          <a:stretch>
            <a:fillRect/>
          </a:stretch>
        </p:blipFill>
        <p:spPr>
          <a:xfrm>
            <a:off x="3081337" y="1499863"/>
            <a:ext cx="6029325" cy="4781550"/>
          </a:xfrm>
          <a:prstGeom prst="rect">
            <a:avLst/>
          </a:prstGeom>
        </p:spPr>
      </p:pic>
    </p:spTree>
    <p:extLst>
      <p:ext uri="{BB962C8B-B14F-4D97-AF65-F5344CB8AC3E}">
        <p14:creationId xmlns:p14="http://schemas.microsoft.com/office/powerpoint/2010/main" val="11552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BA3DCA-45A8-4395-8806-72A59C9A7AE7}"/>
              </a:ext>
            </a:extLst>
          </p:cNvPr>
          <p:cNvSpPr>
            <a:spLocks noGrp="1"/>
          </p:cNvSpPr>
          <p:nvPr>
            <p:ph type="title"/>
          </p:nvPr>
        </p:nvSpPr>
        <p:spPr/>
        <p:txBody>
          <a:bodyPr/>
          <a:lstStyle/>
          <a:p>
            <a:r>
              <a:rPr lang="ru-RU" dirty="0"/>
              <a:t>Квадратичное пробирование: ограничения</a:t>
            </a:r>
          </a:p>
        </p:txBody>
      </p:sp>
      <p:sp>
        <p:nvSpPr>
          <p:cNvPr id="3" name="Объект 2">
            <a:extLst>
              <a:ext uri="{FF2B5EF4-FFF2-40B4-BE49-F238E27FC236}">
                <a16:creationId xmlns:a16="http://schemas.microsoft.com/office/drawing/2014/main" id="{1F63527D-CEF2-42B8-9128-99A482F48071}"/>
              </a:ext>
            </a:extLst>
          </p:cNvPr>
          <p:cNvSpPr>
            <a:spLocks noGrp="1"/>
          </p:cNvSpPr>
          <p:nvPr>
            <p:ph idx="1"/>
          </p:nvPr>
        </p:nvSpPr>
        <p:spPr/>
        <p:txBody>
          <a:bodyPr/>
          <a:lstStyle/>
          <a:p>
            <a:pPr marL="0" indent="0" algn="just">
              <a:buNone/>
            </a:pPr>
            <a:r>
              <a:rPr lang="ru-RU" dirty="0"/>
              <a:t>Если последовательность получается слишком длинной, размер шага в конечном итоге превысит разрядность целочисленной переменной.</a:t>
            </a:r>
          </a:p>
          <a:p>
            <a:pPr marL="0" indent="0" algn="just">
              <a:buNone/>
            </a:pPr>
            <a:r>
              <a:rPr lang="ru-RU" dirty="0"/>
              <a:t>Квадратичное пробирование решает проблему группировки, присущую линейной группировке; эта разновидность группировки называется </a:t>
            </a:r>
            <a:r>
              <a:rPr lang="ru-RU" b="1" dirty="0"/>
              <a:t>первичной</a:t>
            </a:r>
            <a:r>
              <a:rPr lang="ru-RU" dirty="0"/>
              <a:t>. </a:t>
            </a:r>
          </a:p>
        </p:txBody>
      </p:sp>
    </p:spTree>
    <p:extLst>
      <p:ext uri="{BB962C8B-B14F-4D97-AF65-F5344CB8AC3E}">
        <p14:creationId xmlns:p14="http://schemas.microsoft.com/office/powerpoint/2010/main" val="524798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Квадратичное пробирование: ограничения</a:t>
            </a:r>
          </a:p>
        </p:txBody>
      </p:sp>
      <p:sp>
        <p:nvSpPr>
          <p:cNvPr id="3" name="Объект 2"/>
          <p:cNvSpPr>
            <a:spLocks noGrp="1"/>
          </p:cNvSpPr>
          <p:nvPr>
            <p:ph idx="1"/>
          </p:nvPr>
        </p:nvSpPr>
        <p:spPr/>
        <p:txBody>
          <a:bodyPr/>
          <a:lstStyle/>
          <a:p>
            <a:pPr marL="0" indent="0" algn="just">
              <a:buNone/>
            </a:pPr>
            <a:r>
              <a:rPr lang="ru-RU" dirty="0"/>
              <a:t>Однако при квадратичном пробировании возникает другая, более тонкая проблема группировки. Дело в том, что все ключи, </a:t>
            </a:r>
            <a:r>
              <a:rPr lang="ru-RU" dirty="0" err="1"/>
              <a:t>хешируемые</a:t>
            </a:r>
            <a:r>
              <a:rPr lang="ru-RU" dirty="0"/>
              <a:t> в конкретный индекс, ищут свободную ячейку в одной и той же последовательности. Допустим, элементы 184, 302, 420 и 544 </a:t>
            </a:r>
            <a:r>
              <a:rPr lang="ru-RU" dirty="0" err="1"/>
              <a:t>хешируются</a:t>
            </a:r>
            <a:r>
              <a:rPr lang="ru-RU" dirty="0"/>
              <a:t> в индекс 7 и вставляются в хеш-таблицу в указанном порядке. В этом случае индекс 302 потребует смещения на одну ячейку, индекс 420 — смещения на 4 ячейки, а индекс 544 — на 9 ячеек. У каждого дополнительного элемента, </a:t>
            </a:r>
            <a:r>
              <a:rPr lang="ru-RU" dirty="0" err="1"/>
              <a:t>хешируемого</a:t>
            </a:r>
            <a:r>
              <a:rPr lang="ru-RU" dirty="0"/>
              <a:t> в индекс 7, смещение будет еще большим. Это явление называется вторичной группировкой.</a:t>
            </a:r>
          </a:p>
        </p:txBody>
      </p:sp>
    </p:spTree>
    <p:extLst>
      <p:ext uri="{BB962C8B-B14F-4D97-AF65-F5344CB8AC3E}">
        <p14:creationId xmlns:p14="http://schemas.microsoft.com/office/powerpoint/2010/main" val="2331280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B8510A-1C84-439C-ACF7-59442D457A9A}"/>
              </a:ext>
            </a:extLst>
          </p:cNvPr>
          <p:cNvSpPr>
            <a:spLocks noGrp="1"/>
          </p:cNvSpPr>
          <p:nvPr>
            <p:ph type="title"/>
          </p:nvPr>
        </p:nvSpPr>
        <p:spPr/>
        <p:txBody>
          <a:bodyPr/>
          <a:lstStyle/>
          <a:p>
            <a:r>
              <a:rPr lang="ru-RU" dirty="0"/>
              <a:t>Двойное </a:t>
            </a:r>
            <a:r>
              <a:rPr lang="ru-RU" dirty="0" err="1"/>
              <a:t>хэширование</a:t>
            </a:r>
            <a:endParaRPr lang="ru-RU" dirty="0"/>
          </a:p>
        </p:txBody>
      </p:sp>
      <p:sp>
        <p:nvSpPr>
          <p:cNvPr id="3" name="Объект 2">
            <a:extLst>
              <a:ext uri="{FF2B5EF4-FFF2-40B4-BE49-F238E27FC236}">
                <a16:creationId xmlns:a16="http://schemas.microsoft.com/office/drawing/2014/main" id="{3AABE34E-D401-4DD1-BA02-E1E6ED75C3CF}"/>
              </a:ext>
            </a:extLst>
          </p:cNvPr>
          <p:cNvSpPr>
            <a:spLocks noGrp="1"/>
          </p:cNvSpPr>
          <p:nvPr>
            <p:ph idx="1"/>
          </p:nvPr>
        </p:nvSpPr>
        <p:spPr>
          <a:xfrm>
            <a:off x="509047" y="1354284"/>
            <a:ext cx="11434713" cy="4351338"/>
          </a:xfrm>
        </p:spPr>
        <p:txBody>
          <a:bodyPr>
            <a:normAutofit lnSpcReduction="10000"/>
          </a:bodyPr>
          <a:lstStyle/>
          <a:p>
            <a:pPr marL="0" indent="0" algn="just">
              <a:buNone/>
            </a:pPr>
            <a:r>
              <a:rPr lang="ru-RU" dirty="0"/>
              <a:t>Для устранения первичной и вторичной группировок применяется алгоритм двойного </a:t>
            </a:r>
            <a:r>
              <a:rPr lang="ru-RU" dirty="0" err="1"/>
              <a:t>хэширования</a:t>
            </a:r>
            <a:r>
              <a:rPr lang="ru-RU" dirty="0"/>
              <a:t>. </a:t>
            </a:r>
          </a:p>
          <a:p>
            <a:pPr marL="0" indent="0" algn="just">
              <a:buNone/>
            </a:pPr>
            <a:r>
              <a:rPr lang="ru-RU" dirty="0"/>
              <a:t>Вторичная группировка возникает из–за генерации одних и тех же смещений для ключей с одним значением хэш функции: 1, 4, 9, 16…</a:t>
            </a:r>
          </a:p>
          <a:p>
            <a:pPr marL="0" indent="0" algn="just">
              <a:buNone/>
            </a:pPr>
            <a:r>
              <a:rPr lang="ru-RU" dirty="0"/>
              <a:t>Разнообразить сдвиги для ключей с одним значением хэш-функции можно с помощью другой хэш-функции. </a:t>
            </a:r>
          </a:p>
          <a:p>
            <a:pPr marL="0" indent="0" algn="just">
              <a:buNone/>
            </a:pPr>
            <a:r>
              <a:rPr lang="ru-RU" dirty="0"/>
              <a:t>В качестве вторичной хэш-функции канонически используется:</a:t>
            </a:r>
          </a:p>
          <a:p>
            <a:pPr marL="0" indent="0" algn="just">
              <a:buNone/>
            </a:pPr>
            <a:r>
              <a:rPr lang="ru-RU" b="1" dirty="0"/>
              <a:t>смещение = константа - (ключ % константа);</a:t>
            </a:r>
          </a:p>
          <a:p>
            <a:pPr marL="0" indent="0" algn="just">
              <a:buNone/>
            </a:pPr>
            <a:r>
              <a:rPr lang="ru-RU" dirty="0"/>
              <a:t>где</a:t>
            </a:r>
            <a:r>
              <a:rPr lang="ru-RU" b="1" dirty="0"/>
              <a:t> константа</a:t>
            </a:r>
            <a:r>
              <a:rPr lang="ru-RU" dirty="0"/>
              <a:t> - простое число, меньшее размера массива.</a:t>
            </a:r>
          </a:p>
          <a:p>
            <a:pPr marL="0" indent="0" algn="just">
              <a:buNone/>
            </a:pPr>
            <a:r>
              <a:rPr lang="ru-RU" dirty="0"/>
              <a:t>Например: </a:t>
            </a:r>
            <a:r>
              <a:rPr lang="en-US" dirty="0" err="1"/>
              <a:t>stepSize</a:t>
            </a:r>
            <a:r>
              <a:rPr lang="en-US" dirty="0"/>
              <a:t> = 5 - (key % 5);</a:t>
            </a: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buNone/>
            </a:pPr>
            <a:endParaRPr lang="ru-RU" dirty="0"/>
          </a:p>
        </p:txBody>
      </p:sp>
    </p:spTree>
    <p:extLst>
      <p:ext uri="{BB962C8B-B14F-4D97-AF65-F5344CB8AC3E}">
        <p14:creationId xmlns:p14="http://schemas.microsoft.com/office/powerpoint/2010/main" val="305884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B8510A-1C84-439C-ACF7-59442D457A9A}"/>
              </a:ext>
            </a:extLst>
          </p:cNvPr>
          <p:cNvSpPr>
            <a:spLocks noGrp="1"/>
          </p:cNvSpPr>
          <p:nvPr>
            <p:ph type="title"/>
          </p:nvPr>
        </p:nvSpPr>
        <p:spPr/>
        <p:txBody>
          <a:bodyPr/>
          <a:lstStyle/>
          <a:p>
            <a:r>
              <a:rPr lang="ru-RU" dirty="0"/>
              <a:t>Двойное </a:t>
            </a:r>
            <a:r>
              <a:rPr lang="ru-RU" dirty="0" err="1"/>
              <a:t>хэширование</a:t>
            </a:r>
            <a:endParaRPr lang="ru-RU" dirty="0"/>
          </a:p>
        </p:txBody>
      </p:sp>
      <p:pic>
        <p:nvPicPr>
          <p:cNvPr id="5" name="Рисунок 4">
            <a:extLst>
              <a:ext uri="{FF2B5EF4-FFF2-40B4-BE49-F238E27FC236}">
                <a16:creationId xmlns:a16="http://schemas.microsoft.com/office/drawing/2014/main" id="{BDAF3CED-F25F-4683-B501-4C7BB69E0224}"/>
              </a:ext>
            </a:extLst>
          </p:cNvPr>
          <p:cNvPicPr>
            <a:picLocks noChangeAspect="1"/>
          </p:cNvPicPr>
          <p:nvPr/>
        </p:nvPicPr>
        <p:blipFill>
          <a:blip r:embed="rId2"/>
          <a:stretch>
            <a:fillRect/>
          </a:stretch>
        </p:blipFill>
        <p:spPr>
          <a:xfrm>
            <a:off x="2266803" y="1288792"/>
            <a:ext cx="7150576" cy="5427806"/>
          </a:xfrm>
          <a:prstGeom prst="rect">
            <a:avLst/>
          </a:prstGeom>
        </p:spPr>
      </p:pic>
    </p:spTree>
    <p:extLst>
      <p:ext uri="{BB962C8B-B14F-4D97-AF65-F5344CB8AC3E}">
        <p14:creationId xmlns:p14="http://schemas.microsoft.com/office/powerpoint/2010/main" val="2137673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23D32-1A61-4835-8512-0D58C40C83AB}"/>
              </a:ext>
            </a:extLst>
          </p:cNvPr>
          <p:cNvSpPr>
            <a:spLocks noGrp="1"/>
          </p:cNvSpPr>
          <p:nvPr>
            <p:ph type="title"/>
          </p:nvPr>
        </p:nvSpPr>
        <p:spPr/>
        <p:txBody>
          <a:bodyPr/>
          <a:lstStyle/>
          <a:p>
            <a:r>
              <a:rPr lang="ru-RU" dirty="0"/>
              <a:t>Двойное </a:t>
            </a:r>
            <a:r>
              <a:rPr lang="ru-RU" dirty="0" err="1"/>
              <a:t>хэширование</a:t>
            </a:r>
            <a:endParaRPr lang="ru-RU" dirty="0"/>
          </a:p>
        </p:txBody>
      </p:sp>
      <p:sp>
        <p:nvSpPr>
          <p:cNvPr id="3" name="Объект 2">
            <a:extLst>
              <a:ext uri="{FF2B5EF4-FFF2-40B4-BE49-F238E27FC236}">
                <a16:creationId xmlns:a16="http://schemas.microsoft.com/office/drawing/2014/main" id="{B806DBEB-863C-47CE-B225-DDAC39F8DF4B}"/>
              </a:ext>
            </a:extLst>
          </p:cNvPr>
          <p:cNvSpPr>
            <a:spLocks noGrp="1"/>
          </p:cNvSpPr>
          <p:nvPr>
            <p:ph idx="1"/>
          </p:nvPr>
        </p:nvSpPr>
        <p:spPr>
          <a:xfrm>
            <a:off x="838200" y="1363712"/>
            <a:ext cx="10515600" cy="4351338"/>
          </a:xfrm>
        </p:spPr>
        <p:txBody>
          <a:bodyPr/>
          <a:lstStyle/>
          <a:p>
            <a:pPr marL="0" indent="0">
              <a:buNone/>
            </a:pPr>
            <a:r>
              <a:rPr lang="ru-RU" dirty="0"/>
              <a:t>Трассировка. Вставка 21 значения в таблицу из 23 ячеек. Смещения изменяются в диапазоне от 1 до 5. </a:t>
            </a:r>
          </a:p>
        </p:txBody>
      </p:sp>
      <p:pic>
        <p:nvPicPr>
          <p:cNvPr id="4" name="Рисунок 3">
            <a:extLst>
              <a:ext uri="{FF2B5EF4-FFF2-40B4-BE49-F238E27FC236}">
                <a16:creationId xmlns:a16="http://schemas.microsoft.com/office/drawing/2014/main" id="{382B9124-1F25-42D7-9768-6C0E2A214295}"/>
              </a:ext>
            </a:extLst>
          </p:cNvPr>
          <p:cNvPicPr>
            <a:picLocks noChangeAspect="1"/>
          </p:cNvPicPr>
          <p:nvPr/>
        </p:nvPicPr>
        <p:blipFill>
          <a:blip r:embed="rId2"/>
          <a:stretch>
            <a:fillRect/>
          </a:stretch>
        </p:blipFill>
        <p:spPr>
          <a:xfrm>
            <a:off x="1909302" y="2202911"/>
            <a:ext cx="8373395" cy="4510726"/>
          </a:xfrm>
          <a:prstGeom prst="rect">
            <a:avLst/>
          </a:prstGeom>
        </p:spPr>
      </p:pic>
    </p:spTree>
    <p:extLst>
      <p:ext uri="{BB962C8B-B14F-4D97-AF65-F5344CB8AC3E}">
        <p14:creationId xmlns:p14="http://schemas.microsoft.com/office/powerpoint/2010/main" val="13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2F445A-02CE-4FA0-B562-641FC380F594}"/>
              </a:ext>
            </a:extLst>
          </p:cNvPr>
          <p:cNvSpPr>
            <a:spLocks noGrp="1"/>
          </p:cNvSpPr>
          <p:nvPr>
            <p:ph type="title"/>
          </p:nvPr>
        </p:nvSpPr>
        <p:spPr/>
        <p:txBody>
          <a:bodyPr/>
          <a:lstStyle/>
          <a:p>
            <a:r>
              <a:rPr lang="ru-RU" dirty="0"/>
              <a:t>Задача о хранении сотрудников </a:t>
            </a:r>
          </a:p>
        </p:txBody>
      </p:sp>
      <p:pic>
        <p:nvPicPr>
          <p:cNvPr id="4" name="Рисунок 3">
            <a:extLst>
              <a:ext uri="{FF2B5EF4-FFF2-40B4-BE49-F238E27FC236}">
                <a16:creationId xmlns:a16="http://schemas.microsoft.com/office/drawing/2014/main" id="{4FB9032C-E4FE-4CFB-95A4-D845A583DDB6}"/>
              </a:ext>
            </a:extLst>
          </p:cNvPr>
          <p:cNvPicPr>
            <a:picLocks noChangeAspect="1"/>
          </p:cNvPicPr>
          <p:nvPr/>
        </p:nvPicPr>
        <p:blipFill rotWithShape="1">
          <a:blip r:embed="rId2"/>
          <a:srcRect b="10988"/>
          <a:stretch/>
        </p:blipFill>
        <p:spPr>
          <a:xfrm>
            <a:off x="2118796" y="2183867"/>
            <a:ext cx="7954407" cy="3074135"/>
          </a:xfrm>
          <a:prstGeom prst="rect">
            <a:avLst/>
          </a:prstGeom>
        </p:spPr>
      </p:pic>
      <p:sp>
        <p:nvSpPr>
          <p:cNvPr id="5" name="TextBox 4">
            <a:extLst>
              <a:ext uri="{FF2B5EF4-FFF2-40B4-BE49-F238E27FC236}">
                <a16:creationId xmlns:a16="http://schemas.microsoft.com/office/drawing/2014/main" id="{3149698C-AD7A-4859-AF11-F2FEA04905CA}"/>
              </a:ext>
            </a:extLst>
          </p:cNvPr>
          <p:cNvSpPr txBox="1"/>
          <p:nvPr/>
        </p:nvSpPr>
        <p:spPr>
          <a:xfrm>
            <a:off x="838200" y="1690688"/>
            <a:ext cx="8836265" cy="1200329"/>
          </a:xfrm>
          <a:prstGeom prst="rect">
            <a:avLst/>
          </a:prstGeom>
          <a:noFill/>
        </p:spPr>
        <p:txBody>
          <a:bodyPr wrap="none" rtlCol="0">
            <a:spAutoFit/>
          </a:bodyPr>
          <a:lstStyle/>
          <a:p>
            <a:r>
              <a:rPr lang="ru-RU" dirty="0"/>
              <a:t>Необходимо хранить информацию о сотрудниках. </a:t>
            </a:r>
          </a:p>
          <a:p>
            <a:r>
              <a:rPr lang="ru-RU" dirty="0"/>
              <a:t>Присваиваем сотруднику табельный номер и храним данные о сотрудниках в массиве. </a:t>
            </a:r>
          </a:p>
          <a:p>
            <a:endParaRPr lang="ru-RU" dirty="0"/>
          </a:p>
          <a:p>
            <a:endParaRPr lang="ru-RU" dirty="0"/>
          </a:p>
        </p:txBody>
      </p:sp>
      <p:sp>
        <p:nvSpPr>
          <p:cNvPr id="6" name="TextBox 5">
            <a:extLst>
              <a:ext uri="{FF2B5EF4-FFF2-40B4-BE49-F238E27FC236}">
                <a16:creationId xmlns:a16="http://schemas.microsoft.com/office/drawing/2014/main" id="{C6F86EDF-BC55-44FD-B117-794A0B145BFD}"/>
              </a:ext>
            </a:extLst>
          </p:cNvPr>
          <p:cNvSpPr txBox="1"/>
          <p:nvPr/>
        </p:nvSpPr>
        <p:spPr>
          <a:xfrm>
            <a:off x="1093509" y="5382705"/>
            <a:ext cx="9774855" cy="646331"/>
          </a:xfrm>
          <a:prstGeom prst="rect">
            <a:avLst/>
          </a:prstGeom>
          <a:noFill/>
        </p:spPr>
        <p:txBody>
          <a:bodyPr wrap="none" rtlCol="0">
            <a:spAutoFit/>
          </a:bodyPr>
          <a:lstStyle/>
          <a:p>
            <a:r>
              <a:rPr lang="ru-RU" dirty="0"/>
              <a:t>Добавление сотрудника, удаление  сотрудника, поиск сотрудника. </a:t>
            </a:r>
            <a:endParaRPr lang="en-US" dirty="0"/>
          </a:p>
          <a:p>
            <a:r>
              <a:rPr lang="ru-RU" dirty="0"/>
              <a:t>Хранение пользователей в </a:t>
            </a:r>
            <a:r>
              <a:rPr lang="ru-RU" dirty="0" err="1"/>
              <a:t>соц</a:t>
            </a:r>
            <a:r>
              <a:rPr lang="ru-RU" dirty="0"/>
              <a:t> сетях. Хранение данных в  таблице БД по синтетическому ПК</a:t>
            </a:r>
            <a:r>
              <a:rPr lang="en-US" dirty="0"/>
              <a:t>(ID)</a:t>
            </a:r>
            <a:r>
              <a:rPr lang="ru-RU" dirty="0"/>
              <a:t>.  </a:t>
            </a:r>
          </a:p>
        </p:txBody>
      </p:sp>
    </p:spTree>
    <p:extLst>
      <p:ext uri="{BB962C8B-B14F-4D97-AF65-F5344CB8AC3E}">
        <p14:creationId xmlns:p14="http://schemas.microsoft.com/office/powerpoint/2010/main" val="2835395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23D32-1A61-4835-8512-0D58C40C83AB}"/>
              </a:ext>
            </a:extLst>
          </p:cNvPr>
          <p:cNvSpPr>
            <a:spLocks noGrp="1"/>
          </p:cNvSpPr>
          <p:nvPr>
            <p:ph type="title"/>
          </p:nvPr>
        </p:nvSpPr>
        <p:spPr/>
        <p:txBody>
          <a:bodyPr/>
          <a:lstStyle/>
          <a:p>
            <a:r>
              <a:rPr lang="ru-RU" dirty="0"/>
              <a:t>Двойное </a:t>
            </a:r>
            <a:r>
              <a:rPr lang="ru-RU" dirty="0" err="1"/>
              <a:t>хэширование</a:t>
            </a:r>
            <a:endParaRPr lang="ru-RU" dirty="0"/>
          </a:p>
        </p:txBody>
      </p:sp>
      <p:sp>
        <p:nvSpPr>
          <p:cNvPr id="3" name="Объект 2">
            <a:extLst>
              <a:ext uri="{FF2B5EF4-FFF2-40B4-BE49-F238E27FC236}">
                <a16:creationId xmlns:a16="http://schemas.microsoft.com/office/drawing/2014/main" id="{B806DBEB-863C-47CE-B225-DDAC39F8DF4B}"/>
              </a:ext>
            </a:extLst>
          </p:cNvPr>
          <p:cNvSpPr>
            <a:spLocks noGrp="1"/>
          </p:cNvSpPr>
          <p:nvPr>
            <p:ph idx="1"/>
          </p:nvPr>
        </p:nvSpPr>
        <p:spPr>
          <a:xfrm>
            <a:off x="838200" y="1363712"/>
            <a:ext cx="10515600" cy="4351338"/>
          </a:xfrm>
        </p:spPr>
        <p:txBody>
          <a:bodyPr/>
          <a:lstStyle/>
          <a:p>
            <a:pPr marL="0" indent="0">
              <a:buNone/>
            </a:pPr>
            <a:r>
              <a:rPr lang="ru-RU" dirty="0"/>
              <a:t>Трассировка. Вставка 21 значения в таблицу из 23 ячеек. Смещения изменяются в диапазоне от 1 до 5. </a:t>
            </a:r>
          </a:p>
        </p:txBody>
      </p:sp>
      <p:pic>
        <p:nvPicPr>
          <p:cNvPr id="5" name="Рисунок 4">
            <a:extLst>
              <a:ext uri="{FF2B5EF4-FFF2-40B4-BE49-F238E27FC236}">
                <a16:creationId xmlns:a16="http://schemas.microsoft.com/office/drawing/2014/main" id="{B4F95114-B02E-4EEE-89AC-5B0487EC0141}"/>
              </a:ext>
            </a:extLst>
          </p:cNvPr>
          <p:cNvPicPr>
            <a:picLocks noChangeAspect="1"/>
          </p:cNvPicPr>
          <p:nvPr/>
        </p:nvPicPr>
        <p:blipFill>
          <a:blip r:embed="rId2"/>
          <a:stretch>
            <a:fillRect/>
          </a:stretch>
        </p:blipFill>
        <p:spPr>
          <a:xfrm>
            <a:off x="1601792" y="2309568"/>
            <a:ext cx="8988416" cy="4328268"/>
          </a:xfrm>
          <a:prstGeom prst="rect">
            <a:avLst/>
          </a:prstGeom>
        </p:spPr>
      </p:pic>
    </p:spTree>
    <p:extLst>
      <p:ext uri="{BB962C8B-B14F-4D97-AF65-F5344CB8AC3E}">
        <p14:creationId xmlns:p14="http://schemas.microsoft.com/office/powerpoint/2010/main" val="1607200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FD3D3B-1D26-4060-AA6C-1021C2C80CF8}"/>
              </a:ext>
            </a:extLst>
          </p:cNvPr>
          <p:cNvSpPr>
            <a:spLocks noGrp="1"/>
          </p:cNvSpPr>
          <p:nvPr>
            <p:ph type="title"/>
          </p:nvPr>
        </p:nvSpPr>
        <p:spPr/>
        <p:txBody>
          <a:bodyPr/>
          <a:lstStyle/>
          <a:p>
            <a:r>
              <a:rPr lang="ru-RU" dirty="0" err="1"/>
              <a:t>Хэширование</a:t>
            </a:r>
            <a:r>
              <a:rPr lang="ru-RU" dirty="0"/>
              <a:t>: метод цепочек</a:t>
            </a:r>
          </a:p>
        </p:txBody>
      </p:sp>
      <p:sp>
        <p:nvSpPr>
          <p:cNvPr id="3" name="Объект 2">
            <a:extLst>
              <a:ext uri="{FF2B5EF4-FFF2-40B4-BE49-F238E27FC236}">
                <a16:creationId xmlns:a16="http://schemas.microsoft.com/office/drawing/2014/main" id="{3FE8A9DF-370C-4D62-B0F5-9039F438868A}"/>
              </a:ext>
            </a:extLst>
          </p:cNvPr>
          <p:cNvSpPr>
            <a:spLocks noGrp="1"/>
          </p:cNvSpPr>
          <p:nvPr>
            <p:ph idx="1"/>
          </p:nvPr>
        </p:nvSpPr>
        <p:spPr/>
        <p:txBody>
          <a:bodyPr/>
          <a:lstStyle/>
          <a:p>
            <a:pPr marL="0" indent="0" algn="just">
              <a:buNone/>
            </a:pPr>
            <a:r>
              <a:rPr lang="ru-RU" dirty="0"/>
              <a:t>При открытой адресации коллизии разрешаются поиском свободных ячеек в </a:t>
            </a:r>
            <a:r>
              <a:rPr lang="ru-RU" dirty="0" err="1"/>
              <a:t>хештаблице</a:t>
            </a:r>
            <a:r>
              <a:rPr lang="ru-RU" dirty="0"/>
              <a:t>. Другое возможное решение основано на ведении отдельного связанного списка по каждому индексу в хеш-таблице. Ключ элемента данных </a:t>
            </a:r>
            <a:r>
              <a:rPr lang="ru-RU" dirty="0" err="1"/>
              <a:t>хешируется</a:t>
            </a:r>
            <a:r>
              <a:rPr lang="ru-RU" dirty="0"/>
              <a:t> в индекс обычным способом, а полученный элемент вставляется в связанный список по этому индексу. Другие элементы, </a:t>
            </a:r>
            <a:r>
              <a:rPr lang="ru-RU" dirty="0" err="1"/>
              <a:t>хешируемые</a:t>
            </a:r>
            <a:r>
              <a:rPr lang="ru-RU" dirty="0"/>
              <a:t> в тот же индекс, просто добавляются в связанный список; искать пустые ячейки в первичном массиве просто не нужно.</a:t>
            </a:r>
          </a:p>
        </p:txBody>
      </p:sp>
    </p:spTree>
    <p:extLst>
      <p:ext uri="{BB962C8B-B14F-4D97-AF65-F5344CB8AC3E}">
        <p14:creationId xmlns:p14="http://schemas.microsoft.com/office/powerpoint/2010/main" val="49393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FD3D3B-1D26-4060-AA6C-1021C2C80CF8}"/>
              </a:ext>
            </a:extLst>
          </p:cNvPr>
          <p:cNvSpPr>
            <a:spLocks noGrp="1"/>
          </p:cNvSpPr>
          <p:nvPr>
            <p:ph type="title"/>
          </p:nvPr>
        </p:nvSpPr>
        <p:spPr/>
        <p:txBody>
          <a:bodyPr/>
          <a:lstStyle/>
          <a:p>
            <a:r>
              <a:rPr lang="ru-RU" dirty="0" err="1"/>
              <a:t>Хэширование</a:t>
            </a:r>
            <a:r>
              <a:rPr lang="ru-RU" dirty="0"/>
              <a:t>: метод цепочек</a:t>
            </a:r>
          </a:p>
        </p:txBody>
      </p:sp>
      <p:pic>
        <p:nvPicPr>
          <p:cNvPr id="4" name="Рисунок 3">
            <a:extLst>
              <a:ext uri="{FF2B5EF4-FFF2-40B4-BE49-F238E27FC236}">
                <a16:creationId xmlns:a16="http://schemas.microsoft.com/office/drawing/2014/main" id="{7A90FECE-625B-4BCE-8D9A-2A7C85A4A79A}"/>
              </a:ext>
            </a:extLst>
          </p:cNvPr>
          <p:cNvPicPr>
            <a:picLocks noChangeAspect="1"/>
          </p:cNvPicPr>
          <p:nvPr/>
        </p:nvPicPr>
        <p:blipFill>
          <a:blip r:embed="rId2"/>
          <a:stretch>
            <a:fillRect/>
          </a:stretch>
        </p:blipFill>
        <p:spPr>
          <a:xfrm>
            <a:off x="3123630" y="1690688"/>
            <a:ext cx="5944740" cy="4907184"/>
          </a:xfrm>
          <a:prstGeom prst="rect">
            <a:avLst/>
          </a:prstGeom>
        </p:spPr>
      </p:pic>
    </p:spTree>
    <p:extLst>
      <p:ext uri="{BB962C8B-B14F-4D97-AF65-F5344CB8AC3E}">
        <p14:creationId xmlns:p14="http://schemas.microsoft.com/office/powerpoint/2010/main" val="165288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02982"/>
            <a:ext cx="10515600" cy="1325563"/>
          </a:xfrm>
        </p:spPr>
        <p:txBody>
          <a:bodyPr/>
          <a:lstStyle/>
          <a:p>
            <a:r>
              <a:rPr lang="ru-RU" dirty="0"/>
              <a:t>Коэффициенты заполнения</a:t>
            </a:r>
          </a:p>
        </p:txBody>
      </p:sp>
      <p:sp>
        <p:nvSpPr>
          <p:cNvPr id="3" name="Объект 2"/>
          <p:cNvSpPr>
            <a:spLocks noGrp="1"/>
          </p:cNvSpPr>
          <p:nvPr>
            <p:ph idx="1"/>
          </p:nvPr>
        </p:nvSpPr>
        <p:spPr/>
        <p:txBody>
          <a:bodyPr>
            <a:normAutofit lnSpcReduction="10000"/>
          </a:bodyPr>
          <a:lstStyle/>
          <a:p>
            <a:pPr marL="0" indent="0" algn="just">
              <a:buNone/>
            </a:pPr>
            <a:r>
              <a:rPr lang="ru-RU" dirty="0"/>
              <a:t>Коэффициент заполнения (отношение количества элементов в хеш-таблице к ее размеру) при использовании метода цепочек обычно отличается от коэффициента заполнения при открытой адресации. В методе цепочек массив из N ячеек вполне может содержать более N элементов; таким образом, коэффициент заполнения может быть равен единице и более. Это абсолютно нормально; коэффициент, больший единицы, попросту означает, что списки некоторых ячеек состоят из двух и более элементов.</a:t>
            </a:r>
          </a:p>
          <a:p>
            <a:pPr marL="0" indent="0" algn="just">
              <a:buNone/>
            </a:pPr>
            <a:r>
              <a:rPr lang="ru-RU" dirty="0"/>
              <a:t>Исходная ячейка находится быстро за время O(1), но поиск по списку выполняется за время, пропорциональное M — среднему количеству элементов в списке.</a:t>
            </a:r>
          </a:p>
        </p:txBody>
      </p:sp>
    </p:spTree>
    <p:extLst>
      <p:ext uri="{BB962C8B-B14F-4D97-AF65-F5344CB8AC3E}">
        <p14:creationId xmlns:p14="http://schemas.microsoft.com/office/powerpoint/2010/main" val="273555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Коэффициенты заполнения</a:t>
            </a:r>
          </a:p>
        </p:txBody>
      </p:sp>
      <p:sp>
        <p:nvSpPr>
          <p:cNvPr id="3" name="Объект 2"/>
          <p:cNvSpPr>
            <a:spLocks noGrp="1"/>
          </p:cNvSpPr>
          <p:nvPr>
            <p:ph idx="1"/>
          </p:nvPr>
        </p:nvSpPr>
        <p:spPr>
          <a:xfrm>
            <a:off x="838200" y="3187083"/>
            <a:ext cx="10515600" cy="2989880"/>
          </a:xfrm>
        </p:spPr>
        <p:txBody>
          <a:bodyPr/>
          <a:lstStyle/>
          <a:p>
            <a:pPr marL="0" indent="0" algn="just">
              <a:buNone/>
            </a:pPr>
            <a:r>
              <a:rPr lang="ru-RU" dirty="0"/>
              <a:t>При открытой адресации коэффициент заполнения, превышающий порог в 1/2 или 2/3, приводит к резкому снижению быстродействия. </a:t>
            </a:r>
          </a:p>
        </p:txBody>
      </p:sp>
    </p:spTree>
    <p:extLst>
      <p:ext uri="{BB962C8B-B14F-4D97-AF65-F5344CB8AC3E}">
        <p14:creationId xmlns:p14="http://schemas.microsoft.com/office/powerpoint/2010/main" val="2769684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95504"/>
          </a:xfrm>
        </p:spPr>
        <p:txBody>
          <a:bodyPr>
            <a:normAutofit fontScale="90000"/>
          </a:bodyPr>
          <a:lstStyle/>
          <a:p>
            <a:r>
              <a:rPr lang="ru-RU" sz="4000" dirty="0"/>
              <a:t>Коэффициенты заполнения: линейное пробирование</a:t>
            </a:r>
          </a:p>
        </p:txBody>
      </p:sp>
      <p:pic>
        <p:nvPicPr>
          <p:cNvPr id="4" name="Рисунок 3"/>
          <p:cNvPicPr>
            <a:picLocks noChangeAspect="1"/>
          </p:cNvPicPr>
          <p:nvPr/>
        </p:nvPicPr>
        <p:blipFill>
          <a:blip r:embed="rId2"/>
          <a:stretch>
            <a:fillRect/>
          </a:stretch>
        </p:blipFill>
        <p:spPr>
          <a:xfrm>
            <a:off x="3558373" y="1121867"/>
            <a:ext cx="4697859" cy="5736133"/>
          </a:xfrm>
          <a:prstGeom prst="rect">
            <a:avLst/>
          </a:prstGeom>
        </p:spPr>
      </p:pic>
    </p:spTree>
    <p:extLst>
      <p:ext uri="{BB962C8B-B14F-4D97-AF65-F5344CB8AC3E}">
        <p14:creationId xmlns:p14="http://schemas.microsoft.com/office/powerpoint/2010/main" val="1874683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Коэффициенты заполнения: метод цепочек</a:t>
            </a:r>
          </a:p>
        </p:txBody>
      </p:sp>
      <p:pic>
        <p:nvPicPr>
          <p:cNvPr id="4" name="Объект 3"/>
          <p:cNvPicPr>
            <a:picLocks noGrp="1" noChangeAspect="1"/>
          </p:cNvPicPr>
          <p:nvPr>
            <p:ph idx="1"/>
          </p:nvPr>
        </p:nvPicPr>
        <p:blipFill>
          <a:blip r:embed="rId2"/>
          <a:stretch>
            <a:fillRect/>
          </a:stretch>
        </p:blipFill>
        <p:spPr>
          <a:xfrm>
            <a:off x="3390900" y="1948656"/>
            <a:ext cx="5410200" cy="4105275"/>
          </a:xfrm>
          <a:prstGeom prst="rect">
            <a:avLst/>
          </a:prstGeom>
        </p:spPr>
      </p:pic>
    </p:spTree>
    <p:extLst>
      <p:ext uri="{BB962C8B-B14F-4D97-AF65-F5344CB8AC3E}">
        <p14:creationId xmlns:p14="http://schemas.microsoft.com/office/powerpoint/2010/main" val="2394750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ED0DAF-931B-40D5-A172-DC1DDC0C0E98}"/>
              </a:ext>
            </a:extLst>
          </p:cNvPr>
          <p:cNvSpPr>
            <a:spLocks noGrp="1"/>
          </p:cNvSpPr>
          <p:nvPr>
            <p:ph type="title"/>
          </p:nvPr>
        </p:nvSpPr>
        <p:spPr/>
        <p:txBody>
          <a:bodyPr/>
          <a:lstStyle/>
          <a:p>
            <a:r>
              <a:rPr lang="ru-RU" dirty="0"/>
              <a:t>Экзамен и бонусы</a:t>
            </a:r>
          </a:p>
        </p:txBody>
      </p:sp>
      <p:sp>
        <p:nvSpPr>
          <p:cNvPr id="3" name="Объект 2">
            <a:extLst>
              <a:ext uri="{FF2B5EF4-FFF2-40B4-BE49-F238E27FC236}">
                <a16:creationId xmlns:a16="http://schemas.microsoft.com/office/drawing/2014/main" id="{69FDD140-0228-43DF-A74D-B84ED179ED13}"/>
              </a:ext>
            </a:extLst>
          </p:cNvPr>
          <p:cNvSpPr>
            <a:spLocks noGrp="1"/>
          </p:cNvSpPr>
          <p:nvPr>
            <p:ph idx="1"/>
          </p:nvPr>
        </p:nvSpPr>
        <p:spPr>
          <a:xfrm>
            <a:off x="838200" y="1352938"/>
            <a:ext cx="10758714" cy="5342985"/>
          </a:xfrm>
        </p:spPr>
        <p:txBody>
          <a:bodyPr>
            <a:normAutofit fontScale="92500" lnSpcReduction="20000"/>
          </a:bodyPr>
          <a:lstStyle/>
          <a:p>
            <a:pPr marL="514350" indent="-514350">
              <a:buAutoNum type="arabicParenR"/>
            </a:pPr>
            <a:r>
              <a:rPr lang="ru-RU" sz="2400" dirty="0"/>
              <a:t>Сдача лабораторных до конца ноября = +1 балл на экзамене, как работает:</a:t>
            </a:r>
          </a:p>
          <a:p>
            <a:pPr marL="457200" lvl="1" indent="0">
              <a:buNone/>
            </a:pPr>
            <a:r>
              <a:rPr lang="ru-RU" dirty="0"/>
              <a:t>1.1 Сдаёте между 4 и 5 получаете 5</a:t>
            </a:r>
          </a:p>
          <a:p>
            <a:pPr marL="457200" lvl="1" indent="0">
              <a:buNone/>
            </a:pPr>
            <a:r>
              <a:rPr lang="ru-RU" dirty="0"/>
              <a:t>1.2 Сдаёте между 3 и 4 получаете 4</a:t>
            </a:r>
          </a:p>
          <a:p>
            <a:pPr marL="457200" lvl="1" indent="0">
              <a:buNone/>
            </a:pPr>
            <a:r>
              <a:rPr lang="ru-RU" dirty="0"/>
              <a:t>1.3 Сдаёте ОЧЕНЬ плохо получаете поход на пересдачу (2) </a:t>
            </a:r>
          </a:p>
          <a:p>
            <a:pPr marL="457200" lvl="1" indent="0">
              <a:buNone/>
            </a:pPr>
            <a:r>
              <a:rPr lang="ru-RU" dirty="0"/>
              <a:t>Почему не работает в случае 2? Ну а как вы вообще лабораторные то сдали? </a:t>
            </a:r>
          </a:p>
          <a:p>
            <a:pPr marL="87313" lvl="1" indent="0">
              <a:buNone/>
            </a:pPr>
            <a:r>
              <a:rPr lang="ru-RU" dirty="0"/>
              <a:t>2) Будет учитываться мнение преподавателя принимающего лабораторные положительное или отрицательное (в этом семестре он провел с вами явно больше времени чем я)</a:t>
            </a:r>
          </a:p>
          <a:p>
            <a:pPr marL="87313" lvl="1" indent="0">
              <a:buNone/>
            </a:pPr>
            <a:r>
              <a:rPr lang="ru-RU" dirty="0"/>
              <a:t>3) По поводу автоматов:</a:t>
            </a:r>
          </a:p>
          <a:p>
            <a:pPr marL="457200" lvl="1" indent="0">
              <a:buNone/>
            </a:pPr>
            <a:r>
              <a:rPr lang="ru-RU" dirty="0"/>
              <a:t>3.1 Только отличные 5 (средний балл больше 0.9  и не менее 3 работ(ну а иначе совсем халтура)) </a:t>
            </a:r>
          </a:p>
          <a:p>
            <a:pPr marL="457200" lvl="1" indent="0">
              <a:buNone/>
            </a:pPr>
            <a:r>
              <a:rPr lang="ru-RU" dirty="0"/>
              <a:t>Почему 0.9: 4.5+(90+%) = 5(100%) </a:t>
            </a:r>
          </a:p>
          <a:p>
            <a:pPr marL="457200" lvl="1" indent="0">
              <a:buNone/>
            </a:pPr>
            <a:r>
              <a:rPr lang="ru-RU" dirty="0"/>
              <a:t>Почему проценты: в одной самостоятельной 5 заданий, в другой 6  в третьей 3. </a:t>
            </a:r>
          </a:p>
          <a:p>
            <a:pPr marL="457200" lvl="1" indent="0">
              <a:buNone/>
            </a:pPr>
            <a:r>
              <a:rPr lang="ru-RU" dirty="0"/>
              <a:t>3.2 Результаты работ получите в лучшем случае на консультации перед экзаменом, что  бы готовились. Да-да, обидно, но экзамен к которому не готовился это не экзамен.</a:t>
            </a:r>
          </a:p>
          <a:p>
            <a:pPr marL="457200" lvl="1" indent="0">
              <a:buNone/>
            </a:pPr>
            <a:endParaRPr lang="ru-RU" dirty="0"/>
          </a:p>
          <a:p>
            <a:pPr marL="457200" lvl="1" indent="0">
              <a:buNone/>
            </a:pPr>
            <a:r>
              <a:rPr lang="ru-RU" dirty="0"/>
              <a:t>Не нравятся эти условия, ну можно совсем без бонусов) Ну или просто подождите</a:t>
            </a:r>
            <a:r>
              <a:rPr lang="ru-RU"/>
              <a:t>, через </a:t>
            </a:r>
            <a:r>
              <a:rPr lang="ru-RU" dirty="0"/>
              <a:t>год будете вспоминать это с теплотой в сердце)</a:t>
            </a:r>
          </a:p>
        </p:txBody>
      </p:sp>
    </p:spTree>
    <p:extLst>
      <p:ext uri="{BB962C8B-B14F-4D97-AF65-F5344CB8AC3E}">
        <p14:creationId xmlns:p14="http://schemas.microsoft.com/office/powerpoint/2010/main" val="92300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DE9CB9-BA63-41A1-953C-AB4BABF70248}"/>
              </a:ext>
            </a:extLst>
          </p:cNvPr>
          <p:cNvSpPr>
            <a:spLocks noGrp="1"/>
          </p:cNvSpPr>
          <p:nvPr>
            <p:ph type="title"/>
          </p:nvPr>
        </p:nvSpPr>
        <p:spPr/>
        <p:txBody>
          <a:bodyPr/>
          <a:lstStyle/>
          <a:p>
            <a:r>
              <a:rPr lang="ru-RU" dirty="0"/>
              <a:t>Задача о хранении словаря</a:t>
            </a:r>
          </a:p>
        </p:txBody>
      </p:sp>
      <p:sp>
        <p:nvSpPr>
          <p:cNvPr id="3" name="Объект 2">
            <a:extLst>
              <a:ext uri="{FF2B5EF4-FFF2-40B4-BE49-F238E27FC236}">
                <a16:creationId xmlns:a16="http://schemas.microsoft.com/office/drawing/2014/main" id="{8ADA6AFB-0FDF-4CF0-BEB0-4FCEE535C286}"/>
              </a:ext>
            </a:extLst>
          </p:cNvPr>
          <p:cNvSpPr>
            <a:spLocks noGrp="1"/>
          </p:cNvSpPr>
          <p:nvPr>
            <p:ph idx="1"/>
          </p:nvPr>
        </p:nvSpPr>
        <p:spPr>
          <a:xfrm>
            <a:off x="838200" y="1561675"/>
            <a:ext cx="10515600" cy="4351338"/>
          </a:xfrm>
        </p:spPr>
        <p:txBody>
          <a:bodyPr/>
          <a:lstStyle/>
          <a:p>
            <a:pPr marL="0" indent="0">
              <a:buNone/>
            </a:pPr>
            <a:r>
              <a:rPr lang="ru-RU" dirty="0">
                <a:solidFill>
                  <a:srgbClr val="FF0000"/>
                </a:solidFill>
              </a:rPr>
              <a:t>Задача: </a:t>
            </a:r>
            <a:r>
              <a:rPr lang="ru-RU" dirty="0"/>
              <a:t>Необходимо хранить слова и информацию об этих словах. Пусть в нашем словаре собрана информация о 50 000 словах.</a:t>
            </a:r>
          </a:p>
          <a:p>
            <a:pPr marL="0" indent="0">
              <a:buNone/>
            </a:pPr>
            <a:endParaRPr lang="ru-RU" dirty="0"/>
          </a:p>
          <a:p>
            <a:pPr marL="0" indent="0">
              <a:buNone/>
            </a:pPr>
            <a:r>
              <a:rPr lang="ru-RU" dirty="0"/>
              <a:t>Слово будет являться ключом в словаре. </a:t>
            </a:r>
          </a:p>
          <a:p>
            <a:pPr marL="0" indent="0">
              <a:buNone/>
            </a:pPr>
            <a:r>
              <a:rPr lang="ru-RU" dirty="0"/>
              <a:t>Работать со строкой в качестве ключа неэффективно. </a:t>
            </a:r>
          </a:p>
          <a:p>
            <a:pPr marL="0" indent="0">
              <a:buNone/>
            </a:pPr>
            <a:r>
              <a:rPr lang="ru-RU" dirty="0"/>
              <a:t>Хотелось бы трансформировать слово в число.</a:t>
            </a:r>
          </a:p>
        </p:txBody>
      </p:sp>
    </p:spTree>
    <p:extLst>
      <p:ext uri="{BB962C8B-B14F-4D97-AF65-F5344CB8AC3E}">
        <p14:creationId xmlns:p14="http://schemas.microsoft.com/office/powerpoint/2010/main" val="207754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F4CB56-14A0-4509-9C19-EF9137CEFA33}"/>
              </a:ext>
            </a:extLst>
          </p:cNvPr>
          <p:cNvSpPr>
            <a:spLocks noGrp="1"/>
          </p:cNvSpPr>
          <p:nvPr>
            <p:ph type="title"/>
          </p:nvPr>
        </p:nvSpPr>
        <p:spPr/>
        <p:txBody>
          <a:bodyPr/>
          <a:lstStyle/>
          <a:p>
            <a:r>
              <a:rPr lang="ru-RU" dirty="0"/>
              <a:t>Задача о хранении словаря</a:t>
            </a:r>
          </a:p>
        </p:txBody>
      </p:sp>
      <p:sp>
        <p:nvSpPr>
          <p:cNvPr id="3" name="Объект 2">
            <a:extLst>
              <a:ext uri="{FF2B5EF4-FFF2-40B4-BE49-F238E27FC236}">
                <a16:creationId xmlns:a16="http://schemas.microsoft.com/office/drawing/2014/main" id="{CC3E69C4-BC49-4D93-B59A-430EE0B2CA9D}"/>
              </a:ext>
            </a:extLst>
          </p:cNvPr>
          <p:cNvSpPr>
            <a:spLocks noGrp="1"/>
          </p:cNvSpPr>
          <p:nvPr>
            <p:ph idx="1"/>
          </p:nvPr>
        </p:nvSpPr>
        <p:spPr>
          <a:xfrm>
            <a:off x="669303" y="1621410"/>
            <a:ext cx="10684497" cy="4555553"/>
          </a:xfrm>
        </p:spPr>
        <p:txBody>
          <a:bodyPr/>
          <a:lstStyle/>
          <a:p>
            <a:pPr marL="0" indent="0" algn="just">
              <a:buNone/>
            </a:pPr>
            <a:r>
              <a:rPr lang="ru-RU" dirty="0"/>
              <a:t>В компьютере для числового представления символов используются различные кодировки</a:t>
            </a:r>
            <a:r>
              <a:rPr lang="en-US" dirty="0"/>
              <a:t>. </a:t>
            </a:r>
            <a:r>
              <a:rPr lang="ru-RU" dirty="0"/>
              <a:t>Например </a:t>
            </a:r>
            <a:r>
              <a:rPr lang="en-US" dirty="0"/>
              <a:t>ASCII </a:t>
            </a:r>
          </a:p>
          <a:p>
            <a:pPr marL="0" indent="0" algn="just">
              <a:buNone/>
            </a:pPr>
            <a:r>
              <a:rPr lang="ru-RU" dirty="0"/>
              <a:t>«</a:t>
            </a:r>
            <a:r>
              <a:rPr lang="en-US" dirty="0"/>
              <a:t>a</a:t>
            </a:r>
            <a:r>
              <a:rPr lang="ru-RU" dirty="0"/>
              <a:t>» - 97</a:t>
            </a:r>
          </a:p>
          <a:p>
            <a:pPr marL="0" indent="0" algn="just">
              <a:buNone/>
            </a:pPr>
            <a:r>
              <a:rPr lang="ru-RU" dirty="0"/>
              <a:t>«</a:t>
            </a:r>
            <a:r>
              <a:rPr lang="en-US" dirty="0"/>
              <a:t>b</a:t>
            </a:r>
            <a:r>
              <a:rPr lang="ru-RU" dirty="0"/>
              <a:t>» - 9</a:t>
            </a:r>
            <a:r>
              <a:rPr lang="en-US" dirty="0"/>
              <a:t>8</a:t>
            </a:r>
          </a:p>
          <a:p>
            <a:pPr marL="0" indent="0" algn="just">
              <a:buNone/>
            </a:pPr>
            <a:r>
              <a:rPr lang="en-US" dirty="0"/>
              <a:t>….</a:t>
            </a:r>
          </a:p>
          <a:p>
            <a:pPr marL="0" indent="0" algn="just">
              <a:buNone/>
            </a:pPr>
            <a:r>
              <a:rPr lang="ru-RU" dirty="0"/>
              <a:t>«</a:t>
            </a:r>
            <a:r>
              <a:rPr lang="en-US" dirty="0"/>
              <a:t>z</a:t>
            </a:r>
            <a:r>
              <a:rPr lang="ru-RU" dirty="0"/>
              <a:t>» - </a:t>
            </a:r>
            <a:r>
              <a:rPr lang="en-US" dirty="0"/>
              <a:t>122</a:t>
            </a:r>
          </a:p>
          <a:p>
            <a:pPr marL="0" indent="0" algn="just">
              <a:buNone/>
            </a:pPr>
            <a:r>
              <a:rPr lang="ru-RU" dirty="0"/>
              <a:t>Для хранения слов на английском данная кодировка явно избыточна. Достаточно будет 26 чисел для букв и 0 для пробела.</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414048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5BF00A-23C1-4EEE-BA5B-2D104AD80441}"/>
              </a:ext>
            </a:extLst>
          </p:cNvPr>
          <p:cNvSpPr>
            <a:spLocks noGrp="1"/>
          </p:cNvSpPr>
          <p:nvPr>
            <p:ph type="title"/>
          </p:nvPr>
        </p:nvSpPr>
        <p:spPr/>
        <p:txBody>
          <a:bodyPr/>
          <a:lstStyle/>
          <a:p>
            <a:r>
              <a:rPr lang="ru-RU" dirty="0"/>
              <a:t>Хранение слов: суммирование</a:t>
            </a:r>
          </a:p>
        </p:txBody>
      </p:sp>
      <p:sp>
        <p:nvSpPr>
          <p:cNvPr id="3" name="Объект 2">
            <a:extLst>
              <a:ext uri="{FF2B5EF4-FFF2-40B4-BE49-F238E27FC236}">
                <a16:creationId xmlns:a16="http://schemas.microsoft.com/office/drawing/2014/main" id="{DBFEDBA3-92D8-49DF-A065-A7948EFC8499}"/>
              </a:ext>
            </a:extLst>
          </p:cNvPr>
          <p:cNvSpPr>
            <a:spLocks noGrp="1"/>
          </p:cNvSpPr>
          <p:nvPr>
            <p:ph idx="1"/>
          </p:nvPr>
        </p:nvSpPr>
        <p:spPr/>
        <p:txBody>
          <a:bodyPr/>
          <a:lstStyle/>
          <a:p>
            <a:pPr marL="0" indent="0">
              <a:buNone/>
            </a:pPr>
            <a:r>
              <a:rPr lang="ru-RU" dirty="0"/>
              <a:t>Пусть длина слова равна 10 символам и если слово состоит из 5 букв, то перед ними идут 5 пробелов. </a:t>
            </a:r>
            <a:endParaRPr lang="en-US" dirty="0"/>
          </a:p>
          <a:p>
            <a:pPr marL="0" indent="0" algn="ctr">
              <a:buNone/>
            </a:pPr>
            <a:r>
              <a:rPr lang="en-US" dirty="0"/>
              <a:t>drive -&gt; _____drive</a:t>
            </a:r>
          </a:p>
          <a:p>
            <a:pPr marL="0" indent="0" algn="ctr">
              <a:buNone/>
            </a:pPr>
            <a:r>
              <a:rPr lang="en-US" sz="2400" dirty="0"/>
              <a:t>D – 4</a:t>
            </a:r>
          </a:p>
          <a:p>
            <a:pPr marL="0" indent="0" algn="ctr">
              <a:buNone/>
            </a:pPr>
            <a:r>
              <a:rPr lang="en-US" sz="2400" dirty="0"/>
              <a:t>R – 18</a:t>
            </a:r>
          </a:p>
          <a:p>
            <a:pPr marL="0" indent="0" algn="ctr">
              <a:buNone/>
            </a:pPr>
            <a:r>
              <a:rPr lang="en-US" sz="2400" dirty="0"/>
              <a:t>I  – 9</a:t>
            </a:r>
          </a:p>
          <a:p>
            <a:pPr marL="0" indent="0" algn="ctr">
              <a:buNone/>
            </a:pPr>
            <a:r>
              <a:rPr lang="en-US" sz="2400" dirty="0"/>
              <a:t>V – 22 </a:t>
            </a:r>
          </a:p>
          <a:p>
            <a:pPr marL="0" indent="0" algn="ctr">
              <a:buNone/>
            </a:pPr>
            <a:r>
              <a:rPr lang="en-US" sz="2400" dirty="0"/>
              <a:t>E – 5   </a:t>
            </a:r>
          </a:p>
          <a:p>
            <a:pPr marL="0" indent="0" algn="ctr">
              <a:buNone/>
            </a:pPr>
            <a:r>
              <a:rPr lang="en-US" sz="2400" dirty="0"/>
              <a:t>4+18+9+22+5 = 58</a:t>
            </a:r>
            <a:endParaRPr lang="ru-RU" sz="2400" dirty="0"/>
          </a:p>
        </p:txBody>
      </p:sp>
    </p:spTree>
    <p:extLst>
      <p:ext uri="{BB962C8B-B14F-4D97-AF65-F5344CB8AC3E}">
        <p14:creationId xmlns:p14="http://schemas.microsoft.com/office/powerpoint/2010/main" val="182270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5BF00A-23C1-4EEE-BA5B-2D104AD80441}"/>
              </a:ext>
            </a:extLst>
          </p:cNvPr>
          <p:cNvSpPr>
            <a:spLocks noGrp="1"/>
          </p:cNvSpPr>
          <p:nvPr>
            <p:ph type="title"/>
          </p:nvPr>
        </p:nvSpPr>
        <p:spPr/>
        <p:txBody>
          <a:bodyPr/>
          <a:lstStyle/>
          <a:p>
            <a:r>
              <a:rPr lang="ru-RU" dirty="0"/>
              <a:t>Хранение слов: суммирование</a:t>
            </a:r>
          </a:p>
        </p:txBody>
      </p:sp>
      <p:sp>
        <p:nvSpPr>
          <p:cNvPr id="3" name="Объект 2">
            <a:extLst>
              <a:ext uri="{FF2B5EF4-FFF2-40B4-BE49-F238E27FC236}">
                <a16:creationId xmlns:a16="http://schemas.microsoft.com/office/drawing/2014/main" id="{DBFEDBA3-92D8-49DF-A065-A7948EFC8499}"/>
              </a:ext>
            </a:extLst>
          </p:cNvPr>
          <p:cNvSpPr>
            <a:spLocks noGrp="1"/>
          </p:cNvSpPr>
          <p:nvPr>
            <p:ph idx="1"/>
          </p:nvPr>
        </p:nvSpPr>
        <p:spPr/>
        <p:txBody>
          <a:bodyPr/>
          <a:lstStyle/>
          <a:p>
            <a:pPr marL="0" indent="0">
              <a:buNone/>
            </a:pPr>
            <a:r>
              <a:rPr lang="ru-RU" dirty="0"/>
              <a:t>Число с самой большой суммой букв будет : «</a:t>
            </a:r>
            <a:r>
              <a:rPr lang="en-US" dirty="0" err="1"/>
              <a:t>zzzzzzzzzz</a:t>
            </a:r>
            <a:r>
              <a:rPr lang="ru-RU" dirty="0"/>
              <a:t>»</a:t>
            </a:r>
          </a:p>
          <a:p>
            <a:pPr marL="0" indent="0" algn="ctr">
              <a:buNone/>
            </a:pPr>
            <a:r>
              <a:rPr lang="ru-RU" dirty="0"/>
              <a:t>26 + 26 + 26 + 26 + 26 + 26 + 26 + 26 + 26 + 26 = 260</a:t>
            </a:r>
          </a:p>
          <a:p>
            <a:pPr marL="0" indent="0" algn="just">
              <a:buNone/>
            </a:pPr>
            <a:r>
              <a:rPr lang="ru-RU" dirty="0"/>
              <a:t>Предложенное кодирование позволяет получить 260 разных кодов.</a:t>
            </a:r>
          </a:p>
          <a:p>
            <a:pPr marL="0" indent="0" algn="just">
              <a:buNone/>
            </a:pPr>
            <a:r>
              <a:rPr lang="ru-RU" dirty="0"/>
              <a:t>Этого недостаточно что бы закодировать 50 000 слов. </a:t>
            </a:r>
          </a:p>
          <a:p>
            <a:pPr marL="0" indent="0" algn="just">
              <a:buNone/>
            </a:pPr>
            <a:endParaRPr lang="ru-RU" dirty="0"/>
          </a:p>
          <a:p>
            <a:pPr marL="0" indent="0" algn="just">
              <a:buNone/>
            </a:pPr>
            <a:r>
              <a:rPr lang="ru-RU" dirty="0"/>
              <a:t>Кроме того невозможно однозначно интерпретировать слово по числу. </a:t>
            </a:r>
          </a:p>
          <a:p>
            <a:pPr marL="0" indent="0" algn="just">
              <a:buNone/>
            </a:pPr>
            <a:r>
              <a:rPr lang="ru-RU" dirty="0"/>
              <a:t>Слова </a:t>
            </a:r>
            <a:r>
              <a:rPr lang="en-US" dirty="0"/>
              <a:t>was, tin, give, tend, moan, tick, bails, dredge</a:t>
            </a:r>
            <a:r>
              <a:rPr lang="ru-RU" dirty="0"/>
              <a:t> – получат одинаковый код. </a:t>
            </a:r>
            <a:endParaRPr lang="en-US" dirty="0"/>
          </a:p>
        </p:txBody>
      </p:sp>
    </p:spTree>
    <p:extLst>
      <p:ext uri="{BB962C8B-B14F-4D97-AF65-F5344CB8AC3E}">
        <p14:creationId xmlns:p14="http://schemas.microsoft.com/office/powerpoint/2010/main" val="119498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63A5B8-AFCE-44EC-AA14-E6B3876ECA63}"/>
              </a:ext>
            </a:extLst>
          </p:cNvPr>
          <p:cNvSpPr>
            <a:spLocks noGrp="1"/>
          </p:cNvSpPr>
          <p:nvPr>
            <p:ph type="title"/>
          </p:nvPr>
        </p:nvSpPr>
        <p:spPr/>
        <p:txBody>
          <a:bodyPr/>
          <a:lstStyle/>
          <a:p>
            <a:r>
              <a:rPr lang="ru-RU" dirty="0"/>
              <a:t>Хранение слов: умножение на степени</a:t>
            </a:r>
          </a:p>
        </p:txBody>
      </p:sp>
      <p:sp>
        <p:nvSpPr>
          <p:cNvPr id="3" name="Объект 2">
            <a:extLst>
              <a:ext uri="{FF2B5EF4-FFF2-40B4-BE49-F238E27FC236}">
                <a16:creationId xmlns:a16="http://schemas.microsoft.com/office/drawing/2014/main" id="{95581825-F50E-43BA-A395-DF58C0AD272F}"/>
              </a:ext>
            </a:extLst>
          </p:cNvPr>
          <p:cNvSpPr>
            <a:spLocks noGrp="1"/>
          </p:cNvSpPr>
          <p:nvPr>
            <p:ph idx="1"/>
          </p:nvPr>
        </p:nvSpPr>
        <p:spPr/>
        <p:txBody>
          <a:bodyPr/>
          <a:lstStyle/>
          <a:p>
            <a:pPr marL="0" indent="0" algn="just">
              <a:buNone/>
            </a:pPr>
            <a:r>
              <a:rPr lang="ru-RU" dirty="0"/>
              <a:t>Зададим код в котором все слова от </a:t>
            </a:r>
            <a:r>
              <a:rPr lang="en-US" dirty="0"/>
              <a:t>a </a:t>
            </a:r>
            <a:r>
              <a:rPr lang="ru-RU" dirty="0"/>
              <a:t>до </a:t>
            </a:r>
            <a:r>
              <a:rPr lang="en-US" dirty="0" err="1"/>
              <a:t>zzzzzzzzzz</a:t>
            </a:r>
            <a:r>
              <a:rPr lang="ru-RU" dirty="0"/>
              <a:t> будут иметь гарантированно разные коды.  Воспользуемся привычным для нас представлением чисел. </a:t>
            </a:r>
          </a:p>
          <a:p>
            <a:pPr marL="0" indent="0" algn="ctr">
              <a:buNone/>
            </a:pPr>
            <a:r>
              <a:rPr lang="ru-RU" dirty="0"/>
              <a:t>7546 – семь тысяч пятьсот сорок шесть</a:t>
            </a:r>
          </a:p>
          <a:p>
            <a:pPr marL="0" indent="0" algn="ctr">
              <a:buNone/>
            </a:pPr>
            <a:r>
              <a:rPr lang="ru-RU" dirty="0"/>
              <a:t>7546 = 7*1000 + 5*100 + 4*10 + 6*1</a:t>
            </a:r>
          </a:p>
          <a:p>
            <a:pPr marL="0" indent="0" algn="ctr">
              <a:buNone/>
            </a:pPr>
            <a:r>
              <a:rPr lang="ru-RU" dirty="0"/>
              <a:t>Или 7546 = 7*10</a:t>
            </a:r>
            <a:r>
              <a:rPr lang="en-US" dirty="0"/>
              <a:t>^</a:t>
            </a:r>
            <a:r>
              <a:rPr lang="ru-RU" dirty="0"/>
              <a:t>3 + 5*10</a:t>
            </a:r>
            <a:r>
              <a:rPr lang="en-US" dirty="0"/>
              <a:t>^</a:t>
            </a:r>
            <a:r>
              <a:rPr lang="ru-RU" dirty="0"/>
              <a:t>2 + 4*10</a:t>
            </a:r>
            <a:r>
              <a:rPr lang="en-US" dirty="0"/>
              <a:t>^</a:t>
            </a:r>
            <a:r>
              <a:rPr lang="ru-RU" dirty="0"/>
              <a:t>1 + 6*10</a:t>
            </a:r>
            <a:r>
              <a:rPr lang="en-US" dirty="0"/>
              <a:t>^</a:t>
            </a:r>
            <a:r>
              <a:rPr lang="ru-RU" dirty="0"/>
              <a:t>0</a:t>
            </a:r>
            <a:endParaRPr lang="en-US" dirty="0"/>
          </a:p>
          <a:p>
            <a:pPr marL="0" indent="0" algn="ctr">
              <a:buNone/>
            </a:pPr>
            <a:r>
              <a:rPr lang="ru-RU" dirty="0"/>
              <a:t>Проведём аналогичное кодирование для английского </a:t>
            </a:r>
            <a:r>
              <a:rPr lang="ru-RU" dirty="0" err="1"/>
              <a:t>алфафита</a:t>
            </a:r>
            <a:endParaRPr lang="ru-RU" dirty="0"/>
          </a:p>
          <a:p>
            <a:pPr marL="0" indent="0" algn="ctr">
              <a:buNone/>
            </a:pPr>
            <a:r>
              <a:rPr lang="en-US" dirty="0"/>
              <a:t>Drive  ~ 4*27^4+18*27^3+9*27^2+22*27^1+5*1 = 2487218 </a:t>
            </a:r>
            <a:endParaRPr lang="ru-RU" dirty="0"/>
          </a:p>
        </p:txBody>
      </p:sp>
    </p:spTree>
    <p:extLst>
      <p:ext uri="{BB962C8B-B14F-4D97-AF65-F5344CB8AC3E}">
        <p14:creationId xmlns:p14="http://schemas.microsoft.com/office/powerpoint/2010/main" val="51422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63A5B8-AFCE-44EC-AA14-E6B3876ECA63}"/>
              </a:ext>
            </a:extLst>
          </p:cNvPr>
          <p:cNvSpPr>
            <a:spLocks noGrp="1"/>
          </p:cNvSpPr>
          <p:nvPr>
            <p:ph type="title"/>
          </p:nvPr>
        </p:nvSpPr>
        <p:spPr/>
        <p:txBody>
          <a:bodyPr/>
          <a:lstStyle/>
          <a:p>
            <a:r>
              <a:rPr lang="ru-RU" dirty="0"/>
              <a:t>Хранение слов: умножение на степени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5581825-F50E-43BA-A395-DF58C0AD272F}"/>
                  </a:ext>
                </a:extLst>
              </p:cNvPr>
              <p:cNvSpPr>
                <a:spLocks noGrp="1"/>
              </p:cNvSpPr>
              <p:nvPr>
                <p:ph idx="1"/>
              </p:nvPr>
            </p:nvSpPr>
            <p:spPr>
              <a:xfrm>
                <a:off x="216816" y="1825625"/>
                <a:ext cx="11811786" cy="4351338"/>
              </a:xfrm>
            </p:spPr>
            <p:txBody>
              <a:bodyPr/>
              <a:lstStyle/>
              <a:p>
                <a:pPr marL="0" indent="0" algn="just">
                  <a:buNone/>
                </a:pPr>
                <a:r>
                  <a:rPr lang="ru-RU" dirty="0"/>
                  <a:t>Наибольшее 10-буквенное слово «</a:t>
                </a:r>
                <a:r>
                  <a:rPr lang="en-US" dirty="0" err="1"/>
                  <a:t>zzzzzzzzzz</a:t>
                </a:r>
                <a:r>
                  <a:rPr lang="ru-RU" dirty="0"/>
                  <a:t>» представляется как :</a:t>
                </a:r>
              </a:p>
              <a:p>
                <a:pPr marL="0" indent="0" algn="ctr">
                  <a:buNone/>
                </a:pPr>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9</m:t>
                        </m:r>
                      </m:sup>
                    </m:sSup>
                  </m:oMath>
                </a14:m>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8</m:t>
                        </m:r>
                      </m:sup>
                    </m:sSup>
                  </m:oMath>
                </a14:m>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7</m:t>
                        </m:r>
                      </m:sup>
                    </m:sSup>
                  </m:oMath>
                </a14:m>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6</m:t>
                        </m:r>
                      </m:sup>
                    </m:sSup>
                  </m:oMath>
                </a14:m>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5</m:t>
                        </m:r>
                      </m:sup>
                    </m:sSup>
                  </m:oMath>
                </a14:m>
                <a:r>
                  <a:rPr lang="ru-RU" sz="2400" dirty="0"/>
                  <a:t>+26</a:t>
                </a:r>
                <a:r>
                  <a:rPr lang="en-US" sz="2400" dirty="0"/>
                  <a:t>*</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4</m:t>
                        </m:r>
                      </m:sup>
                    </m:sSup>
                  </m:oMath>
                </a14:m>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3</m:t>
                        </m:r>
                      </m:sup>
                    </m:sSup>
                  </m:oMath>
                </a14:m>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2</m:t>
                        </m:r>
                      </m:sup>
                    </m:sSup>
                  </m:oMath>
                </a14:m>
                <a:r>
                  <a:rPr lang="ru-RU" sz="2400" dirty="0"/>
                  <a:t>+ 26*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1</m:t>
                        </m:r>
                      </m:sup>
                    </m:sSup>
                  </m:oMath>
                </a14:m>
                <a:r>
                  <a:rPr lang="ru-RU" sz="2400" dirty="0"/>
                  <a:t>+26*</a:t>
                </a:r>
                <a14:m>
                  <m:oMath xmlns:m="http://schemas.openxmlformats.org/officeDocument/2006/math">
                    <m:sSup>
                      <m:sSupPr>
                        <m:ctrlPr>
                          <a:rPr lang="ru-RU" sz="2400" i="1" dirty="0" smtClean="0">
                            <a:latin typeface="Cambria Math" panose="02040503050406030204" pitchFamily="18" charset="0"/>
                          </a:rPr>
                        </m:ctrlPr>
                      </m:sSupPr>
                      <m:e>
                        <m:r>
                          <a:rPr lang="en-US" sz="2400" b="0" i="1" dirty="0" smtClean="0">
                            <a:latin typeface="Cambria Math" panose="02040503050406030204" pitchFamily="18" charset="0"/>
                          </a:rPr>
                          <m:t>27</m:t>
                        </m:r>
                      </m:e>
                      <m:sup>
                        <m:r>
                          <a:rPr lang="en-US" sz="2400" b="0" i="1" dirty="0" smtClean="0">
                            <a:latin typeface="Cambria Math" panose="02040503050406030204" pitchFamily="18" charset="0"/>
                          </a:rPr>
                          <m:t>0</m:t>
                        </m:r>
                      </m:sup>
                    </m:sSup>
                  </m:oMath>
                </a14:m>
                <a:r>
                  <a:rPr lang="ru-RU" sz="2400" dirty="0"/>
                  <a:t> </a:t>
                </a:r>
              </a:p>
              <a:p>
                <a:pPr marL="0" indent="0" algn="just">
                  <a:buNone/>
                </a:pPr>
                <a:r>
                  <a:rPr lang="ru-RU" dirty="0"/>
                  <a:t>Значение 279 само по себе превышает 7 000 000 000 000, так что сумма получается огромной. Массив, хранимый в памяти, не может содержать такого количества элементов.</a:t>
                </a:r>
              </a:p>
              <a:p>
                <a:pPr marL="0" indent="0" algn="just">
                  <a:buNone/>
                </a:pPr>
                <a:endParaRPr lang="ru-RU" dirty="0"/>
              </a:p>
            </p:txBody>
          </p:sp>
        </mc:Choice>
        <mc:Fallback xmlns="">
          <p:sp>
            <p:nvSpPr>
              <p:cNvPr id="3" name="Объект 2">
                <a:extLst>
                  <a:ext uri="{FF2B5EF4-FFF2-40B4-BE49-F238E27FC236}">
                    <a16:creationId xmlns:a16="http://schemas.microsoft.com/office/drawing/2014/main" id="{95581825-F50E-43BA-A395-DF58C0AD272F}"/>
                  </a:ext>
                </a:extLst>
              </p:cNvPr>
              <p:cNvSpPr>
                <a:spLocks noGrp="1" noRot="1" noChangeAspect="1" noMove="1" noResize="1" noEditPoints="1" noAdjustHandles="1" noChangeArrowheads="1" noChangeShapeType="1" noTextEdit="1"/>
              </p:cNvSpPr>
              <p:nvPr>
                <p:ph idx="1"/>
              </p:nvPr>
            </p:nvSpPr>
            <p:spPr>
              <a:xfrm>
                <a:off x="216816" y="1825625"/>
                <a:ext cx="11811786" cy="4351338"/>
              </a:xfrm>
              <a:blipFill>
                <a:blip r:embed="rId2"/>
                <a:stretch>
                  <a:fillRect l="-1084" t="-2241" r="-1084"/>
                </a:stretch>
              </a:blipFill>
            </p:spPr>
            <p:txBody>
              <a:bodyPr/>
              <a:lstStyle/>
              <a:p>
                <a:r>
                  <a:rPr lang="ru-RU">
                    <a:noFill/>
                  </a:rPr>
                  <a:t> </a:t>
                </a:r>
              </a:p>
            </p:txBody>
          </p:sp>
        </mc:Fallback>
      </mc:AlternateContent>
    </p:spTree>
    <p:extLst>
      <p:ext uri="{BB962C8B-B14F-4D97-AF65-F5344CB8AC3E}">
        <p14:creationId xmlns:p14="http://schemas.microsoft.com/office/powerpoint/2010/main" val="59696489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2069</TotalTime>
  <Words>1904</Words>
  <Application>Microsoft Office PowerPoint</Application>
  <PresentationFormat>Широкоэкранный</PresentationFormat>
  <Paragraphs>154</Paragraphs>
  <Slides>37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Arial</vt:lpstr>
      <vt:lpstr>Calibri</vt:lpstr>
      <vt:lpstr>Calibri Light</vt:lpstr>
      <vt:lpstr>Cambria Math</vt:lpstr>
      <vt:lpstr>Times New Roman</vt:lpstr>
      <vt:lpstr>Тема Office</vt:lpstr>
      <vt:lpstr>Лекция №7 Хэш-таблицы.</vt:lpstr>
      <vt:lpstr>План</vt:lpstr>
      <vt:lpstr>Задача о хранении сотрудников </vt:lpstr>
      <vt:lpstr>Задача о хранении словаря</vt:lpstr>
      <vt:lpstr>Задача о хранении словаря</vt:lpstr>
      <vt:lpstr>Хранение слов: суммирование</vt:lpstr>
      <vt:lpstr>Хранение слов: суммирование</vt:lpstr>
      <vt:lpstr>Хранение слов: умножение на степени</vt:lpstr>
      <vt:lpstr>Хранение слов: умножение на степени</vt:lpstr>
      <vt:lpstr>Хранение слов: умножение на степени</vt:lpstr>
      <vt:lpstr>Хэш-таблица</vt:lpstr>
      <vt:lpstr>Хранение слов: хэширование</vt:lpstr>
      <vt:lpstr>Хранение слов: хэширование</vt:lpstr>
      <vt:lpstr>Хранение слов: хэширование</vt:lpstr>
      <vt:lpstr>Хэширование: Коллизии</vt:lpstr>
      <vt:lpstr>Хэширование: Коллизии</vt:lpstr>
      <vt:lpstr>Хэширование: открытая адресация</vt:lpstr>
      <vt:lpstr>Хэширование: линейное пробирование</vt:lpstr>
      <vt:lpstr>Линейное пробирование: вставка, удаление, поиск</vt:lpstr>
      <vt:lpstr>Линейное пробирование: группировка</vt:lpstr>
      <vt:lpstr>Перехэширование</vt:lpstr>
      <vt:lpstr>Перехэширование</vt:lpstr>
      <vt:lpstr>Хэширование: квадратичное пробирование</vt:lpstr>
      <vt:lpstr>Хэширование: квадратичное пробирование</vt:lpstr>
      <vt:lpstr>Квадратичное пробирование: ограничения</vt:lpstr>
      <vt:lpstr>Квадратичное пробирование: ограничения</vt:lpstr>
      <vt:lpstr>Двойное хэширование</vt:lpstr>
      <vt:lpstr>Двойное хэширование</vt:lpstr>
      <vt:lpstr>Двойное хэширование</vt:lpstr>
      <vt:lpstr>Двойное хэширование</vt:lpstr>
      <vt:lpstr>Хэширование: метод цепочек</vt:lpstr>
      <vt:lpstr>Хэширование: метод цепочек</vt:lpstr>
      <vt:lpstr>Коэффициенты заполнения</vt:lpstr>
      <vt:lpstr>Коэффициенты заполнения</vt:lpstr>
      <vt:lpstr>Коэффициенты заполнения: линейное пробирование</vt:lpstr>
      <vt:lpstr>Коэффициенты заполнения: метод цепочек</vt:lpstr>
      <vt:lpstr>Экзамен и бонусы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№7 Хэш-таблицы.</dc:title>
  <dc:creator>user</dc:creator>
  <cp:lastModifiedBy>Глеб Гуськов</cp:lastModifiedBy>
  <cp:revision>23</cp:revision>
  <dcterms:created xsi:type="dcterms:W3CDTF">2017-10-16T21:48:04Z</dcterms:created>
  <dcterms:modified xsi:type="dcterms:W3CDTF">2020-01-11T11:35:20Z</dcterms:modified>
</cp:coreProperties>
</file>