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2"/>
  </p:notesMasterIdLst>
  <p:sldIdLst>
    <p:sldId id="256" r:id="rId2"/>
    <p:sldId id="273" r:id="rId3"/>
    <p:sldId id="312" r:id="rId4"/>
    <p:sldId id="345" r:id="rId5"/>
    <p:sldId id="346" r:id="rId6"/>
    <p:sldId id="341" r:id="rId7"/>
    <p:sldId id="313" r:id="rId8"/>
    <p:sldId id="258" r:id="rId9"/>
    <p:sldId id="268" r:id="rId10"/>
    <p:sldId id="261" r:id="rId11"/>
    <p:sldId id="262" r:id="rId12"/>
    <p:sldId id="263" r:id="rId13"/>
    <p:sldId id="264" r:id="rId14"/>
    <p:sldId id="318" r:id="rId15"/>
    <p:sldId id="314" r:id="rId16"/>
    <p:sldId id="276" r:id="rId17"/>
    <p:sldId id="307" r:id="rId18"/>
    <p:sldId id="279" r:id="rId19"/>
    <p:sldId id="349" r:id="rId20"/>
    <p:sldId id="350" r:id="rId21"/>
    <p:sldId id="351" r:id="rId22"/>
    <p:sldId id="352" r:id="rId23"/>
    <p:sldId id="280" r:id="rId24"/>
    <p:sldId id="343" r:id="rId25"/>
    <p:sldId id="285" r:id="rId26"/>
    <p:sldId id="342" r:id="rId27"/>
    <p:sldId id="287" r:id="rId28"/>
    <p:sldId id="290" r:id="rId29"/>
    <p:sldId id="291" r:id="rId30"/>
    <p:sldId id="288" r:id="rId31"/>
    <p:sldId id="289" r:id="rId32"/>
    <p:sldId id="293" r:id="rId33"/>
    <p:sldId id="292" r:id="rId34"/>
    <p:sldId id="347" r:id="rId35"/>
    <p:sldId id="348" r:id="rId36"/>
    <p:sldId id="325" r:id="rId37"/>
    <p:sldId id="326" r:id="rId38"/>
    <p:sldId id="327" r:id="rId39"/>
    <p:sldId id="328" r:id="rId40"/>
    <p:sldId id="296" r:id="rId41"/>
    <p:sldId id="335" r:id="rId42"/>
    <p:sldId id="336" r:id="rId43"/>
    <p:sldId id="361" r:id="rId44"/>
    <p:sldId id="362" r:id="rId45"/>
    <p:sldId id="353" r:id="rId46"/>
    <p:sldId id="354" r:id="rId47"/>
    <p:sldId id="319" r:id="rId48"/>
    <p:sldId id="355" r:id="rId49"/>
    <p:sldId id="356" r:id="rId50"/>
    <p:sldId id="358" r:id="rId51"/>
    <p:sldId id="357" r:id="rId52"/>
    <p:sldId id="329" r:id="rId53"/>
    <p:sldId id="330" r:id="rId54"/>
    <p:sldId id="320" r:id="rId55"/>
    <p:sldId id="317" r:id="rId56"/>
    <p:sldId id="322" r:id="rId57"/>
    <p:sldId id="359" r:id="rId58"/>
    <p:sldId id="360" r:id="rId59"/>
    <p:sldId id="363" r:id="rId60"/>
    <p:sldId id="364" r:id="rId61"/>
    <p:sldId id="337" r:id="rId62"/>
    <p:sldId id="331" r:id="rId63"/>
    <p:sldId id="332" r:id="rId64"/>
    <p:sldId id="333" r:id="rId65"/>
    <p:sldId id="334" r:id="rId66"/>
    <p:sldId id="323" r:id="rId67"/>
    <p:sldId id="302" r:id="rId68"/>
    <p:sldId id="303" r:id="rId69"/>
    <p:sldId id="304" r:id="rId70"/>
    <p:sldId id="297" r:id="rId7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71" autoAdjust="0"/>
  </p:normalViewPr>
  <p:slideViewPr>
    <p:cSldViewPr>
      <p:cViewPr varScale="1">
        <p:scale>
          <a:sx n="97" d="100"/>
          <a:sy n="97" d="100"/>
        </p:scale>
        <p:origin x="20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9BBD2-838F-43B8-B75D-AC5F783F7F6D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E38CB-E588-4FCC-AE8D-AC767D7D4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8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 точки зрения языков программирования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38CB-E588-4FCC-AE8D-AC767D7D4B5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081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типы. </a:t>
            </a:r>
            <a:endParaRPr lang="ru-RU" b="0" dirty="0" smtClean="0">
              <a:effectLst/>
            </a:endParaRPr>
          </a:p>
          <a:p>
            <a:pPr rtl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чем различия: </a:t>
            </a:r>
            <a:endParaRPr lang="ru-RU" b="0" dirty="0" smtClean="0">
              <a:effectLst/>
            </a:endParaRPr>
          </a:p>
          <a:p>
            <a:pPr rtl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с точки зрения хранения; </a:t>
            </a:r>
            <a:endParaRPr lang="ru-RU" b="0" dirty="0" smtClean="0">
              <a:effectLst/>
            </a:endParaRPr>
          </a:p>
          <a:p>
            <a:pPr rtl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с точки зрения сбора мусора; </a:t>
            </a:r>
            <a:endParaRPr lang="ru-RU" b="0" dirty="0" smtClean="0">
              <a:effectLst/>
            </a:endParaRPr>
          </a:p>
          <a:p>
            <a:pPr marL="171450" indent="-171450" rtl="0">
              <a:buFontTx/>
              <a:buChar char="-"/>
            </a:pP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точки зрения передачи в качестве параметров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значимые хранятся в стеке, при передачи в методы создается их копия.</a:t>
            </a:r>
            <a:endParaRPr lang="ru-RU" b="0" dirty="0" smtClean="0">
              <a:effectLst/>
            </a:endParaRPr>
          </a:p>
          <a:p>
            <a:pPr rtl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ссылочные хранятся в куче, очищаются сборщиком мусора, если на них нет активных ссылок, в методы передается по ссылки, т.е. не создается копии, а передается ссылка на сам объект</a:t>
            </a:r>
            <a:endParaRPr lang="ru-RU" b="0" dirty="0" smtClean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38CB-E588-4FCC-AE8D-AC767D7D4B5D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829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 значение в перечислении по умолчанию инициализируется нулем. Каждое последующее значение отличается от предыдущего по крайней мере на единицу, если объявление значения не содержит явного дополнительного присвоения нового значения.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38CB-E588-4FCC-AE8D-AC767D7D4B5D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461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38CB-E588-4FCC-AE8D-AC767D7D4B5D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572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этом области значений различных типов пересекаются. Многие значения можно выразить более чем одним типом. Например, значение 4 можно представить как значение типа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sbyte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ushort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uint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ulong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При этом в программе все должно быть устроено таким образом, чтобы логика преобразования значений одного типа к другому типу была бы понятной, а результаты этих преобразований – предсказуемы.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38CB-E588-4FCC-AE8D-AC767D7D4B5D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469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одном выражении могут быть сгруппированы операнды различных типов. Однако возможность подобного "смешения" при определении значения выражения приводит к необходимости применения дополнительных усилий по приведению значений операндов к "общему типу".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Иногда приведение значения к другому типу происходит автоматически. Такие преобразования называются неявными.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в ряде случаев преобразование требует дополнительного внимания со стороны программиста, который должен явным образом указывать необходимость преобразования, используя выражения приведения типа или обращаясь к специальным методам преобразования, определенным в классе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System.Convert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обеспечивают преобразование значения одного типа к значению другого (в том числе значения строкового типа к значениям базовых типов).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Преобразование типа создает значение нового типа, эквивалентное значению старого типа, однако при этом не обязательно сохраняется идентичность (или точные значения) двух объектов.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Различаются: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Расширяющее преобразование – значение одного типа преобразуется к значению другого типа, которое имеет такой же или больший размер. Например, значение, представленное в виде 32-разрядного целого числа со знаком, может быть преобразовано в 64-разрядное целое число со знаком. Расширяющее преобразование считается безопасным, поскольку исходная информация при таком преобразовании не искажается.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Сужающее преобразование – значение одного типа преобразуется к значению другого типа, которое имеет меньший размер (из 64-разрядного в 32-разрядное). Такое преобразование потенциально опасно потерей значения.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Сужающие преобразования могут приводить к потере информации. Если тип, к которому осуществляется преобразование, не может правильно передать значение источника, то результат преобразования оказывается равен константе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PositiveInfinity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NegativeInfinity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этом значение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PositiveInfinity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интерпретируется как результат деления положительного числа на ноль, а значение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NegativeInfinity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как результат деления отрицательного числа на ноль.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сужающее преобразование обеспечивается методами класса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System.Convert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потеря информации сопровождается генерацией исключения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38CB-E588-4FCC-AE8D-AC767D7D4B5D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411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Объекты ссылочных типов размещаются в динамической памяти (куче), а переменные ссылочных типов являются, по сути, указателями на эти объекты. В случае типов-значений переменные представляют собой не указатели, а сами значения.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 сравнению с простыми операциями присваивания операции упаковки и распаковки являются весьма </a:t>
            </a:r>
            <a:r>
              <a:rPr lang="ru-RU" b="1" dirty="0" smtClean="0"/>
              <a:t>затратными</a:t>
            </a:r>
            <a:r>
              <a:rPr lang="ru-RU" dirty="0" smtClean="0"/>
              <a:t> процессами с точки зрения вычислений. При выполнении упаковки типа значения необходимо создать и разместить новый объект.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38CB-E588-4FCC-AE8D-AC767D7D4B5D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298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Результат этого оператора создает ссылку на объект o в стеке, которая ссылается на значение типа </a:t>
            </a:r>
            <a:r>
              <a:rPr lang="ru-RU" dirty="0" err="1" smtClean="0"/>
              <a:t>int</a:t>
            </a:r>
            <a:r>
              <a:rPr lang="ru-RU" dirty="0" smtClean="0"/>
              <a:t> в куче. Это значение является копией значения типа значения, присвоенного переменной i.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38CB-E588-4FCC-AE8D-AC767D7D4B5D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00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успешной распаковки типов значений во время выполнения необходимо, чтобы экземпляр, который распаковывается, был ссылкой на объект, предварительно созданный с помощью упаковки экземпляра этого типа значения. Попытка распаковать </a:t>
            </a:r>
            <a:r>
              <a:rPr lang="ru-RU" dirty="0" err="1" smtClean="0"/>
              <a:t>null</a:t>
            </a:r>
            <a:r>
              <a:rPr lang="ru-RU" dirty="0" smtClean="0"/>
              <a:t> создает исключение </a:t>
            </a:r>
            <a:r>
              <a:rPr lang="ru-RU" dirty="0" err="1" smtClean="0"/>
              <a:t>NullReferenceException</a:t>
            </a:r>
            <a:r>
              <a:rPr lang="ru-RU" dirty="0" smtClean="0"/>
              <a:t>. Попытка распаковать ссылку на несовместимый тип значения создает исключение </a:t>
            </a:r>
            <a:r>
              <a:rPr lang="ru-RU" dirty="0" err="1" smtClean="0"/>
              <a:t>InvalidCastException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38CB-E588-4FCC-AE8D-AC767D7D4B5D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988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CLR не допускает использования в выражениях неинициализированных локальных переменных. В C# к таковым относятся переменные, объявленные в теле метода. Так что при разработке алгоритма следует обращать на это особое внимание.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38CB-E588-4FCC-AE8D-AC767D7D4B5D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631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умолчанию в C# переполнение, возникающее при выполнении операций, никак не контролируется. Возможный неверный результат вычисления остается всего лишь результатом выполнения операции, и никого не касается, КАК эта операция выполнялась.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Механизм контроля за переполнением, возникающим при выполнении арифметических операций, обеспечивается ключевыми словами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checked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(включить контроль за переполнением) 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unchecked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(отключить контроль за переполнением), которые используются в составе выражений. Конструкции управления контролем за переполнением имеют две формы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38CB-E588-4FCC-AE8D-AC767D7D4B5D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023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Платформа постоянно развивается, в ней появляются новые возможности, новые библиотеки.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Библиотека классов является комплексной объектно-ориентированной коллекцией допускающих повторное использование типов, которые применяются для разработки приложений — начиная с обычных приложений, запускаемых из командной строки, и приложений с GUI, и заканчивая приложениями, использующими последние технологические возможности ASP.NET.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38CB-E588-4FCC-AE8D-AC767D7D4B5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5549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38CB-E588-4FCC-AE8D-AC767D7D4B5D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268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Объектно-ориентированное программирование представляет собой метод программирования, который весьма близко напоминает наше поведение.  Оно является естественной эволюцией более ранних нововведений в разработке языков программирования. Объектно-ориентированное программирование является более структурным,  чем все предыдущие разработки, касающиеся структурного программирования. Оно также является более модульным и более абстрактным,  чем предыдущие  попытки абстрагирования данных и переноса деталей программирования  на  внутренний  уровень.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38CB-E588-4FCC-AE8D-AC767D7D4B5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265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Желтые – структуры, данные; зеленые - функции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38CB-E588-4FCC-AE8D-AC767D7D4B5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241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 создания класса на языке </a:t>
            </a:r>
            <a:r>
              <a:rPr lang="en-US" dirty="0" smtClean="0"/>
              <a:t>C#</a:t>
            </a:r>
            <a:r>
              <a:rPr lang="ru-RU" dirty="0" smtClean="0"/>
              <a:t> в среде </a:t>
            </a:r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38CB-E588-4FCC-AE8D-AC767D7D4B5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400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38CB-E588-4FCC-AE8D-AC767D7D4B5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92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38CB-E588-4FCC-AE8D-AC767D7D4B5D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452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отличие от предыдущего варианта здесь результат возвращается не через оператор </a:t>
            </a:r>
            <a:r>
              <a:rPr lang="ru-RU" dirty="0" err="1" smtClean="0"/>
              <a:t>return</a:t>
            </a:r>
            <a:r>
              <a:rPr lang="ru-RU" dirty="0" smtClean="0"/>
              <a:t>, а через выходной параметр. Обратите внимание, что модификатор </a:t>
            </a:r>
            <a:r>
              <a:rPr lang="ru-RU" dirty="0" err="1" smtClean="0"/>
              <a:t>out</a:t>
            </a:r>
            <a:r>
              <a:rPr lang="ru-RU" dirty="0" smtClean="0"/>
              <a:t> указывается, как при объявлении метода, так и при его вызове. Прелесть использования подобных параметров состоит в том, что по сути мы можем вернуть из метода не один вариант, а несколько.</a:t>
            </a:r>
          </a:p>
          <a:p>
            <a:pPr marL="0" marR="0" lvl="0" indent="0" algn="just" defTabSz="449263" rtl="0" eaLnBrk="1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ru-RU" altLang="en-US" dirty="0" smtClean="0">
                <a:solidFill>
                  <a:srgbClr val="000000"/>
                </a:solidFill>
                <a:latin typeface="Open Sans" charset="0"/>
                <a:cs typeface="DejaVu Sans" charset="0"/>
              </a:rPr>
              <a:t>В чем отличие двух способов передачи параметров? </a:t>
            </a:r>
            <a:endParaRPr lang="en-GB" altLang="en-US" dirty="0" smtClean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marL="0" marR="0" lvl="0" indent="0" algn="just" defTabSz="449263" rtl="0" eaLnBrk="1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ru-RU" altLang="en-US" dirty="0" smtClean="0">
                <a:solidFill>
                  <a:srgbClr val="000000"/>
                </a:solidFill>
                <a:latin typeface="Open Sans" charset="0"/>
                <a:cs typeface="DejaVu Sans" charset="0"/>
              </a:rPr>
              <a:t>При передаче по значению метод получает не саму переменную, а ее копию. А при передаче параметра по ссылке метод получает адрес переменной в памяти.</a:t>
            </a:r>
          </a:p>
          <a:p>
            <a:pPr algn="just" eaLnBrk="1">
              <a:lnSpc>
                <a:spcPct val="100000"/>
              </a:lnSpc>
              <a:buClrTx/>
            </a:pPr>
            <a:r>
              <a:rPr lang="ru-RU" altLang="en-US" dirty="0" smtClean="0">
                <a:solidFill>
                  <a:srgbClr val="000000"/>
                </a:solidFill>
                <a:latin typeface="Open Sans" charset="0"/>
                <a:cs typeface="DejaVu Sans" charset="0"/>
              </a:rPr>
              <a:t>Если в методе изменяется значение параметра, передаваемого по ссылке, то также изменяется и значение переменной, которая передается на его место</a:t>
            </a:r>
            <a:r>
              <a:rPr lang="en-GB" altLang="en-US" dirty="0" smtClean="0">
                <a:solidFill>
                  <a:srgbClr val="000000"/>
                </a:solidFill>
                <a:latin typeface="Open Sans" charset="0"/>
                <a:cs typeface="DejaVu Sans" charset="0"/>
              </a:rPr>
              <a:t>.</a:t>
            </a:r>
          </a:p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38CB-E588-4FCC-AE8D-AC767D7D4B5D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838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Удобно, если вызывается функция с необязательными параметрами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38CB-E588-4FCC-AE8D-AC767D7D4B5D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305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02A6-4AFB-40ED-BB24-908DF276CC6B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9754-154D-43C9-B5F0-31D187DBEE5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02A6-4AFB-40ED-BB24-908DF276CC6B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9754-154D-43C9-B5F0-31D187DBEE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02A6-4AFB-40ED-BB24-908DF276CC6B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9754-154D-43C9-B5F0-31D187DBEE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02A6-4AFB-40ED-BB24-908DF276CC6B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9754-154D-43C9-B5F0-31D187DBEE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02A6-4AFB-40ED-BB24-908DF276CC6B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9754-154D-43C9-B5F0-31D187DBEE5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02A6-4AFB-40ED-BB24-908DF276CC6B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9754-154D-43C9-B5F0-31D187DBEE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02A6-4AFB-40ED-BB24-908DF276CC6B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9754-154D-43C9-B5F0-31D187DBEE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02A6-4AFB-40ED-BB24-908DF276CC6B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9754-154D-43C9-B5F0-31D187DBEE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02A6-4AFB-40ED-BB24-908DF276CC6B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9754-154D-43C9-B5F0-31D187DBEE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02A6-4AFB-40ED-BB24-908DF276CC6B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9754-154D-43C9-B5F0-31D187DBEE5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48602A6-4AFB-40ED-BB24-908DF276CC6B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6639754-154D-43C9-B5F0-31D187DBEE5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48602A6-4AFB-40ED-BB24-908DF276CC6B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6639754-154D-43C9-B5F0-31D187DBEE5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ru-ru/dotnet/api/system.int64" TargetMode="External"/><Relationship Id="rId3" Type="http://schemas.openxmlformats.org/officeDocument/2006/relationships/hyperlink" Target="https://docs.microsoft.com/ru-ru/dotnet/api/system.byte" TargetMode="External"/><Relationship Id="rId7" Type="http://schemas.openxmlformats.org/officeDocument/2006/relationships/hyperlink" Target="https://docs.microsoft.com/ru-ru/dotnet/api/system.uint32" TargetMode="External"/><Relationship Id="rId2" Type="http://schemas.openxmlformats.org/officeDocument/2006/relationships/hyperlink" Target="https://docs.microsoft.com/ru-ru/dotnet/api/system.sby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ru-ru/dotnet/api/system.int32" TargetMode="External"/><Relationship Id="rId5" Type="http://schemas.openxmlformats.org/officeDocument/2006/relationships/hyperlink" Target="https://docs.microsoft.com/ru-ru/dotnet/api/system.uint16" TargetMode="External"/><Relationship Id="rId4" Type="http://schemas.openxmlformats.org/officeDocument/2006/relationships/hyperlink" Target="https://docs.microsoft.com/ru-ru/dotnet/api/system.int16" TargetMode="External"/><Relationship Id="rId9" Type="http://schemas.openxmlformats.org/officeDocument/2006/relationships/hyperlink" Target="https://docs.microsoft.com/ru-ru/dotnet/api/system.uint64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api/system.double" TargetMode="External"/><Relationship Id="rId2" Type="http://schemas.openxmlformats.org/officeDocument/2006/relationships/hyperlink" Target="https://docs.microsoft.com/ru-ru/dotnet/api/system.sing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ru-ru/dotnet/api/system.decima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dotnet/api/system.char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Лекция 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30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ru-RU" dirty="0" smtClean="0"/>
              <a:t>концепции</a:t>
            </a:r>
            <a:r>
              <a:rPr lang="en-US" dirty="0" smtClean="0"/>
              <a:t>*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языки </a:t>
            </a:r>
            <a:r>
              <a:rPr lang="ru-RU" dirty="0" smtClean="0"/>
              <a:t>OOП </a:t>
            </a:r>
            <a:r>
              <a:rPr lang="ru-RU" dirty="0" smtClean="0"/>
              <a:t>основаны </a:t>
            </a:r>
            <a:r>
              <a:rPr lang="ru-RU" dirty="0"/>
              <a:t>на трёх основополагающих концепциях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75656" y="3068960"/>
            <a:ext cx="288032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ИНКАПСУЛЯЦИЯ</a:t>
            </a:r>
            <a:endParaRPr lang="ru-RU" sz="2400" b="1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860032" y="3889748"/>
            <a:ext cx="288032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НАСЛЕДОВАНИЕ</a:t>
            </a:r>
            <a:endParaRPr lang="ru-RU" sz="24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771800" y="5085184"/>
            <a:ext cx="288032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ПОЛИМОРФИЗМ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10078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Ин</a:t>
            </a:r>
            <a:r>
              <a:rPr lang="ru-RU" b="1" dirty="0" err="1" smtClean="0"/>
              <a:t>КАПСУЛ</a:t>
            </a:r>
            <a:r>
              <a:rPr lang="ru-RU" dirty="0" err="1" smtClean="0"/>
              <a:t>яция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механизм, который </a:t>
            </a:r>
            <a:r>
              <a:rPr lang="ru-RU" b="1" dirty="0"/>
              <a:t>объединяет</a:t>
            </a:r>
            <a:r>
              <a:rPr lang="ru-RU" dirty="0"/>
              <a:t> данные и код, манипулирующий </a:t>
            </a:r>
            <a:r>
              <a:rPr lang="ru-RU" dirty="0" smtClean="0"/>
              <a:t>этими </a:t>
            </a:r>
            <a:r>
              <a:rPr lang="ru-RU" dirty="0"/>
              <a:t>данными, а также </a:t>
            </a:r>
            <a:r>
              <a:rPr lang="ru-RU" b="1" dirty="0"/>
              <a:t>защищает</a:t>
            </a:r>
            <a:r>
              <a:rPr lang="ru-RU" dirty="0"/>
              <a:t> и то, и другое </a:t>
            </a:r>
            <a:r>
              <a:rPr lang="ru-RU" b="1" dirty="0"/>
              <a:t>от внешнего вмешательства </a:t>
            </a:r>
            <a:r>
              <a:rPr lang="ru-RU" dirty="0"/>
              <a:t>или неправильного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345835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Ин</a:t>
            </a:r>
            <a:r>
              <a:rPr lang="ru-RU" b="1" dirty="0" err="1" smtClean="0"/>
              <a:t>КАПСУЛ</a:t>
            </a:r>
            <a:r>
              <a:rPr lang="ru-RU" dirty="0" err="1" smtClean="0"/>
              <a:t>яция</a:t>
            </a:r>
            <a:r>
              <a:rPr lang="ru-RU" dirty="0" smtClean="0"/>
              <a:t> наглядно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3201250" y="3095411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347864" y="4451687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478973" y="321297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4686867" y="429309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661598" y="2492896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257495" y="5589240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257495" y="2092968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113751" y="3286417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4183078" y="1907443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4398835" y="5589240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3347864" y="1836734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3201483" y="5641543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6361951" y="5110203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6804248" y="3286417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5352728" y="5575348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5298338" y="1941124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1489399" y="5082802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1085534" y="4077072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5878083" y="2381000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6789523" y="4365104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 стрелкой 24"/>
          <p:cNvCxnSpPr>
            <a:stCxn id="11" idx="6"/>
            <a:endCxn id="4" idx="2"/>
          </p:cNvCxnSpPr>
          <p:nvPr/>
        </p:nvCxnSpPr>
        <p:spPr>
          <a:xfrm flipV="1">
            <a:off x="1689815" y="3383443"/>
            <a:ext cx="1511435" cy="1910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20" idx="7"/>
            <a:endCxn id="5" idx="2"/>
          </p:cNvCxnSpPr>
          <p:nvPr/>
        </p:nvCxnSpPr>
        <p:spPr>
          <a:xfrm flipV="1">
            <a:off x="1981100" y="4739719"/>
            <a:ext cx="1366764" cy="4274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21" idx="7"/>
            <a:endCxn id="4" idx="3"/>
          </p:cNvCxnSpPr>
          <p:nvPr/>
        </p:nvCxnSpPr>
        <p:spPr>
          <a:xfrm flipV="1">
            <a:off x="1577235" y="3587112"/>
            <a:ext cx="1708378" cy="5743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8" idx="5"/>
            <a:endCxn id="4" idx="1"/>
          </p:cNvCxnSpPr>
          <p:nvPr/>
        </p:nvCxnSpPr>
        <p:spPr>
          <a:xfrm>
            <a:off x="2153299" y="2984597"/>
            <a:ext cx="1132314" cy="1951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9" idx="0"/>
            <a:endCxn id="5" idx="3"/>
          </p:cNvCxnSpPr>
          <p:nvPr/>
        </p:nvCxnSpPr>
        <p:spPr>
          <a:xfrm flipV="1">
            <a:off x="2545527" y="4943388"/>
            <a:ext cx="886700" cy="6458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5" idx="7"/>
            <a:endCxn id="7" idx="3"/>
          </p:cNvCxnSpPr>
          <p:nvPr/>
        </p:nvCxnSpPr>
        <p:spPr>
          <a:xfrm flipV="1">
            <a:off x="3693184" y="4784797"/>
            <a:ext cx="1078046" cy="9411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10" idx="5"/>
            <a:endCxn id="6" idx="1"/>
          </p:cNvCxnSpPr>
          <p:nvPr/>
        </p:nvCxnSpPr>
        <p:spPr>
          <a:xfrm>
            <a:off x="2749196" y="2584669"/>
            <a:ext cx="1814140" cy="7126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14" idx="5"/>
            <a:endCxn id="6" idx="1"/>
          </p:cNvCxnSpPr>
          <p:nvPr/>
        </p:nvCxnSpPr>
        <p:spPr>
          <a:xfrm>
            <a:off x="3839565" y="2328435"/>
            <a:ext cx="723771" cy="9689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12" idx="5"/>
            <a:endCxn id="6" idx="0"/>
          </p:cNvCxnSpPr>
          <p:nvPr/>
        </p:nvCxnSpPr>
        <p:spPr>
          <a:xfrm>
            <a:off x="4674779" y="2399144"/>
            <a:ext cx="92226" cy="8138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19" idx="3"/>
            <a:endCxn id="6" idx="7"/>
          </p:cNvCxnSpPr>
          <p:nvPr/>
        </p:nvCxnSpPr>
        <p:spPr>
          <a:xfrm flipH="1">
            <a:off x="4970674" y="2432825"/>
            <a:ext cx="412027" cy="8645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17" idx="2"/>
            <a:endCxn id="6" idx="6"/>
          </p:cNvCxnSpPr>
          <p:nvPr/>
        </p:nvCxnSpPr>
        <p:spPr>
          <a:xfrm flipH="1" flipV="1">
            <a:off x="5055037" y="3501008"/>
            <a:ext cx="1749211" cy="734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23" idx="2"/>
            <a:endCxn id="7" idx="6"/>
          </p:cNvCxnSpPr>
          <p:nvPr/>
        </p:nvCxnSpPr>
        <p:spPr>
          <a:xfrm flipH="1" flipV="1">
            <a:off x="5262931" y="4581128"/>
            <a:ext cx="1526592" cy="72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16" idx="1"/>
            <a:endCxn id="7" idx="6"/>
          </p:cNvCxnSpPr>
          <p:nvPr/>
        </p:nvCxnSpPr>
        <p:spPr>
          <a:xfrm flipH="1" flipV="1">
            <a:off x="5262931" y="4581128"/>
            <a:ext cx="1183383" cy="613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18" idx="0"/>
            <a:endCxn id="7" idx="5"/>
          </p:cNvCxnSpPr>
          <p:nvPr/>
        </p:nvCxnSpPr>
        <p:spPr>
          <a:xfrm flipH="1" flipV="1">
            <a:off x="5178568" y="4784797"/>
            <a:ext cx="462192" cy="7905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13" idx="7"/>
            <a:endCxn id="7" idx="4"/>
          </p:cNvCxnSpPr>
          <p:nvPr/>
        </p:nvCxnSpPr>
        <p:spPr>
          <a:xfrm flipV="1">
            <a:off x="4890536" y="4869160"/>
            <a:ext cx="84363" cy="8044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22" idx="3"/>
            <a:endCxn id="6" idx="6"/>
          </p:cNvCxnSpPr>
          <p:nvPr/>
        </p:nvCxnSpPr>
        <p:spPr>
          <a:xfrm flipH="1">
            <a:off x="5055037" y="2872701"/>
            <a:ext cx="907409" cy="6283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1" idx="5"/>
            <a:endCxn id="15" idx="1"/>
          </p:cNvCxnSpPr>
          <p:nvPr/>
        </p:nvCxnSpPr>
        <p:spPr>
          <a:xfrm>
            <a:off x="1577235" y="4568773"/>
            <a:ext cx="1708611" cy="11571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8" idx="5"/>
            <a:endCxn id="20" idx="7"/>
          </p:cNvCxnSpPr>
          <p:nvPr/>
        </p:nvCxnSpPr>
        <p:spPr>
          <a:xfrm flipH="1">
            <a:off x="1981100" y="2984597"/>
            <a:ext cx="172199" cy="21825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22" idx="4"/>
            <a:endCxn id="16" idx="0"/>
          </p:cNvCxnSpPr>
          <p:nvPr/>
        </p:nvCxnSpPr>
        <p:spPr>
          <a:xfrm>
            <a:off x="6166115" y="2957064"/>
            <a:ext cx="483868" cy="21531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12" idx="4"/>
            <a:endCxn id="13" idx="1"/>
          </p:cNvCxnSpPr>
          <p:nvPr/>
        </p:nvCxnSpPr>
        <p:spPr>
          <a:xfrm>
            <a:off x="4471110" y="2483507"/>
            <a:ext cx="12088" cy="3190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47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Ин</a:t>
            </a:r>
            <a:r>
              <a:rPr lang="ru-RU" b="1" dirty="0" err="1" smtClean="0"/>
              <a:t>КАПСУЛ</a:t>
            </a:r>
            <a:r>
              <a:rPr lang="ru-RU" dirty="0" err="1" smtClean="0"/>
              <a:t>яция</a:t>
            </a:r>
            <a:r>
              <a:rPr lang="ru-RU" dirty="0" smtClean="0"/>
              <a:t> наглядно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6920363" y="2917487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5884967" y="486626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305129" y="2593505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445163" y="5020405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747044" y="3286534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6768666" y="4697756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673091" y="4134868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203405" y="2197752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2136872" y="1749697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2301458" y="5085184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7956376" y="2651176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5097027" y="5028906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5681298" y="5807758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7478069" y="1793955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2013426" y="5733256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3203405" y="2982735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2698883" y="3468190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1331640" y="2497815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6322467" y="2184343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6605047" y="5468183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1105661" y="4581128"/>
            <a:ext cx="2170195" cy="1944216"/>
          </a:xfrm>
          <a:prstGeom prst="ellipse">
            <a:avLst/>
          </a:prstGeom>
          <a:noFill/>
          <a:ln w="57150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1217666" y="1630349"/>
            <a:ext cx="2743647" cy="2609289"/>
          </a:xfrm>
          <a:prstGeom prst="ellipse">
            <a:avLst/>
          </a:prstGeom>
          <a:noFill/>
          <a:ln w="57150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6045286" y="1652543"/>
            <a:ext cx="2597266" cy="2242546"/>
          </a:xfrm>
          <a:prstGeom prst="ellipse">
            <a:avLst/>
          </a:prstGeom>
          <a:noFill/>
          <a:ln w="57150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4750168" y="4075800"/>
            <a:ext cx="2790983" cy="2465273"/>
          </a:xfrm>
          <a:prstGeom prst="ellipse">
            <a:avLst/>
          </a:prstGeom>
          <a:noFill/>
          <a:ln w="57150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/>
          <p:cNvCxnSpPr>
            <a:stCxn id="21" idx="6"/>
            <a:endCxn id="6" idx="2"/>
          </p:cNvCxnSpPr>
          <p:nvPr/>
        </p:nvCxnSpPr>
        <p:spPr>
          <a:xfrm>
            <a:off x="1907704" y="2785847"/>
            <a:ext cx="397425" cy="956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24" idx="5"/>
            <a:endCxn id="26" idx="1"/>
          </p:cNvCxnSpPr>
          <p:nvPr/>
        </p:nvCxnSpPr>
        <p:spPr>
          <a:xfrm>
            <a:off x="3559515" y="3857516"/>
            <a:ext cx="1599383" cy="5793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2" idx="4"/>
            <a:endCxn id="6" idx="0"/>
          </p:cNvCxnSpPr>
          <p:nvPr/>
        </p:nvCxnSpPr>
        <p:spPr>
          <a:xfrm>
            <a:off x="2424904" y="2325761"/>
            <a:ext cx="168257" cy="2677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8" idx="7"/>
            <a:endCxn id="6" idx="3"/>
          </p:cNvCxnSpPr>
          <p:nvPr/>
        </p:nvCxnSpPr>
        <p:spPr>
          <a:xfrm flipV="1">
            <a:off x="2238745" y="3085206"/>
            <a:ext cx="150747" cy="2856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1" idx="2"/>
            <a:endCxn id="6" idx="7"/>
          </p:cNvCxnSpPr>
          <p:nvPr/>
        </p:nvCxnSpPr>
        <p:spPr>
          <a:xfrm flipH="1">
            <a:off x="2796830" y="2485784"/>
            <a:ext cx="406575" cy="1920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9" idx="1"/>
            <a:endCxn id="6" idx="6"/>
          </p:cNvCxnSpPr>
          <p:nvPr/>
        </p:nvCxnSpPr>
        <p:spPr>
          <a:xfrm flipH="1" flipV="1">
            <a:off x="2881193" y="2881537"/>
            <a:ext cx="406575" cy="1855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0" idx="1"/>
            <a:endCxn id="6" idx="5"/>
          </p:cNvCxnSpPr>
          <p:nvPr/>
        </p:nvCxnSpPr>
        <p:spPr>
          <a:xfrm flipV="1">
            <a:off x="2783246" y="3085206"/>
            <a:ext cx="13584" cy="4673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2"/>
            <a:endCxn id="7" idx="6"/>
          </p:cNvCxnSpPr>
          <p:nvPr/>
        </p:nvCxnSpPr>
        <p:spPr>
          <a:xfrm flipH="1" flipV="1">
            <a:off x="2021227" y="5308437"/>
            <a:ext cx="280231" cy="647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8" idx="1"/>
            <a:endCxn id="7" idx="5"/>
          </p:cNvCxnSpPr>
          <p:nvPr/>
        </p:nvCxnSpPr>
        <p:spPr>
          <a:xfrm flipH="1" flipV="1">
            <a:off x="1936864" y="5512106"/>
            <a:ext cx="160925" cy="3055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17" idx="4"/>
            <a:endCxn id="4" idx="7"/>
          </p:cNvCxnSpPr>
          <p:nvPr/>
        </p:nvCxnSpPr>
        <p:spPr>
          <a:xfrm flipH="1">
            <a:off x="7412064" y="2370019"/>
            <a:ext cx="354037" cy="6318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2" idx="5"/>
            <a:endCxn id="4" idx="1"/>
          </p:cNvCxnSpPr>
          <p:nvPr/>
        </p:nvCxnSpPr>
        <p:spPr>
          <a:xfrm>
            <a:off x="6814168" y="2676044"/>
            <a:ext cx="190558" cy="3258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14" idx="2"/>
            <a:endCxn id="4" idx="6"/>
          </p:cNvCxnSpPr>
          <p:nvPr/>
        </p:nvCxnSpPr>
        <p:spPr>
          <a:xfrm flipH="1">
            <a:off x="7496427" y="2939208"/>
            <a:ext cx="459949" cy="2663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10" idx="5"/>
            <a:endCxn id="5" idx="0"/>
          </p:cNvCxnSpPr>
          <p:nvPr/>
        </p:nvCxnSpPr>
        <p:spPr>
          <a:xfrm>
            <a:off x="6164792" y="4626569"/>
            <a:ext cx="8207" cy="2396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15" idx="6"/>
            <a:endCxn id="5" idx="3"/>
          </p:cNvCxnSpPr>
          <p:nvPr/>
        </p:nvCxnSpPr>
        <p:spPr>
          <a:xfrm>
            <a:off x="5673091" y="5316938"/>
            <a:ext cx="296239" cy="410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16" idx="0"/>
            <a:endCxn id="5" idx="4"/>
          </p:cNvCxnSpPr>
          <p:nvPr/>
        </p:nvCxnSpPr>
        <p:spPr>
          <a:xfrm flipV="1">
            <a:off x="5969330" y="5442332"/>
            <a:ext cx="203669" cy="3654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3" idx="1"/>
            <a:endCxn id="5" idx="5"/>
          </p:cNvCxnSpPr>
          <p:nvPr/>
        </p:nvCxnSpPr>
        <p:spPr>
          <a:xfrm flipH="1" flipV="1">
            <a:off x="6376668" y="5357969"/>
            <a:ext cx="312742" cy="1945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9" idx="3"/>
            <a:endCxn id="5" idx="6"/>
          </p:cNvCxnSpPr>
          <p:nvPr/>
        </p:nvCxnSpPr>
        <p:spPr>
          <a:xfrm flipH="1" flipV="1">
            <a:off x="6461031" y="5154300"/>
            <a:ext cx="391998" cy="351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3" idx="6"/>
            <a:endCxn id="26" idx="2"/>
          </p:cNvCxnSpPr>
          <p:nvPr/>
        </p:nvCxnSpPr>
        <p:spPr>
          <a:xfrm flipV="1">
            <a:off x="3275856" y="5308437"/>
            <a:ext cx="1474312" cy="2447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26" idx="0"/>
            <a:endCxn id="25" idx="3"/>
          </p:cNvCxnSpPr>
          <p:nvPr/>
        </p:nvCxnSpPr>
        <p:spPr>
          <a:xfrm flipV="1">
            <a:off x="6145660" y="3566676"/>
            <a:ext cx="279987" cy="5091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24" idx="6"/>
            <a:endCxn id="25" idx="2"/>
          </p:cNvCxnSpPr>
          <p:nvPr/>
        </p:nvCxnSpPr>
        <p:spPr>
          <a:xfrm flipV="1">
            <a:off x="3961313" y="2773816"/>
            <a:ext cx="2083973" cy="1611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4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и объекты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98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это </a:t>
            </a:r>
            <a:r>
              <a:rPr lang="ru-RU" dirty="0" smtClean="0"/>
              <a:t>элемент, </a:t>
            </a:r>
            <a:r>
              <a:rPr lang="ru-RU" dirty="0"/>
              <a:t>описывающий абстрактный тип данных и его частичную или полную реализацию. </a:t>
            </a:r>
            <a:endParaRPr lang="ru-RU" dirty="0" smtClean="0"/>
          </a:p>
          <a:p>
            <a:r>
              <a:rPr lang="ru-RU" dirty="0" smtClean="0"/>
              <a:t>Наряду </a:t>
            </a:r>
            <a:r>
              <a:rPr lang="ru-RU" dirty="0"/>
              <a:t>с понятием «</a:t>
            </a:r>
            <a:r>
              <a:rPr lang="ru-RU" b="1" dirty="0"/>
              <a:t>объекта</a:t>
            </a:r>
            <a:r>
              <a:rPr lang="ru-RU" dirty="0"/>
              <a:t>» класс является ключевым понятием в </a:t>
            </a:r>
            <a:r>
              <a:rPr lang="ru-RU" dirty="0" smtClean="0"/>
              <a:t>ООП.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210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Классы</a:t>
            </a:r>
            <a:endParaRPr lang="ru-R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062" y="2132856"/>
            <a:ext cx="7267876" cy="3456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439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 класса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переменная от класса</a:t>
            </a:r>
          </a:p>
          <a:p>
            <a:endParaRPr lang="ru-RU" dirty="0"/>
          </a:p>
          <a:p>
            <a:pPr marL="118872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ru-RU" dirty="0" smtClean="0"/>
              <a:t>Название класса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smtClean="0"/>
              <a:t>имя переменной</a:t>
            </a:r>
            <a:r>
              <a:rPr lang="en-US" dirty="0" smtClean="0"/>
              <a:t>&gt;</a:t>
            </a:r>
            <a:r>
              <a:rPr lang="ru-RU" dirty="0" smtClean="0"/>
              <a:t> = </a:t>
            </a:r>
            <a:r>
              <a:rPr lang="en-US" dirty="0" smtClean="0"/>
              <a:t>new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smtClean="0"/>
              <a:t>Название класса</a:t>
            </a:r>
            <a:r>
              <a:rPr lang="en-US" dirty="0" smtClean="0"/>
              <a:t>&gt;</a:t>
            </a:r>
            <a:r>
              <a:rPr lang="ru-RU" dirty="0" smtClean="0"/>
              <a:t>(</a:t>
            </a:r>
            <a:r>
              <a:rPr lang="en-US" dirty="0" smtClean="0"/>
              <a:t>&lt;</a:t>
            </a:r>
            <a:r>
              <a:rPr lang="ru-RU" dirty="0" smtClean="0"/>
              <a:t>параметры</a:t>
            </a:r>
            <a:r>
              <a:rPr lang="en-US" dirty="0" smtClean="0"/>
              <a:t>&gt;</a:t>
            </a:r>
            <a:r>
              <a:rPr lang="ru-RU" dirty="0" smtClean="0"/>
              <a:t>);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233" y="2636912"/>
            <a:ext cx="6055534" cy="637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309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есть у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Поля</a:t>
            </a:r>
          </a:p>
          <a:p>
            <a:r>
              <a:rPr lang="ru-RU" dirty="0"/>
              <a:t>Константы</a:t>
            </a:r>
          </a:p>
          <a:p>
            <a:r>
              <a:rPr lang="ru-RU" dirty="0"/>
              <a:t>Свойства</a:t>
            </a:r>
          </a:p>
          <a:p>
            <a:r>
              <a:rPr lang="ru-RU" dirty="0"/>
              <a:t>Методы</a:t>
            </a:r>
          </a:p>
          <a:p>
            <a:r>
              <a:rPr lang="ru-RU" dirty="0" smtClean="0"/>
              <a:t>Конструкторы и деструктор</a:t>
            </a:r>
            <a:endParaRPr lang="ru-RU" dirty="0"/>
          </a:p>
          <a:p>
            <a:r>
              <a:rPr lang="ru-RU" dirty="0"/>
              <a:t>События</a:t>
            </a:r>
          </a:p>
          <a:p>
            <a:r>
              <a:rPr lang="ru-RU" dirty="0" smtClean="0"/>
              <a:t>Индексаторы</a:t>
            </a:r>
            <a:endParaRPr lang="ru-RU" dirty="0"/>
          </a:p>
          <a:p>
            <a:r>
              <a:rPr lang="ru-RU" dirty="0"/>
              <a:t>Операторы</a:t>
            </a:r>
          </a:p>
          <a:p>
            <a:r>
              <a:rPr lang="ru-RU" dirty="0"/>
              <a:t>Вложенные типы</a:t>
            </a:r>
          </a:p>
        </p:txBody>
      </p:sp>
    </p:spTree>
    <p:extLst>
      <p:ext uri="{BB962C8B-B14F-4D97-AF65-F5344CB8AC3E}">
        <p14:creationId xmlns:p14="http://schemas.microsoft.com/office/powerpoint/2010/main" val="14331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Модификаторы доступа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</a:t>
            </a:r>
            <a:endParaRPr lang="ru-RU" dirty="0" smtClean="0"/>
          </a:p>
          <a:p>
            <a:r>
              <a:rPr lang="en-US" dirty="0" smtClean="0"/>
              <a:t>protected</a:t>
            </a:r>
            <a:endParaRPr lang="ru-RU" dirty="0" smtClean="0"/>
          </a:p>
          <a:p>
            <a:r>
              <a:rPr lang="en-US" dirty="0" smtClean="0"/>
              <a:t>internal</a:t>
            </a:r>
            <a:endParaRPr lang="ru-RU" dirty="0" smtClean="0"/>
          </a:p>
          <a:p>
            <a:r>
              <a:rPr lang="en-US" dirty="0" smtClean="0"/>
              <a:t>protected internal</a:t>
            </a:r>
            <a:endParaRPr lang="ru-RU" dirty="0" smtClean="0"/>
          </a:p>
          <a:p>
            <a:r>
              <a:rPr lang="en-US" b="1" dirty="0" smtClean="0"/>
              <a:t>private</a:t>
            </a:r>
            <a:r>
              <a:rPr lang="ru-RU" b="1" dirty="0" smtClean="0"/>
              <a:t> (по умолчанию)</a:t>
            </a:r>
          </a:p>
          <a:p>
            <a:pPr marL="118872" indent="0">
              <a:buNone/>
            </a:pPr>
            <a:endParaRPr lang="ru-RU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5013176"/>
            <a:ext cx="4064692" cy="5018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123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трелка вверх 8"/>
          <p:cNvSpPr/>
          <p:nvPr/>
        </p:nvSpPr>
        <p:spPr>
          <a:xfrm>
            <a:off x="1327886" y="4510843"/>
            <a:ext cx="484632" cy="6480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r>
              <a:rPr lang="ru-RU" sz="4400" dirty="0"/>
              <a:t>Развитие </a:t>
            </a:r>
            <a:r>
              <a:rPr lang="ru-RU" sz="4400" dirty="0" smtClean="0"/>
              <a:t>программирования</a:t>
            </a:r>
            <a:endParaRPr lang="ru-RU" sz="44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95536" y="1825968"/>
            <a:ext cx="352839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/>
              <a:t>Структурное программирование</a:t>
            </a:r>
            <a:endParaRPr lang="ru-RU" b="1" dirty="0"/>
          </a:p>
        </p:txBody>
      </p:sp>
      <p:sp>
        <p:nvSpPr>
          <p:cNvPr id="5" name="Стрелка вниз 4"/>
          <p:cNvSpPr/>
          <p:nvPr/>
        </p:nvSpPr>
        <p:spPr>
          <a:xfrm>
            <a:off x="1236454" y="2978096"/>
            <a:ext cx="576064" cy="8109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1050191" y="3718621"/>
            <a:ext cx="948588" cy="8640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/>
              <a:t>С</a:t>
            </a:r>
            <a:endParaRPr lang="ru-RU" sz="28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55576" y="5157192"/>
            <a:ext cx="193763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/>
              <a:t>ООП</a:t>
            </a:r>
            <a:endParaRPr lang="ru-RU" b="1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1998779" y="3908353"/>
            <a:ext cx="106105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059832" y="3609814"/>
            <a:ext cx="1152128" cy="108170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/>
              <a:t>С++</a:t>
            </a:r>
            <a:endParaRPr lang="ru-RU" sz="2800" b="1" dirty="0"/>
          </a:p>
        </p:txBody>
      </p:sp>
      <p:sp>
        <p:nvSpPr>
          <p:cNvPr id="11" name="Стрелка вправо 10"/>
          <p:cNvSpPr/>
          <p:nvPr/>
        </p:nvSpPr>
        <p:spPr>
          <a:xfrm rot="19501120">
            <a:off x="4008058" y="3233050"/>
            <a:ext cx="146518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5364088" y="2301859"/>
            <a:ext cx="1544916" cy="108170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Java</a:t>
            </a:r>
            <a:endParaRPr lang="ru-RU" sz="2800" b="1" dirty="0"/>
          </a:p>
        </p:txBody>
      </p:sp>
      <p:sp>
        <p:nvSpPr>
          <p:cNvPr id="13" name="Стрелка вправо 12"/>
          <p:cNvSpPr/>
          <p:nvPr/>
        </p:nvSpPr>
        <p:spPr>
          <a:xfrm rot="1373955">
            <a:off x="3948332" y="4753674"/>
            <a:ext cx="274724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263878" y="4483426"/>
            <a:ext cx="165618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Microsoft</a:t>
            </a:r>
            <a:endParaRPr lang="ru-RU" sz="2800" b="1" dirty="0"/>
          </a:p>
        </p:txBody>
      </p:sp>
      <p:sp>
        <p:nvSpPr>
          <p:cNvPr id="16" name="Овал 15"/>
          <p:cNvSpPr/>
          <p:nvPr/>
        </p:nvSpPr>
        <p:spPr>
          <a:xfrm>
            <a:off x="6626658" y="5023486"/>
            <a:ext cx="1152128" cy="108170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/>
              <a:t>С</a:t>
            </a:r>
            <a:r>
              <a:rPr lang="en-US" sz="2800" b="1" dirty="0" smtClean="0"/>
              <a:t>#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421655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они? </a:t>
            </a:r>
            <a:r>
              <a:rPr lang="en-US" dirty="0" smtClean="0"/>
              <a:t>public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Общий </a:t>
            </a:r>
            <a:r>
              <a:rPr lang="ru-RU" dirty="0"/>
              <a:t>(</a:t>
            </a:r>
            <a:r>
              <a:rPr lang="ru-RU" b="1" dirty="0" err="1"/>
              <a:t>public</a:t>
            </a:r>
            <a:r>
              <a:rPr lang="ru-RU" dirty="0"/>
              <a:t>) доступ является уровнем доступа с максимальными правами.  </a:t>
            </a:r>
            <a:r>
              <a:rPr lang="ru-RU" b="1" dirty="0"/>
              <a:t>Ограничений</a:t>
            </a:r>
            <a:r>
              <a:rPr lang="ru-RU" dirty="0"/>
              <a:t> доступа к общим членам </a:t>
            </a:r>
            <a:r>
              <a:rPr lang="ru-RU" b="1" dirty="0"/>
              <a:t>не </a:t>
            </a:r>
            <a:r>
              <a:rPr lang="ru-RU" b="1" dirty="0" smtClean="0"/>
              <a:t>существует</a:t>
            </a:r>
            <a:r>
              <a:rPr lang="en-US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9884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они? </a:t>
            </a:r>
            <a:r>
              <a:rPr lang="en-US" dirty="0" smtClean="0"/>
              <a:t>private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Закрытый (</a:t>
            </a:r>
            <a:r>
              <a:rPr lang="ru-RU" b="1" dirty="0" err="1"/>
              <a:t>private</a:t>
            </a:r>
            <a:r>
              <a:rPr lang="ru-RU" dirty="0"/>
              <a:t>) доступ является уровнем доступа с минимальными правами.  </a:t>
            </a:r>
            <a:r>
              <a:rPr lang="ru-RU" b="1" dirty="0"/>
              <a:t>Доступ</a:t>
            </a:r>
            <a:r>
              <a:rPr lang="ru-RU" dirty="0"/>
              <a:t> к закрытым членам можно получить только </a:t>
            </a:r>
            <a:r>
              <a:rPr lang="ru-RU" b="1" dirty="0"/>
              <a:t>внутри</a:t>
            </a:r>
            <a:r>
              <a:rPr lang="ru-RU" dirty="0"/>
              <a:t> тела </a:t>
            </a:r>
            <a:r>
              <a:rPr lang="ru-RU" b="1" dirty="0" smtClean="0"/>
              <a:t>класса</a:t>
            </a:r>
            <a:r>
              <a:rPr lang="ru-RU" dirty="0" smtClean="0"/>
              <a:t>, </a:t>
            </a:r>
            <a:r>
              <a:rPr lang="ru-RU" dirty="0"/>
              <a:t>в которой они </a:t>
            </a:r>
            <a:r>
              <a:rPr lang="ru-RU" dirty="0" smtClean="0"/>
              <a:t>объявлены.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338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626500"/>
            <a:ext cx="7514496" cy="24482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4221088"/>
            <a:ext cx="4248472" cy="25670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40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9" t="34990" r="56190" b="32505"/>
          <a:stretch/>
        </p:blipFill>
        <p:spPr bwMode="auto">
          <a:xfrm>
            <a:off x="2699792" y="3181616"/>
            <a:ext cx="4789716" cy="3343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Поле - это </a:t>
            </a:r>
            <a:r>
              <a:rPr lang="ru-RU" b="1" dirty="0"/>
              <a:t>переменная</a:t>
            </a:r>
            <a:r>
              <a:rPr lang="ru-RU" dirty="0"/>
              <a:t> </a:t>
            </a:r>
            <a:r>
              <a:rPr lang="ru-RU" b="1" dirty="0"/>
              <a:t>любого типа</a:t>
            </a:r>
            <a:r>
              <a:rPr lang="ru-RU" dirty="0"/>
              <a:t>, которая объявлена непосредственно в </a:t>
            </a:r>
            <a:r>
              <a:rPr lang="ru-RU" b="1" dirty="0"/>
              <a:t>классе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7702"/>
            <a:ext cx="8841382" cy="5510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419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32856"/>
            <a:ext cx="3653767" cy="36724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235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это переменные класса</a:t>
            </a:r>
          </a:p>
          <a:p>
            <a:r>
              <a:rPr lang="ru-RU" dirty="0" smtClean="0"/>
              <a:t>Поля </a:t>
            </a:r>
            <a:r>
              <a:rPr lang="ru-RU" b="1" dirty="0"/>
              <a:t>инициализируются</a:t>
            </a:r>
            <a:r>
              <a:rPr lang="ru-RU" dirty="0"/>
              <a:t> непосредственно </a:t>
            </a:r>
            <a:r>
              <a:rPr lang="ru-RU" b="1" dirty="0"/>
              <a:t>перед вызовом конструктора</a:t>
            </a:r>
            <a:r>
              <a:rPr lang="ru-RU" dirty="0"/>
              <a:t> для экземпляра объекта. </a:t>
            </a:r>
          </a:p>
          <a:p>
            <a:r>
              <a:rPr lang="ru-RU" dirty="0"/>
              <a:t>Поля могут быть отмечены </a:t>
            </a:r>
            <a:r>
              <a:rPr lang="ru-RU" b="1" dirty="0"/>
              <a:t>модификаторами </a:t>
            </a:r>
            <a:r>
              <a:rPr lang="ru-RU" b="1" dirty="0" smtClean="0"/>
              <a:t>доступа</a:t>
            </a:r>
            <a:endParaRPr lang="ru-RU" b="1" dirty="0"/>
          </a:p>
          <a:p>
            <a:r>
              <a:rPr lang="ru-RU" dirty="0"/>
              <a:t>Также при необходимости поле может быть объявлено с модификатором </a:t>
            </a:r>
            <a:r>
              <a:rPr lang="ru-RU" b="1" dirty="0" err="1"/>
              <a:t>static</a:t>
            </a:r>
            <a:r>
              <a:rPr lang="ru-RU" dirty="0"/>
              <a:t>.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1791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Константы предназначены для описания таких значений, которые не должны изменяться в программе. Для определения констант используется ключевое слово </a:t>
            </a:r>
            <a:r>
              <a:rPr lang="ru-RU" dirty="0" err="1"/>
              <a:t>const</a:t>
            </a:r>
            <a:r>
              <a:rPr lang="ru-RU" dirty="0"/>
              <a:t>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863846"/>
            <a:ext cx="5607932" cy="27222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936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это </a:t>
            </a:r>
            <a:r>
              <a:rPr lang="ru-RU" dirty="0"/>
              <a:t>член, предоставляющий гибкий механизм для чтения, записи или вычисления значения </a:t>
            </a:r>
            <a:r>
              <a:rPr lang="ru-RU" b="1" dirty="0" smtClean="0"/>
              <a:t>закрытых</a:t>
            </a:r>
            <a:r>
              <a:rPr lang="ru-RU" dirty="0" smtClean="0"/>
              <a:t> полей. </a:t>
            </a:r>
            <a:r>
              <a:rPr lang="ru-RU" dirty="0"/>
              <a:t>Свойства </a:t>
            </a:r>
            <a:r>
              <a:rPr lang="ru-RU" dirty="0" smtClean="0"/>
              <a:t>фактически представляют </a:t>
            </a:r>
            <a:r>
              <a:rPr lang="ru-RU" dirty="0"/>
              <a:t>собой специальные методы, называемые </a:t>
            </a:r>
            <a:r>
              <a:rPr lang="ru-RU" b="1" dirty="0"/>
              <a:t>методами доступа</a:t>
            </a:r>
            <a:r>
              <a:rPr lang="ru-RU" dirty="0"/>
              <a:t>. Это позволяет легко получать доступ к данным и помогает </a:t>
            </a:r>
            <a:r>
              <a:rPr lang="ru-RU" b="1" dirty="0"/>
              <a:t>повысить безопасность и гибкость методов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63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 свойства могут быть два ключевых слова </a:t>
            </a:r>
            <a:r>
              <a:rPr lang="en-US" b="1" dirty="0" smtClean="0"/>
              <a:t>set</a:t>
            </a:r>
            <a:r>
              <a:rPr lang="ru-RU" dirty="0" smtClean="0"/>
              <a:t> и </a:t>
            </a:r>
            <a:r>
              <a:rPr lang="en-US" b="1" dirty="0" smtClean="0"/>
              <a:t>get</a:t>
            </a:r>
            <a:endParaRPr lang="ru-RU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943002"/>
            <a:ext cx="8003232" cy="35503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150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Свойства. Пример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36" y="1700808"/>
            <a:ext cx="6542836" cy="48182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224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Платформа </a:t>
            </a:r>
            <a:r>
              <a:rPr lang="en-US" dirty="0"/>
              <a:t>.NET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99992" y="1775191"/>
            <a:ext cx="4186808" cy="4625609"/>
          </a:xfrm>
        </p:spPr>
        <p:txBody>
          <a:bodyPr/>
          <a:lstStyle/>
          <a:p>
            <a:r>
              <a:rPr lang="ru-RU" dirty="0"/>
              <a:t>Платформа .NET </a:t>
            </a:r>
            <a:r>
              <a:rPr lang="ru-RU" dirty="0" smtClean="0"/>
              <a:t>состоит </a:t>
            </a:r>
            <a:r>
              <a:rPr lang="ru-RU" dirty="0"/>
              <a:t>из </a:t>
            </a:r>
            <a:r>
              <a:rPr lang="ru-RU" b="1" dirty="0"/>
              <a:t>общеязыковой среды выполнения </a:t>
            </a:r>
            <a:r>
              <a:rPr lang="ru-RU" dirty="0"/>
              <a:t>(среды CLR) и </a:t>
            </a:r>
            <a:r>
              <a:rPr lang="ru-RU" b="1" dirty="0"/>
              <a:t>библиотеки классов </a:t>
            </a:r>
            <a:r>
              <a:rPr lang="ru-RU" dirty="0"/>
              <a:t>.NET </a:t>
            </a:r>
            <a:r>
              <a:rPr lang="ru-RU" dirty="0" err="1"/>
              <a:t>Framework</a:t>
            </a:r>
            <a:r>
              <a:rPr lang="ru-RU" dirty="0"/>
              <a:t>. </a:t>
            </a:r>
          </a:p>
          <a:p>
            <a:pPr marL="118872" indent="0">
              <a:buNone/>
            </a:pPr>
            <a:endParaRPr lang="ru-RU" dirty="0"/>
          </a:p>
        </p:txBody>
      </p:sp>
      <p:pic>
        <p:nvPicPr>
          <p:cNvPr id="1026" name="Picture 2" descr="DotNe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08787"/>
            <a:ext cx="3865612" cy="515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71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Свойства. Особенности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56792"/>
            <a:ext cx="8491637" cy="51125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572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</a:t>
            </a:r>
            <a:r>
              <a:rPr lang="ru-RU" dirty="0"/>
              <a:t>блок кода, содержащий ряд инструкций. Программа инициирует выполнение инструкций, вызывая метод и указывая все аргументы, необходимые для этого метода. В C# </a:t>
            </a:r>
            <a:r>
              <a:rPr lang="ru-RU" b="1" dirty="0"/>
              <a:t>все инструкции </a:t>
            </a:r>
            <a:r>
              <a:rPr lang="ru-RU" dirty="0"/>
              <a:t>выполняются </a:t>
            </a:r>
            <a:r>
              <a:rPr lang="ru-RU" b="1" dirty="0"/>
              <a:t>в</a:t>
            </a:r>
            <a:r>
              <a:rPr lang="ru-RU" dirty="0"/>
              <a:t> контексте </a:t>
            </a:r>
            <a:r>
              <a:rPr lang="ru-RU" b="1" dirty="0"/>
              <a:t>метода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020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Сигнатура метода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Методы объявляются в классе или в структуре путем указания </a:t>
            </a:r>
            <a:r>
              <a:rPr lang="ru-RU" b="1" dirty="0" smtClean="0"/>
              <a:t>модификаторов доступа</a:t>
            </a:r>
            <a:r>
              <a:rPr lang="ru-RU" dirty="0" smtClean="0"/>
              <a:t>, </a:t>
            </a:r>
            <a:r>
              <a:rPr lang="ru-RU" b="1" dirty="0"/>
              <a:t>необязательных модификаторов</a:t>
            </a:r>
            <a:r>
              <a:rPr lang="ru-RU" dirty="0"/>
              <a:t>, </a:t>
            </a:r>
            <a:r>
              <a:rPr lang="ru-RU" dirty="0" smtClean="0"/>
              <a:t>(</a:t>
            </a:r>
            <a:r>
              <a:rPr lang="ru-RU" dirty="0" err="1" smtClean="0"/>
              <a:t>abstract</a:t>
            </a:r>
            <a:r>
              <a:rPr lang="ru-RU" dirty="0" smtClean="0"/>
              <a:t> </a:t>
            </a:r>
            <a:r>
              <a:rPr lang="ru-RU" dirty="0"/>
              <a:t>или </a:t>
            </a:r>
            <a:r>
              <a:rPr lang="ru-RU" dirty="0" err="1" smtClean="0"/>
              <a:t>sealed</a:t>
            </a:r>
            <a:r>
              <a:rPr lang="ru-RU" dirty="0" smtClean="0"/>
              <a:t>), </a:t>
            </a:r>
            <a:r>
              <a:rPr lang="ru-RU" b="1" dirty="0"/>
              <a:t>возвращаемого значения</a:t>
            </a:r>
            <a:r>
              <a:rPr lang="ru-RU" dirty="0"/>
              <a:t>, </a:t>
            </a:r>
            <a:r>
              <a:rPr lang="ru-RU" b="1" dirty="0"/>
              <a:t>имени метода </a:t>
            </a:r>
            <a:r>
              <a:rPr lang="ru-RU" dirty="0"/>
              <a:t>и всех </a:t>
            </a:r>
            <a:r>
              <a:rPr lang="ru-RU" b="1" dirty="0"/>
              <a:t>параметров</a:t>
            </a:r>
            <a:r>
              <a:rPr lang="ru-RU" dirty="0"/>
              <a:t> этого метода. Все эти части вместе представляют собой сигнатуру метода.</a:t>
            </a:r>
          </a:p>
        </p:txBody>
      </p:sp>
    </p:spTree>
    <p:extLst>
      <p:ext uri="{BB962C8B-B14F-4D97-AF65-F5344CB8AC3E}">
        <p14:creationId xmlns:p14="http://schemas.microsoft.com/office/powerpoint/2010/main" val="4919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35" y="1844824"/>
            <a:ext cx="8737730" cy="360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8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 помощью ключевого слова </a:t>
            </a:r>
            <a:r>
              <a:rPr lang="ru-RU" dirty="0" err="1"/>
              <a:t>params</a:t>
            </a:r>
            <a:r>
              <a:rPr lang="ru-RU" dirty="0"/>
              <a:t> можно указать параметр метода, принимающий </a:t>
            </a:r>
            <a:r>
              <a:rPr lang="ru-RU" b="1" dirty="0"/>
              <a:t>переменное</a:t>
            </a:r>
            <a:r>
              <a:rPr lang="ru-RU" dirty="0"/>
              <a:t> число аргументов. Тип параметра должен быть </a:t>
            </a:r>
            <a:r>
              <a:rPr lang="ru-RU" b="1" dirty="0"/>
              <a:t>одномерным массивом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После </a:t>
            </a:r>
            <a:r>
              <a:rPr lang="ru-RU" dirty="0"/>
              <a:t>ключевого слова </a:t>
            </a:r>
            <a:r>
              <a:rPr lang="ru-RU" dirty="0" err="1"/>
              <a:t>params</a:t>
            </a:r>
            <a:r>
              <a:rPr lang="ru-RU" dirty="0"/>
              <a:t> дополнительные параметры </a:t>
            </a:r>
            <a:r>
              <a:rPr lang="ru-RU" b="1" dirty="0"/>
              <a:t>не допускаются</a:t>
            </a:r>
            <a:r>
              <a:rPr lang="ru-RU" dirty="0"/>
              <a:t>, </a:t>
            </a:r>
            <a:endParaRPr lang="ru-RU" dirty="0" smtClean="0"/>
          </a:p>
          <a:p>
            <a:r>
              <a:rPr lang="ru-RU" dirty="0"/>
              <a:t>Д</a:t>
            </a:r>
            <a:r>
              <a:rPr lang="ru-RU" dirty="0" smtClean="0"/>
              <a:t>опускается </a:t>
            </a:r>
            <a:r>
              <a:rPr lang="ru-RU" dirty="0"/>
              <a:t>только одно ключевое слово </a:t>
            </a:r>
            <a:r>
              <a:rPr lang="ru-RU" dirty="0" err="1" smtClean="0"/>
              <a:t>params</a:t>
            </a:r>
            <a:r>
              <a:rPr lang="ru-RU" dirty="0" smtClean="0"/>
              <a:t> в объявлении метода.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74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Модификаторы </a:t>
            </a:r>
            <a:r>
              <a:rPr lang="en-US" dirty="0"/>
              <a:t>in, </a:t>
            </a:r>
            <a:r>
              <a:rPr lang="ru-RU" dirty="0" err="1"/>
              <a:t>out</a:t>
            </a:r>
            <a:r>
              <a:rPr lang="ru-RU" dirty="0"/>
              <a:t> и </a:t>
            </a:r>
            <a:r>
              <a:rPr lang="en-US" dirty="0"/>
              <a:t>ref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Передача значимых значений как ссылочные</a:t>
            </a:r>
          </a:p>
          <a:p>
            <a:r>
              <a:rPr lang="ru-RU" dirty="0" smtClean="0"/>
              <a:t>Аргументы </a:t>
            </a:r>
            <a:r>
              <a:rPr lang="ru-RU" dirty="0" err="1"/>
              <a:t>in</a:t>
            </a:r>
            <a:r>
              <a:rPr lang="ru-RU" dirty="0"/>
              <a:t> не могут быть изменены вызываемым </a:t>
            </a:r>
            <a:r>
              <a:rPr lang="ru-RU" dirty="0" smtClean="0"/>
              <a:t>методом.</a:t>
            </a:r>
          </a:p>
          <a:p>
            <a:r>
              <a:rPr lang="ru-RU" dirty="0" smtClean="0"/>
              <a:t>Аргументы </a:t>
            </a:r>
            <a:r>
              <a:rPr lang="en-US" dirty="0" smtClean="0"/>
              <a:t>ref</a:t>
            </a:r>
            <a:r>
              <a:rPr lang="ru-RU" dirty="0" smtClean="0"/>
              <a:t> просто передаются по ссылке</a:t>
            </a:r>
          </a:p>
          <a:p>
            <a:r>
              <a:rPr lang="ru-RU" dirty="0" smtClean="0"/>
              <a:t>Аргументам</a:t>
            </a:r>
            <a:r>
              <a:rPr lang="en-US" dirty="0" smtClean="0"/>
              <a:t> out</a:t>
            </a:r>
            <a:r>
              <a:rPr lang="ru-RU" dirty="0" smtClean="0"/>
              <a:t> должны быть присвоены значения в методе.</a:t>
            </a:r>
          </a:p>
        </p:txBody>
      </p:sp>
    </p:spTree>
    <p:extLst>
      <p:ext uri="{BB962C8B-B14F-4D97-AF65-F5344CB8AC3E}">
        <p14:creationId xmlns:p14="http://schemas.microsoft.com/office/powerpoint/2010/main" val="1979699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556792"/>
            <a:ext cx="4032448" cy="51807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1916832"/>
            <a:ext cx="2952328" cy="407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528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Необязательные параметры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 dirty="0">
                <a:solidFill>
                  <a:srgbClr val="000000"/>
                </a:solidFill>
                <a:latin typeface="Open Sans" charset="0"/>
                <a:cs typeface="DejaVu Sans" charset="0"/>
              </a:rPr>
              <a:t>C# позволяет использовать необязательные параметры. Для таких параметров нам необходимо объявить значение по умолчанию.</a:t>
            </a:r>
            <a:endParaRPr lang="en-GB" altLang="en-US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221088"/>
            <a:ext cx="7656850" cy="14773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858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Именованные параметры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Именованные параметры позволяют нарушать порядок передачи параметров в функцию.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645024"/>
            <a:ext cx="4711036" cy="21776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532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42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Платформа </a:t>
            </a:r>
            <a:r>
              <a:rPr lang="en-US" dirty="0"/>
              <a:t>.NET</a:t>
            </a:r>
          </a:p>
        </p:txBody>
      </p:sp>
      <p:pic>
        <p:nvPicPr>
          <p:cNvPr id="1026" name="Picture 2" descr="https://gosha20777.github.io/assets/img/posts/2018_02_22_0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80" y="1995941"/>
            <a:ext cx="7613040" cy="418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9624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49311" y="2204864"/>
            <a:ext cx="3744416" cy="2520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Ссылочные</a:t>
            </a:r>
          </a:p>
          <a:p>
            <a:pPr algn="ctr"/>
            <a:r>
              <a:rPr lang="ru-RU" sz="2800" dirty="0" smtClean="0"/>
              <a:t>(</a:t>
            </a:r>
            <a:r>
              <a:rPr lang="ru-RU" sz="2800" dirty="0"/>
              <a:t>классы, массивы, </a:t>
            </a:r>
            <a:r>
              <a:rPr lang="ru-RU" sz="2800" dirty="0" smtClean="0"/>
              <a:t>интерфейсы</a:t>
            </a:r>
            <a:r>
              <a:rPr lang="ru-RU" sz="2800" dirty="0"/>
              <a:t>, </a:t>
            </a:r>
            <a:r>
              <a:rPr lang="ru-RU" sz="2800" dirty="0" smtClean="0"/>
              <a:t>делегаты)</a:t>
            </a:r>
            <a:endParaRPr lang="ru-RU" sz="28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644008" y="3140968"/>
            <a:ext cx="3744416" cy="2520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типы-значения (элементарные типы, перечисления, структуры)</a:t>
            </a:r>
          </a:p>
        </p:txBody>
      </p:sp>
    </p:spTree>
    <p:extLst>
      <p:ext uri="{BB962C8B-B14F-4D97-AF65-F5344CB8AC3E}">
        <p14:creationId xmlns:p14="http://schemas.microsoft.com/office/powerpoint/2010/main" val="400995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Перечисление объявляется с помощью ключевого слова </a:t>
            </a:r>
            <a:r>
              <a:rPr lang="ru-RU" b="1" dirty="0" err="1"/>
              <a:t>enum</a:t>
            </a:r>
            <a:r>
              <a:rPr lang="ru-RU" dirty="0"/>
              <a:t>, идентифицируется по имени и представляет собой непустой список неизменяемых именованных значений интегрального типа. </a:t>
            </a:r>
          </a:p>
        </p:txBody>
      </p:sp>
    </p:spTree>
    <p:extLst>
      <p:ext uri="{BB962C8B-B14F-4D97-AF65-F5344CB8AC3E}">
        <p14:creationId xmlns:p14="http://schemas.microsoft.com/office/powerpoint/2010/main" val="178115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Перечисления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2816"/>
            <a:ext cx="8352929" cy="41764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840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Перечисления. Битовые флаги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/>
              <a:t>Если </a:t>
            </a:r>
            <a:r>
              <a:rPr lang="ru-RU" dirty="0" smtClean="0"/>
              <a:t>необходимо</a:t>
            </a:r>
            <a:r>
              <a:rPr lang="ru-RU" dirty="0"/>
              <a:t>, чтобы тип перечисления представлял комбинацию вариантов выбора, определите элементы перечисления для этих вариантов так, чтобы </a:t>
            </a:r>
            <a:r>
              <a:rPr lang="ru-RU" dirty="0" smtClean="0"/>
              <a:t>связанные </a:t>
            </a:r>
            <a:r>
              <a:rPr lang="ru-RU" dirty="0"/>
              <a:t>значения этих элементов перечисления должны быть степенями двух. Затем вы можете использовать побитовые логические операторы | или &amp;, чтобы комбинировать варианты </a:t>
            </a:r>
            <a:r>
              <a:rPr lang="ru-RU" dirty="0" smtClean="0"/>
              <a:t>выбора.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875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Перечисления. Битовые флаги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519107"/>
            <a:ext cx="3344372" cy="31683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437112"/>
            <a:ext cx="8073520" cy="22322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30387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представляет собой тип значения, который может инкапсулировать данные и связанные функции. </a:t>
            </a:r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/>
              <a:t>определения типа структуры используется ключевое слово </a:t>
            </a:r>
            <a:r>
              <a:rPr lang="ru-RU" dirty="0" err="1" smtClean="0"/>
              <a:t>struct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77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844824"/>
            <a:ext cx="2780507" cy="1440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4293096"/>
            <a:ext cx="3659243" cy="12796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02472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Встроенные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5191"/>
            <a:ext cx="8579296" cy="4625609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Целочисленные </a:t>
            </a:r>
            <a:r>
              <a:rPr lang="ru-RU" sz="3600" dirty="0"/>
              <a:t>типы</a:t>
            </a:r>
          </a:p>
          <a:p>
            <a:r>
              <a:rPr lang="ru-RU" sz="3600" dirty="0"/>
              <a:t>Типы с плавающей запятой</a:t>
            </a:r>
          </a:p>
          <a:p>
            <a:r>
              <a:rPr lang="en-US" sz="3600" dirty="0" smtClean="0"/>
              <a:t>char</a:t>
            </a:r>
            <a:endParaRPr lang="ru-RU" sz="3600" dirty="0"/>
          </a:p>
          <a:p>
            <a:r>
              <a:rPr lang="ru-RU" sz="3600" dirty="0" err="1" smtClean="0"/>
              <a:t>bool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27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Целочисленные типы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283801"/>
              </p:ext>
            </p:extLst>
          </p:nvPr>
        </p:nvGraphicFramePr>
        <p:xfrm>
          <a:off x="195240" y="1628800"/>
          <a:ext cx="8753519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376">
                  <a:extLst>
                    <a:ext uri="{9D8B030D-6E8A-4147-A177-3AD203B41FA5}">
                      <a16:colId xmlns:a16="http://schemas.microsoft.com/office/drawing/2014/main" val="2695856310"/>
                    </a:ext>
                  </a:extLst>
                </a:gridCol>
                <a:gridCol w="2258320">
                  <a:extLst>
                    <a:ext uri="{9D8B030D-6E8A-4147-A177-3AD203B41FA5}">
                      <a16:colId xmlns:a16="http://schemas.microsoft.com/office/drawing/2014/main" val="2688914402"/>
                    </a:ext>
                  </a:extLst>
                </a:gridCol>
                <a:gridCol w="3918639">
                  <a:extLst>
                    <a:ext uri="{9D8B030D-6E8A-4147-A177-3AD203B41FA5}">
                      <a16:colId xmlns:a16="http://schemas.microsoft.com/office/drawing/2014/main" val="271178578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839727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Тип </a:t>
                      </a:r>
                      <a:r>
                        <a:rPr lang="ru-RU" dirty="0">
                          <a:effectLst/>
                        </a:rPr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Диапазон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Размер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Тип .</a:t>
                      </a:r>
                      <a:r>
                        <a:rPr lang="en-US" dirty="0">
                          <a:effectLst/>
                        </a:rPr>
                        <a:t>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571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От -128 до 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8-разрядное целое число со знаком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  <a:hlinkClick r:id="rId2"/>
                        </a:rPr>
                        <a:t>System.SByte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927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От 0 до 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8-разрядное целое число без знака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  <a:hlinkClick r:id="rId3"/>
                        </a:rPr>
                        <a:t>System.Byte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54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От -32 768 до 32 767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16-разрядное целое число со знаком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  <a:hlinkClick r:id="rId4"/>
                        </a:rPr>
                        <a:t>System.Int16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39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От 0 до 65 535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16-разрядное целое число без знака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  <a:hlinkClick r:id="rId5"/>
                        </a:rPr>
                        <a:t>System.UInt16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8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От -2 147 483 648 до 2 147 483 647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32-разрядное целое число со знаком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  <a:hlinkClick r:id="rId6"/>
                        </a:rPr>
                        <a:t>System.Int32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870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От 0 до 4 294 967 295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32-разрядное целое число без знака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  <a:hlinkClick r:id="rId7"/>
                        </a:rPr>
                        <a:t>System.UInt32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95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От -9 223 372 036 854 775 808 до 9 223 372 036 854 775 807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64-разрядное целое число со знаком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  <a:hlinkClick r:id="rId8"/>
                        </a:rPr>
                        <a:t>System.Int64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24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От 0 до 18 446 744 073 709 551 615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64-разрядное целое число без знака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>
                          <a:effectLst/>
                          <a:hlinkClick r:id="rId9"/>
                        </a:rPr>
                        <a:t>System.UInt64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999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4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Типы с плавающей запятой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8284"/>
              </p:ext>
            </p:extLst>
          </p:nvPr>
        </p:nvGraphicFramePr>
        <p:xfrm>
          <a:off x="457200" y="1774825"/>
          <a:ext cx="843528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1238934143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598027565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44429050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700036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479116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Тип </a:t>
                      </a:r>
                      <a:r>
                        <a:rPr lang="ru-RU" dirty="0">
                          <a:effectLst/>
                        </a:rPr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Приблизительный диапазон значений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Точность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Размер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Тип .</a:t>
                      </a:r>
                      <a:r>
                        <a:rPr lang="en-US">
                          <a:effectLst/>
                        </a:rPr>
                        <a:t>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84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От ±1,5 x 10</a:t>
                      </a:r>
                      <a:r>
                        <a:rPr lang="ru-RU" baseline="30000">
                          <a:effectLst/>
                        </a:rPr>
                        <a:t>−45</a:t>
                      </a:r>
                      <a:r>
                        <a:rPr lang="ru-RU">
                          <a:effectLst/>
                        </a:rPr>
                        <a:t> до ±3,4 x 10</a:t>
                      </a:r>
                      <a:r>
                        <a:rPr lang="ru-RU" baseline="30000">
                          <a:effectLst/>
                        </a:rPr>
                        <a:t>38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6–9 цифр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4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  <a:hlinkClick r:id="rId2"/>
                        </a:rPr>
                        <a:t>System.Single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46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от ±5,0 × 10</a:t>
                      </a:r>
                      <a:r>
                        <a:rPr lang="ru-RU" baseline="30000">
                          <a:effectLst/>
                        </a:rPr>
                        <a:t>−324</a:t>
                      </a:r>
                      <a:r>
                        <a:rPr lang="ru-RU">
                          <a:effectLst/>
                        </a:rPr>
                        <a:t> до ±1,7 × 10</a:t>
                      </a:r>
                      <a:r>
                        <a:rPr lang="ru-RU" baseline="30000">
                          <a:effectLst/>
                        </a:rPr>
                        <a:t>308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15–17 цифр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8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  <a:hlinkClick r:id="rId3"/>
                        </a:rPr>
                        <a:t>System.Double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73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от ±1,0 x 10</a:t>
                      </a:r>
                      <a:r>
                        <a:rPr lang="ru-RU" baseline="30000">
                          <a:effectLst/>
                        </a:rPr>
                        <a:t>-28</a:t>
                      </a:r>
                      <a:r>
                        <a:rPr lang="ru-RU">
                          <a:effectLst/>
                        </a:rPr>
                        <a:t> до ±7,9228 x 10</a:t>
                      </a:r>
                      <a:r>
                        <a:rPr lang="ru-RU" baseline="30000">
                          <a:effectLst/>
                        </a:rPr>
                        <a:t>28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28-29 знаков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16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 err="1">
                          <a:effectLst/>
                          <a:hlinkClick r:id="rId4"/>
                        </a:rPr>
                        <a:t>System.Decimal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767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4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Платформа </a:t>
            </a:r>
            <a:r>
              <a:rPr lang="en-US" dirty="0"/>
              <a:t>.NET</a:t>
            </a:r>
          </a:p>
        </p:txBody>
      </p:sp>
      <p:pic>
        <p:nvPicPr>
          <p:cNvPr id="2050" name="Picture 2" descr="Краткий архитектурный обзор прикладной платформы .NET - YouTub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6552728" cy="491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1017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532809"/>
              </p:ext>
            </p:extLst>
          </p:nvPr>
        </p:nvGraphicFramePr>
        <p:xfrm>
          <a:off x="457200" y="1774825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2117307687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315603359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92855502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760723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effectLst/>
                        </a:rPr>
                        <a:t>Тип 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Диапазон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Размер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Тип .</a:t>
                      </a:r>
                      <a:r>
                        <a:rPr lang="en-US">
                          <a:effectLst/>
                        </a:rPr>
                        <a:t>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95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От </a:t>
                      </a:r>
                      <a:r>
                        <a:rPr lang="en-US">
                          <a:effectLst/>
                        </a:rPr>
                        <a:t>U+0000 </a:t>
                      </a:r>
                      <a:r>
                        <a:rPr lang="ru-RU">
                          <a:effectLst/>
                        </a:rPr>
                        <a:t>до </a:t>
                      </a:r>
                      <a:r>
                        <a:rPr lang="en-US">
                          <a:effectLst/>
                        </a:rPr>
                        <a:t>U+FFFF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16 разрядов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 err="1">
                          <a:effectLst/>
                          <a:hlinkClick r:id="rId2"/>
                        </a:rPr>
                        <a:t>System.Char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424449"/>
                  </a:ext>
                </a:extLst>
              </a:tr>
            </a:tbl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Значение по умолчанию для типа 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</a:rPr>
              <a:t>char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— 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</a:rPr>
              <a:t>\0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то есть U+0000.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2883154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Значение по умолчанию для типа </a:t>
            </a:r>
            <a:r>
              <a:rPr lang="ru-RU" sz="2400" dirty="0" err="1"/>
              <a:t>char</a:t>
            </a:r>
            <a:r>
              <a:rPr lang="ru-RU" sz="2400" dirty="0"/>
              <a:t> — \0, то есть U+0000.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9374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 </a:t>
            </a:r>
            <a:r>
              <a:rPr lang="en-US" dirty="0" err="1" smtClean="0"/>
              <a:t>.Net</a:t>
            </a:r>
            <a:r>
              <a:rPr lang="ru-RU" dirty="0" smtClean="0"/>
              <a:t>: </a:t>
            </a:r>
            <a:r>
              <a:rPr lang="ru-RU" dirty="0" err="1" smtClean="0"/>
              <a:t>System.Boolean</a:t>
            </a:r>
            <a:endParaRPr lang="ru-RU" dirty="0" smtClean="0"/>
          </a:p>
          <a:p>
            <a:r>
              <a:rPr lang="ru-RU" dirty="0" smtClean="0"/>
              <a:t>Тип </a:t>
            </a:r>
            <a:r>
              <a:rPr lang="ru-RU" dirty="0" err="1"/>
              <a:t>bool</a:t>
            </a:r>
            <a:r>
              <a:rPr lang="ru-RU" dirty="0"/>
              <a:t> является типом результата операторов сравнения и равенства. </a:t>
            </a:r>
            <a:endParaRPr lang="ru-RU" dirty="0" smtClean="0"/>
          </a:p>
          <a:p>
            <a:r>
              <a:rPr lang="ru-RU" dirty="0" smtClean="0"/>
              <a:t>Выражение </a:t>
            </a:r>
            <a:r>
              <a:rPr lang="ru-RU" dirty="0" err="1"/>
              <a:t>bool</a:t>
            </a:r>
            <a:r>
              <a:rPr lang="ru-RU" dirty="0"/>
              <a:t> может быть управляющим условным выражением в операторах </a:t>
            </a:r>
            <a:r>
              <a:rPr lang="ru-RU" dirty="0" err="1"/>
              <a:t>if</a:t>
            </a:r>
            <a:r>
              <a:rPr lang="ru-RU" dirty="0"/>
              <a:t>, </a:t>
            </a:r>
            <a:r>
              <a:rPr lang="ru-RU" dirty="0" err="1"/>
              <a:t>do</a:t>
            </a:r>
            <a:r>
              <a:rPr lang="ru-RU" dirty="0"/>
              <a:t>, </a:t>
            </a:r>
            <a:r>
              <a:rPr lang="ru-RU" dirty="0" err="1"/>
              <a:t>while</a:t>
            </a:r>
            <a:r>
              <a:rPr lang="ru-RU" dirty="0"/>
              <a:t> и </a:t>
            </a:r>
            <a:r>
              <a:rPr lang="ru-RU" dirty="0" err="1"/>
              <a:t>for</a:t>
            </a:r>
            <a:r>
              <a:rPr lang="ru-RU" dirty="0"/>
              <a:t> и условном операторе ?:.</a:t>
            </a:r>
          </a:p>
          <a:p>
            <a:r>
              <a:rPr lang="ru-RU" dirty="0"/>
              <a:t>Значение по умолчанию для типа </a:t>
            </a:r>
            <a:r>
              <a:rPr lang="ru-RU" dirty="0" err="1"/>
              <a:t>bool</a:t>
            </a:r>
            <a:r>
              <a:rPr lang="ru-RU" dirty="0"/>
              <a:t> — </a:t>
            </a:r>
            <a:r>
              <a:rPr lang="ru-RU" dirty="0" err="1"/>
              <a:t>false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420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Привидение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Используемые в программе типы характеризуются собственными диапазонами значений, которые определяются свойствами типов – в том числе и размером области памяти, предназначенной для кодирования значений соответствующего типа.</a:t>
            </a:r>
          </a:p>
        </p:txBody>
      </p:sp>
    </p:spTree>
    <p:extLst>
      <p:ext uri="{BB962C8B-B14F-4D97-AF65-F5344CB8AC3E}">
        <p14:creationId xmlns:p14="http://schemas.microsoft.com/office/powerpoint/2010/main" val="174722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Привидение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a = 10;</a:t>
            </a:r>
          </a:p>
          <a:p>
            <a:r>
              <a:rPr lang="en-US" dirty="0" smtClean="0"/>
              <a:t>short d = 30;</a:t>
            </a:r>
          </a:p>
          <a:p>
            <a:r>
              <a:rPr lang="en-US" dirty="0" smtClean="0"/>
              <a:t>long l = 40005;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 = a + d +l;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System.Convert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264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Упаковка и распаковка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Упаковка представляет собой процесс преобразования типа значения в тип </a:t>
            </a:r>
            <a:r>
              <a:rPr lang="ru-RU" b="1" dirty="0" err="1"/>
              <a:t>object</a:t>
            </a:r>
            <a:r>
              <a:rPr lang="ru-RU" dirty="0"/>
              <a:t> или в любой другой тип интерфейса, реализуемый этим типом значения. </a:t>
            </a:r>
            <a:endParaRPr lang="ru-RU" dirty="0" smtClean="0"/>
          </a:p>
          <a:p>
            <a:r>
              <a:rPr lang="ru-RU" dirty="0" smtClean="0"/>
              <a:t>Когда </a:t>
            </a:r>
            <a:r>
              <a:rPr lang="ru-RU" dirty="0"/>
              <a:t>тип значения упаковывается средой CLR, она создает оболочку значения внутри </a:t>
            </a:r>
            <a:r>
              <a:rPr lang="ru-RU" dirty="0" err="1"/>
              <a:t>System.Object</a:t>
            </a:r>
            <a:r>
              <a:rPr lang="ru-RU" dirty="0"/>
              <a:t> и сохраняет ее в управляемой куче. </a:t>
            </a:r>
          </a:p>
        </p:txBody>
      </p:sp>
    </p:spTree>
    <p:extLst>
      <p:ext uri="{BB962C8B-B14F-4D97-AF65-F5344CB8AC3E}">
        <p14:creationId xmlns:p14="http://schemas.microsoft.com/office/powerpoint/2010/main" val="185824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Boxing </a:t>
            </a:r>
            <a:r>
              <a:rPr lang="ru-RU" dirty="0" smtClean="0"/>
              <a:t>и</a:t>
            </a:r>
            <a:r>
              <a:rPr lang="en-US" dirty="0" smtClean="0"/>
              <a:t> unboxing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Упаковка используется для хранения типов значений в куче со сбором мусора</a:t>
            </a:r>
            <a:r>
              <a:rPr lang="ru-RU" dirty="0" smtClean="0"/>
              <a:t>.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= 123</a:t>
            </a:r>
            <a:r>
              <a:rPr lang="en-US" dirty="0" smtClean="0"/>
              <a:t>;</a:t>
            </a:r>
          </a:p>
          <a:p>
            <a:pPr marL="118872" indent="0">
              <a:buNone/>
            </a:pPr>
            <a:r>
              <a:rPr lang="en-US" dirty="0" smtClean="0"/>
              <a:t>	object </a:t>
            </a:r>
            <a:r>
              <a:rPr lang="en-US" dirty="0"/>
              <a:t>o = </a:t>
            </a:r>
            <a:r>
              <a:rPr lang="en-US" dirty="0" err="1"/>
              <a:t>i</a:t>
            </a:r>
            <a:r>
              <a:rPr lang="en-US" dirty="0"/>
              <a:t>; </a:t>
            </a:r>
            <a:endParaRPr lang="ru-RU" dirty="0"/>
          </a:p>
        </p:txBody>
      </p:sp>
      <p:pic>
        <p:nvPicPr>
          <p:cNvPr id="1026" name="Picture 2" descr="График BoxingConver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212976"/>
            <a:ext cx="4404224" cy="275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9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Boxing </a:t>
            </a:r>
            <a:r>
              <a:rPr lang="ru-RU" dirty="0"/>
              <a:t>и</a:t>
            </a:r>
            <a:r>
              <a:rPr lang="en-US" dirty="0"/>
              <a:t> unboxing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Распаковка является явным преобразованием из типа </a:t>
            </a:r>
            <a:r>
              <a:rPr lang="ru-RU" dirty="0" err="1"/>
              <a:t>object</a:t>
            </a:r>
            <a:r>
              <a:rPr lang="ru-RU" dirty="0"/>
              <a:t> в тип </a:t>
            </a:r>
            <a:r>
              <a:rPr lang="ru-RU" dirty="0" smtClean="0"/>
              <a:t>значения.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123;</a:t>
            </a:r>
            <a:endParaRPr lang="en-US" dirty="0" smtClean="0"/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object </a:t>
            </a:r>
            <a:r>
              <a:rPr lang="en-US" dirty="0"/>
              <a:t>o = </a:t>
            </a:r>
            <a:r>
              <a:rPr lang="en-US" dirty="0" err="1"/>
              <a:t>i</a:t>
            </a:r>
            <a:r>
              <a:rPr lang="en-US" dirty="0"/>
              <a:t>; 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j = (</a:t>
            </a:r>
            <a:r>
              <a:rPr lang="en-US" dirty="0" err="1"/>
              <a:t>int</a:t>
            </a:r>
            <a:r>
              <a:rPr lang="en-US" dirty="0"/>
              <a:t>)o;   </a:t>
            </a:r>
            <a:endParaRPr lang="ru-RU" dirty="0"/>
          </a:p>
        </p:txBody>
      </p:sp>
      <p:pic>
        <p:nvPicPr>
          <p:cNvPr id="2050" name="Picture 2" descr="График преобразования UnBox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58322"/>
            <a:ext cx="3659485" cy="337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17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Кортежи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Кортежи, доступные в C# 7.0 и более поздних версиях, предоставляют краткий синтаксис для группирования нескольких элементов данных в упрощенную структуру данных</a:t>
            </a:r>
            <a:r>
              <a:rPr lang="ru-RU" dirty="0" smtClean="0"/>
              <a:t>.</a:t>
            </a:r>
          </a:p>
          <a:p>
            <a:r>
              <a:rPr lang="ru-RU" dirty="0"/>
              <a:t>Типы кортежей являются типами значений, а элементы кортежа — общедоступными полями. Поэтому кортежи представляют собой изменяемые типы значений.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048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Кортежи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600" y="1916832"/>
            <a:ext cx="8381291" cy="16561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04540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Nullable</a:t>
            </a:r>
            <a:r>
              <a:rPr lang="en-US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Тип значений, допускающий значение NULL, или T?, представляет все значения своего базового типа значения T, а также дополнительное значение NULL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Типы, допускающие значение NULL, представляют собой экземпляры универсальной структуры </a:t>
            </a:r>
            <a:r>
              <a:rPr lang="ru-RU" dirty="0" err="1"/>
              <a:t>System.Nullable</a:t>
            </a:r>
            <a:r>
              <a:rPr lang="ru-RU" dirty="0"/>
              <a:t>&lt;T</a:t>
            </a:r>
            <a:r>
              <a:rPr lang="ru-RU" dirty="0" smtClean="0"/>
              <a:t>&gt;.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8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pic>
        <p:nvPicPr>
          <p:cNvPr id="7" name="Picture 4" descr="ÐÐ°ÑÑÐ¸Ð½ÐºÐ¸ Ð¿Ð¾ Ð·Ð°Ð¿ÑÐ¾ÑÑ java evolu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8075240" cy="423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66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Nullable</a:t>
            </a:r>
            <a:r>
              <a:rPr lang="en-US" dirty="0"/>
              <a:t>&lt;T&gt;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925" y="1700808"/>
            <a:ext cx="5793259" cy="31048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47647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Это важно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1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Область видимости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Переменные можно объявлять в любом месте блока. Точка объявления переменной в буквальном смысле соответствует месту ее создания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b="1" dirty="0"/>
              <a:t>Новый блок – новая область видимости</a:t>
            </a:r>
            <a:r>
              <a:rPr lang="ru-RU" dirty="0"/>
              <a:t>. Объекты, объявляемые во </a:t>
            </a:r>
            <a:r>
              <a:rPr lang="ru-RU" b="1" dirty="0"/>
              <a:t>внутренних блоках</a:t>
            </a:r>
            <a:r>
              <a:rPr lang="ru-RU" dirty="0"/>
              <a:t>, </a:t>
            </a:r>
            <a:r>
              <a:rPr lang="ru-RU" b="1" dirty="0"/>
              <a:t>не видны </a:t>
            </a:r>
            <a:r>
              <a:rPr lang="ru-RU" dirty="0"/>
              <a:t>во </a:t>
            </a:r>
            <a:r>
              <a:rPr lang="ru-RU" b="1" dirty="0" smtClean="0"/>
              <a:t>внешних</a:t>
            </a:r>
            <a:r>
              <a:rPr lang="ru-RU" dirty="0" smtClean="0"/>
              <a:t> </a:t>
            </a:r>
            <a:r>
              <a:rPr lang="ru-RU" dirty="0"/>
              <a:t>блоках. </a:t>
            </a:r>
            <a:endParaRPr lang="en-US" dirty="0" smtClean="0"/>
          </a:p>
          <a:p>
            <a:r>
              <a:rPr lang="ru-RU" dirty="0" smtClean="0"/>
              <a:t>Блок ограничивается </a:t>
            </a:r>
            <a:r>
              <a:rPr lang="en-US" dirty="0" smtClean="0"/>
              <a:t>{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611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Область видимости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Объекты, объявленные в методе и во внешних блоках, видны и во внутренних блоках. </a:t>
            </a:r>
            <a:endParaRPr lang="en-US" dirty="0" smtClean="0"/>
          </a:p>
          <a:p>
            <a:r>
              <a:rPr lang="ru-RU" dirty="0" smtClean="0"/>
              <a:t>Одноименные </a:t>
            </a:r>
            <a:r>
              <a:rPr lang="ru-RU" dirty="0"/>
              <a:t>объекты во вложенных областях конфликтуют.</a:t>
            </a:r>
          </a:p>
          <a:p>
            <a:r>
              <a:rPr lang="ru-RU" dirty="0"/>
              <a:t>Объекты, объявляемые в блоках одного уровня вложенности в методе, не видны друг для друга. Конфликта имен не происходит.</a:t>
            </a:r>
          </a:p>
        </p:txBody>
      </p:sp>
    </p:spTree>
    <p:extLst>
      <p:ext uri="{BB962C8B-B14F-4D97-AF65-F5344CB8AC3E}">
        <p14:creationId xmlns:p14="http://schemas.microsoft.com/office/powerpoint/2010/main" val="318201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3066256" cy="24721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279617"/>
            <a:ext cx="2973685" cy="30290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20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и инициализация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ru-RU" dirty="0" smtClean="0"/>
              <a:t>В чем разница?</a:t>
            </a:r>
          </a:p>
          <a:p>
            <a:endParaRPr lang="ru-RU" dirty="0"/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a;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a = 8;</a:t>
            </a:r>
          </a:p>
          <a:p>
            <a:endParaRPr lang="en-US" dirty="0"/>
          </a:p>
          <a:p>
            <a:endParaRPr lang="ru-RU" dirty="0"/>
          </a:p>
          <a:p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a.toString</a:t>
            </a:r>
            <a:r>
              <a:rPr lang="en-US" dirty="0" smtClean="0"/>
              <a:t>());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426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Переполнение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 err="1"/>
              <a:t>int</a:t>
            </a:r>
            <a:r>
              <a:rPr lang="en-US" dirty="0"/>
              <a:t> a = 2000000000;</a:t>
            </a:r>
          </a:p>
          <a:p>
            <a:pPr marL="118872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b = 2000000000;</a:t>
            </a:r>
          </a:p>
          <a:p>
            <a:pPr marL="118872" indent="0">
              <a:buNone/>
            </a:pPr>
            <a:r>
              <a:rPr lang="pt-BR" dirty="0" smtClean="0"/>
              <a:t>Console.WriteLine</a:t>
            </a:r>
            <a:r>
              <a:rPr lang="pt-BR" dirty="0"/>
              <a:t>("a = {0}\nb = {1}\n", a, b);</a:t>
            </a:r>
          </a:p>
          <a:p>
            <a:pPr marL="118872" indent="0">
              <a:buNone/>
            </a:pPr>
            <a:r>
              <a:rPr lang="it-IT" dirty="0" smtClean="0"/>
              <a:t>Console.WriteLine</a:t>
            </a:r>
            <a:r>
              <a:rPr lang="it-IT" dirty="0"/>
              <a:t>("a + b = {0}", a + b);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182" y="4253813"/>
            <a:ext cx="5696272" cy="224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08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Переполнение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Причиной некорректных результатов выполнения арифметических операций является особенность представления значений арифметических типов. </a:t>
            </a:r>
          </a:p>
          <a:p>
            <a:r>
              <a:rPr lang="ru-RU" dirty="0"/>
              <a:t>Арифметические типы имеют ограниченные размеры. Поэтому любая арифметическая операция может привести к </a:t>
            </a:r>
            <a:r>
              <a:rPr lang="ru-RU" b="1" dirty="0"/>
              <a:t>переполнению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593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checked</a:t>
            </a:r>
            <a:r>
              <a:rPr lang="ru-RU" dirty="0"/>
              <a:t> и </a:t>
            </a:r>
            <a:r>
              <a:rPr lang="ru-RU" dirty="0" err="1"/>
              <a:t>unchecked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4852" y="1844824"/>
            <a:ext cx="8434296" cy="3816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785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checked</a:t>
            </a:r>
            <a:r>
              <a:rPr lang="ru-RU" dirty="0"/>
              <a:t> и </a:t>
            </a:r>
            <a:r>
              <a:rPr lang="ru-RU" dirty="0" err="1"/>
              <a:t>unchecked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ru-RU" dirty="0" err="1" smtClean="0"/>
              <a:t>unchecked</a:t>
            </a:r>
            <a:endParaRPr lang="en-US" dirty="0" smtClean="0"/>
          </a:p>
          <a:p>
            <a:pPr marL="118872" indent="0">
              <a:buNone/>
            </a:pPr>
            <a:r>
              <a:rPr lang="ru-RU" dirty="0" smtClean="0"/>
              <a:t>{</a:t>
            </a:r>
            <a:endParaRPr lang="en-US" dirty="0" smtClean="0"/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ru-RU" dirty="0" smtClean="0"/>
              <a:t>w </a:t>
            </a:r>
            <a:r>
              <a:rPr lang="ru-RU" dirty="0"/>
              <a:t>= </a:t>
            </a:r>
            <a:r>
              <a:rPr lang="ru-RU" dirty="0" err="1"/>
              <a:t>x+y</a:t>
            </a:r>
            <a:r>
              <a:rPr lang="ru-RU" dirty="0" smtClean="0"/>
              <a:t>;</a:t>
            </a:r>
            <a:endParaRPr lang="en-US" dirty="0" smtClean="0"/>
          </a:p>
          <a:p>
            <a:pPr marL="118872" indent="0">
              <a:buNone/>
            </a:pPr>
            <a:r>
              <a:rPr lang="ru-RU" dirty="0" smtClean="0"/>
              <a:t>}</a:t>
            </a:r>
            <a:endParaRPr lang="en-US" dirty="0" smtClean="0"/>
          </a:p>
          <a:p>
            <a:pPr marL="118872" indent="0">
              <a:buNone/>
            </a:pPr>
            <a:r>
              <a:rPr lang="ru-RU" dirty="0" err="1" smtClean="0"/>
              <a:t>checked</a:t>
            </a:r>
            <a:endParaRPr lang="en-US" dirty="0" smtClean="0"/>
          </a:p>
          <a:p>
            <a:pPr marL="118872" indent="0">
              <a:buNone/>
            </a:pPr>
            <a:r>
              <a:rPr lang="ru-RU" dirty="0" smtClean="0"/>
              <a:t>{</a:t>
            </a:r>
            <a:endParaRPr lang="en-US" dirty="0" smtClean="0"/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ru-RU" dirty="0" smtClean="0"/>
              <a:t>z </a:t>
            </a:r>
            <a:r>
              <a:rPr lang="ru-RU" dirty="0"/>
              <a:t>= </a:t>
            </a:r>
            <a:r>
              <a:rPr lang="ru-RU" dirty="0" err="1"/>
              <a:t>x+w</a:t>
            </a:r>
            <a:r>
              <a:rPr lang="ru-RU" dirty="0" smtClean="0"/>
              <a:t>;</a:t>
            </a:r>
            <a:endParaRPr lang="en-US" dirty="0" smtClean="0"/>
          </a:p>
          <a:p>
            <a:pPr marL="118872" indent="0">
              <a:buNone/>
            </a:pPr>
            <a:r>
              <a:rPr lang="ru-RU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563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Что это такое?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8883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Приоритет операций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89677"/>
              </p:ext>
            </p:extLst>
          </p:nvPr>
        </p:nvGraphicFramePr>
        <p:xfrm>
          <a:off x="323528" y="1844824"/>
          <a:ext cx="8229600" cy="4800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6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3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() [] . (</a:t>
                      </a:r>
                      <a:r>
                        <a:rPr lang="ru-RU" sz="2000" dirty="0">
                          <a:effectLst/>
                        </a:rPr>
                        <a:t>постфикс</a:t>
                      </a:r>
                      <a:r>
                        <a:rPr lang="en-US" sz="2000" dirty="0">
                          <a:effectLst/>
                        </a:rPr>
                        <a:t>)++ (</a:t>
                      </a:r>
                      <a:r>
                        <a:rPr lang="ru-RU" sz="2000" dirty="0">
                          <a:effectLst/>
                        </a:rPr>
                        <a:t>постфикс</a:t>
                      </a:r>
                      <a:r>
                        <a:rPr lang="en-US" sz="2000" dirty="0">
                          <a:effectLst/>
                        </a:rPr>
                        <a:t>)–– new </a:t>
                      </a:r>
                      <a:r>
                        <a:rPr lang="en-US" sz="2000" dirty="0" err="1">
                          <a:effectLst/>
                        </a:rPr>
                        <a:t>sizeof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typeof</a:t>
                      </a:r>
                      <a:r>
                        <a:rPr lang="en-US" sz="2000" dirty="0">
                          <a:effectLst/>
                        </a:rPr>
                        <a:t> unchecked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! ~ (имя типа) +(унарный) –(унарный) ++(префикс) ––(префикс)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* / %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+ –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5 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&lt;&lt; &gt;&gt;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6 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&lt; &gt; &lt;= =&gt; is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7 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== !=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8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&amp;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9 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^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|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11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&amp;&amp;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12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||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13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?: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14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= += –= *= /= %= &amp;= |= ^= &lt;&lt;= &gt;&gt;= 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Объе́ктно-ориенти́рованное</a:t>
            </a:r>
            <a:r>
              <a:rPr lang="ru-RU" b="1" dirty="0"/>
              <a:t> </a:t>
            </a:r>
            <a:r>
              <a:rPr lang="ru-RU" b="1" dirty="0" err="1"/>
              <a:t>программи́рование</a:t>
            </a:r>
            <a:r>
              <a:rPr lang="ru-RU" dirty="0"/>
              <a:t> (ООП) — парадигма программирования, в которой основными концепциями являются понятия </a:t>
            </a:r>
            <a:r>
              <a:rPr lang="ru-RU" b="1" dirty="0"/>
              <a:t>объектов</a:t>
            </a:r>
            <a:r>
              <a:rPr lang="ru-RU" dirty="0"/>
              <a:t> и </a:t>
            </a:r>
            <a:r>
              <a:rPr lang="ru-RU" b="1" dirty="0"/>
              <a:t>классов</a:t>
            </a:r>
            <a:r>
              <a:rPr lang="ru-RU" dirty="0"/>
              <a:t> (либо, в менее известном варианте языков с </a:t>
            </a:r>
            <a:r>
              <a:rPr lang="ru-RU" dirty="0" err="1"/>
              <a:t>прототипированием</a:t>
            </a:r>
            <a:r>
              <a:rPr lang="ru-RU" dirty="0"/>
              <a:t>, — прототипов)</a:t>
            </a:r>
          </a:p>
        </p:txBody>
      </p:sp>
    </p:spTree>
    <p:extLst>
      <p:ext uri="{BB962C8B-B14F-4D97-AF65-F5344CB8AC3E}">
        <p14:creationId xmlns:p14="http://schemas.microsoft.com/office/powerpoint/2010/main" val="394096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AutoShape 2" descr="data:image/jpeg;base64,/9j/4AAQSkZJRgABAQAAAQABAAD/2wCEAAkGBxMSEhUSExMVFhUXGBgaGBcYGR0YGhsYGR4dGBcZHhoaHiggGh0rGxoYIjEiJSkrLi4uHh8zODMsNygtLisBCgoKDg0OGhAQGzclICUrLSs1Ly81Li0rNTcrNy0tLy8tNSsxLSstLy0tNS03NSstLS0tNS01LS0tLy0tLS4rK//AABEIALUBFwMBIgACEQEDEQH/xAAcAAACAgMBAQAAAAAAAAAAAAAABgUHAwQIAQL/xABKEAACAQIEBAMDBwgJAwIHAAABAgMEEQAFEiEGEzFBByJRFDJhI0JTcYGRkwgVFzM1UrHTJFRicnShsrPSQ4LBc9EWJUSSwuHw/8QAGwEBAAIDAQEAAAAAAAAAAAAAAAUGAgMEAQf/xAAuEQEAAgIBAwIEAwkAAAAAAAAAAQIDBBEFEiEGMRMyQYEiUXEUFSQ0UmGRobH/2gAMAwEAAhEDEQA/AIzhrIctGX0tRU0+uSd6gGR6h4IhymawZgdIYqAFFt7HDbBwTknscNbJTSRxSpG5POmYIJACCxDbKLi7dB1Nhjb8JckiqMspJJQWMT1JQXOkM8kiltPQsFJAJ6XNrXw6Pw3AaaOjIbkIqKE1GzIltKMerLsLg9e98BXb8L8PAITFMA6K4OqpsI3flpI+/kRm6FrXFz0F8ezcK8PKpYxS2CzMbSVBstPIIZjs3RXI+zfph3PBFIQikSEIix2MrkNEj8yON9/Oqt0vvYkXsbYzzcKUvMedII1meOWNmChQ4lsX1hQNe4G536+uATv/AIAyPRPIIJCtOWEhEk5sVUOwWzeeyke7ffbrtjVk4Q4fB0iGVzqjQBHqHLPInNVV0sdR5fmPoLXth94XyJaKjipgdehbMx+e7G7sbkndiTa+I3IeB4YKWGBmYvFI0qyIWRhI118u99IjPLsbjSB6DAKknB+QLMsDQTCR9FgWqALujSIpJNlbSjmx3FseUfCnDkqxPGNYmYKmmeZiGKNIFdQ94zpRjZrdMPn/AMK0+sSHmM4kWTWzszaljMK3JPQIzbepJ641aHgSjiaN1WQtFoCFpGOlY1dEUXNrBZX+/AJkHCnDz6NMUh5gpyvylRuKkssPztrlW+q29seT8KcPpzdVPODCnMkUmp1CO5Be17lQVN/Tb1w5UvAVJGUK875Pk6QZGItAS0It3Clm+/H3TcC0cayqqPaWF4XBdj8k5LML3ve5Pm6/HAJ9Pwdw+0qwGNo5XRHRJZpomZXLKukO4LElTsN+nqMTn6Isp/q7/jS/88TdbwjTSyCRw5IWFSNZCssDcyIMB1s5v8cTwGAQ5vCHKipAgcEg2ImluD2IuxH3g4U+CvCeiq6OOaZqlZbukgWVdOuJ2je3k6alJGLezbMY6eGSeVgqRqWYn0H8T2A7nETwDStHQw6wVeTXM6n5rTO0zL9QLkYBT/Qhl30lV+Kv/DC7xD4GMZFNFU6Y9gyzElh6sGUebt5SB9eLvwYDlLiXw5zGjMzNGzwxXPOUjQU66rE6h8RbY369cJvNb94/fjtiupxJG0bbq6srDfcMCD036HHF2a0fJmlhvq5cjpe1r6WK3tvbpgMHOb94/ecT/CNHDUSFJvamYFCBBHzroGHM1KGDgae6nviBpoC7BFBLE2AHUnExw/QQvdnnp1K3tFOJQj7beeK2nc7eYe76YC+Mp8PMlqASlLUKR2kNVCfTpIR/5wh+J/CEFPTGWCjan0Mt2eqWQsG2K8osxuDvsegJ+q0PD3LZo1LuI9BXyvFV1E6Pst2EczMq3t1vcWtvfCl4wVkasRLTtHCQy86NKSUtMwaxKyDmKbDqGUi/rbAUHgxs1UPzk1tHsNbLp81rkbEj1tvcix2xgdCNiCNgd/Qi4P3EHAfOMlPCXYIoJZiAqgEkkmwAA3JJPTGPFpeAXDnPrvamUmOnQkHbTzn8qKb7myl226EL67hPcD+CIZFmzB3BNjyENiB6O/W/qFtb19HpPCTKQLezE27mWS/+rEbR5RmKg71R1xxGUNUMzG1SxnWMtJ8k5ptIBUr1FiDuPM2yjMpYSoNUGSnqjFpqGjPMeZTSKzJIOY6wghi9xc9WO+Akm8JMp/qzfjS/88H6I8p/q7fjzf8APGlU5Xmbs4L1CIZMwVdEu4SRyaeS+q4spAQfNC9r7Z2pMxdmaYTctmh5kcM2htCLPG4hZXUpqcQSmxUlWtfYjAZv0RZT/V3/ABpf+ePn9EuUXtyGv1tz5b29ba8R2WrmDVQieSVp4ky0yFZbQrcye1Fo9WltSKRspu1iLWBGtQ0dZ+cLETipEdK0jmX5PR7XUGUleYbxNDqCJbYkbKbEBNjwiyn+rv8AjS/88ejwjyn+rt+NL/zxpZbl2Y+Q1AqmT2WZDGk/mEomjMTlllRi5TWbhxZLKCCTfIlDmh8pMoD+zFrSg6OSkTSKrXueZIXVugIjb97cErxl8PqajpkqqOMxBHCyqHZgVfZW87E3DADb974YMO/jr+x5v78P+tcGAhPDvhpavLctkKRMIqidpNa3LRaphoGxuNbI1jt5b9hjZpeD6qb2ltKQFjmUYYlxJKJ5H5OsBAFjX3lILncW073x+F1TUCgy+GEhUkNaZHMZfSUkJQXuAtyT164lm4org8jmNzCVqmjCwMZAIpkihNiwvqQu1jbYX7bhLcKcNzUr1LyzcwzrD59760Qq50kWVbkBVHYC+/WFHBlSKX2fl0hYNFzJidb1ATXqkcSwOqS+YEXWXq248pGrV8YZkItSxeYSVa35DnUsao8B0/EuV29621sSa8R5iahU5CiA1MMZcq4cI8AlfyaSoAkuC+vYjTY9cBGN4d1ToFeqsRRJTNpZyJCplLKxKghCTB5x5rK62s18bNVwfX6p1imjSKaMK3nbe1N7PpKcrb5TS2sPcAe6TjzJ+M6+UU6SUuhmkgEsoSTTok5usFXjXlOvLQ9XUBhviZ4OzuqnklWoXQqAcr5Jo+bHqYCfzE6b2A5fUdTswsGlR8I1C1kNQTCY41iVotUlmZIyhqemnnAnSBp3XcsDbS9LhFHEdYYZCRpqDKY0g9nksl5hGjmQmzryruTsD1FgMaVTxTmSpcRAsPaNPyEjc545+XFF5T8lqi82o7G9xspwFkYMV4eKq5aioRonMae16dFOztaIKYSCWUMTdgN/MQALbnExwtxDNJzFqUZTzxHCwicalMayXbYgWOsatl2A69Qa8QOZcXUsLmLmcyYEAwxKZZATuAVS+m9xu1h8cblDnMcpQLzPOhcaopE8obSb61Glr/NNiRuBbfC/nsSxZpQSRWWSdpY5rG3MiSJ5BqHztLAEG23S4BwGwMunrnjkq0MEMbB1prq5kYbq05sVspsQiki4uSdgGkDHuDAGDHl8AOA+ZGsL+mOMcxzDXUTzIotK8pAdVeyyEnowIDAHqNwehx2gRfCRmvhZl0mpo6eOKQjZgpZQdQe/L1BT0tb0JGA5WFx9uM9PKoGlluNQJIOl9gRYMQQBvf3T0GHzxc4SFFKjhqccy40RBkudzrETFgosFvZyLkWAviusBZPDPjDV0kaQ8mB4kVVCkMrWHU69RuSL7kH/AMYX+OOKvzjNzuXyzvsTGx36AOkSOVG+zFuuFbDbw9wW9RBHUMWQTVMVPDZdWpmJ5rG26qqgm9jcgjtgNPhXhmszA8mnjZkDDWxNo0J21MTte1+m9umLNTwNRgVfMQagLuoQEAgIFFi+rSAGHbYrsLWLNWKIKmlyGgvDG0bSVEq7SrH6q5I87EEFhci4ta2NvingJI4vactiEdbEwkRtTXlt78bEt5tS36nc/XfAc45/ks1HO9POumRDY9wQd1YHuCNxjoX8n+i5eV8z6aaRu3RdMY/0Hr8cQniTlkWcZYmaU0bCWIHUpFmKK1pYz6lGuRuejW642Pyec9R6aSiJAkiYyKO7RvYE/Y+x/vL9oTf6R5NKMtOrBkuSGO7iqhpWVQetlmBvf3hbscblBxxJLOsPIVNbyLqY2CaKiSAa7X3Ij2A6uwF7b4mquvoo5OS4jDqYVC8smxqJCIQLLbzSx326FQTbY4xDO6D5Q2GqNkDLyHEhZ2Lx6U0a5NTqzAqDcgntfAQlJx7JM6xxxxHmPT8t9TFSk/O3tYNtyO4UnV0Xvt8PcXy1Yj0xwoWghkIeQglpxJpCC3mAMYB33uemnfelzygjlSMqBI/JZStO5AM7lISzrHpjLPqA1EG98ejPKAI8ilbU4VbpE2pVkbQhjATUyMwIBQFSQetjgIyn4zeVVaGJBqlp4DrJus8ilp0NuvLBQbdyw2tjUpeP5XamvAg5y05JGtgOc8iHzAWQDl7a7a7m3unErk+aZdGkXLYnXJKyu8cmsSPK0cjyFkvCWm1pd9IJ2HYY2KLPcvdmjjG6a2t7PIoPIbluUJjtIUc6fJcgn44CHp/EFikcjRIAyZczWYm3thcOB6ldAsO98YpfEGYLGTTqpeRkIuz2K1YoyLqLJYENqawYnSN8SUGbZUh5yCNSI2Y2hdSFhkVHumgEOsjqLEahf0xuHPMuBILRC4mdrx22pZCJma628suognqbkX64CC8df2PN/fh/1jBjV8Y8xjnySaSNiV5kYN1ZWDCQAqysAysPQgHBgI7wb4yokoko5J0imjaUkSHQCGdnBVjsdj0vfbFsRMrC6kEHuNx8McSynzH6z/HGxR5pPECsU0sYJuQjsoJ9SFIucB2qAMeADHIy+IeaAWFdPb+9jRquK66Ri71lQWNt+aw6bDYGwwHX1bmEEI1Syxxi9ru4QX62uSN7A7fA4S+IvFjLKZW0S+0PbZIfNc9N3PlXf4nbexxy/JIWJZiSSSSTuST1JJ6nHyWwHWvh9xnFmsTyxoYzG+lkZgT0BDbdjcjp1Bxv8YcSwZbT+0ThyupVCoNTEnpYEgdidz2xQ3gRxIKav5DE6KkBPgJBcx3HxuVv8R9jV+UlWWjo4be80j6r/uhVtb/u/wAsAzUfjPlLqGaWWM7+R4mJFtvmal369cbUvi1lC2vUk3AO0chtfsbLsfUY5Zx6TgOguIPHSlS60kMkzdnf5NL7W23Y9T1C7j43wy+GRasiXNKiUSzyqUAA0pAgbeJF6glgCzE3Nl9Mcr4vn8nbOrU9XC7+WJllA3JCsCJD6WuoNh3J9cBdROEfjzxKpct1RkmSo0krEouASDo5huNIJA9TY3thY458aoIlaGg+VkK7TEWjQn0B3dgPgB067jGn4TeHRmIzLMBzGks8SOSxJ68197Enspv6ntYIjJMiz/Nf6aat4Ee7R3leNT1K6Y0v5L2F27G/m72fwnDnUWmOtNHMgsDIjusoFu45Wlz0/d74cUQAWAtbH1gPBj3BgwEXxFkkdZTyU8g8silbi11v85b9DjkfivIXoaqSlk6xtYNa2pTurj4EW/zGOzMUz468Gz1UtNPTQtK5vE6oLn95GJtZQPMLsQOmAoMY6o8O8pglyvLWAHyIWVdB2EtmV7+vvvcepwi8LeBJID102k7fJQm+3ozkdfqH24ubJMphpIUp4EEcaX0qCT1NzudySSTc4CpOOM9bL+IopxA82umWJUXYsXZgNJIsTfTt8cM2Y+IFRAI5J6GWnj5irKJBq+TYheasieVdJ6q9rhgQTYjDtW5VBK6ySQxu6AhWZQxUG1wCRt0GKk47zqozOoqMnpUkdTLAplQAxxhATPrcGxGrR5TY3DDrYYCxOJOVS5dVyKtkMczkL3aQG5AJA3Jv9+OVuG+IJ6GcTwPocAjoGBB6qVOxGw+4emOkuMMzWfKMxCdIkli1dQxQC5U9CLmxt0II6g45hy/LpZ5UhhQvI5sqr1J/8Dvc7AXwF45fxrk9fItVVNJTVAak2ZNSK1O5kXRKqNpRmezFiuwHS18MuU5NlhJMGYK7LySrrNA7RmIymNtl3JEsikvqLA7774U+GOMUyWkXLczpJkdSzLpEciSRyMWuTr0mxLDa/Qd8VDxTW081VLLSxGGFmukZ+aCBfYEgDVc2BsL2HTAdUycLxyOZWmldiaU6iV6Uj82MbILhnLFid/MbWFraJ4EjRFiglaKPmxyMFSHVpiJeJAeV5lEmgnXqJAtfHL+W59VU9uRUTRW3AR2Udb9AbEX7HE9T8f5nIQjVs5VjYjVp2Ox3AuPrwmeGVa91oiHQmX8DRotmlkYam1e4OanOapVZPJ2lkc+TTsxHTHkXh9AOd8pN8qs6m3LUgTyCVySsYMlmAsHLAC47nFIWb6Wb8V/+WDzfSzfiv/yxx/tuNPx6Z3J/L/K7ZvDqme+tpGJEoBIj8rTPHKzqOXZW1R7WGwZh6W18y4Wy6ISe0VGhW9q18yVEFqxlZ+oGkBgNFu5N7k4przfSz/iv/wAsYvY47liupj1Zrsx+1rnCd3Gzr6Y25nzMQYfE/iemehFBRF5UEoeScRpHG1tXkARUDHVp3C28o3ODCtnZ+RP1j+ODGePP3xzw5N3pUa2T4c258Eyb3j9Z/jj4x9ze8frP8cSfC2TNW1UNKuxlcLfpZR5nO/ooJx0oZhyXJZ6uQRU8TSufmqOg9SeijfqSBi18k8B5GAaqqVTpdIl1NbuNR2B6dj3w5ZbyRSVNFkJiWeFkV5G6XYbya9LcxrKV+BB2FhdLyrL+J4ZXkLztZlLozrIrKbsTGrnl7dNKsp3AtboGDO/DvKIVs1fUwNtvNTPpsTbf5JfiL3wmcT8FSUsfPiliqqa4UzwMGVWJICuASV7b9LkC+Lb48raxKaOc5hBBPyr8l9URa1tVonJDMQPddDpb3W9KxoMmzQuaqOhkVHBEiJHyYnjtokUpsFVhqvtYE3FtsAnUtQ0TrIh0uhDKR2YG4P3jFkeMPEkeY0+W1MfdZ1depSQcrUp+8H6iMQOdeHWYxapRRTCI6mUbOyp1AcKSQQPX0OFerppIzokVkI30uCpF+9j9WA1sGDBgDFi+BGbcnNEjJss6PGfNYagNaEj5xuukf3sV1jNS1LxOrxuyOpurKSrA+oI3BwHaJyyH6GL/AOxf/bFecR1GdUlVDJ7TC9PUVKQ8sRXWBZHVY2vszG173a1z8RaI8H/E6Wpl9irX1O1zFKbAsR1jYKLXtcg/C3pixONUkkgMMdKagykKRzFiVNwRIzk6hY2I0hjt0wEjnWdQUkRmqJVjQd2PU9bAdS23Qb4VskzSszKeKqgaSmoFDbOEL1NiNLBSpaNOvm1XO1gOuEeHgTNcxzBDm7E08YJOh/I2kBbIq+6WNiSQCRf7LviiCgKAAAAAPQDYDAfQx7gxF53mZiVRGvMmdtMUeoLqbqSSeiKLsxAJsNgTYEMucZxBSxmaolWKMfOY2362Hcn4Dc40+G+J6evV3py7IradTIyq3xUsLMPq6d7YU6LgD2yb2nMnacqzaI2LKhB2uY7kIgsNMY3tcuWLELYkcQUAAAAdABYD6hgPvBgwYDFUxakZb2uCL+lxa+Ejhbgt8vy9qKOW8szkyTKDtrADMAzHcILA+tiR1w9k4w1NSkaGR2VVG5ZiAB9ZOAqbxozWKgy6PLadOXzhYBdgsSEFrkG5LGwN+oLXxj4F4Fmo8vWsWJDmCvz41NrmMoU5DNtp1Iz97BtJ7YXauFuIM85kKlqSExqzkeXlISxHY3di9h13v226EVRYYDkzxF42lzWVHeNYliUqsYOogk3csxAJJsB0FrfXhRx0b4n+FUdUJKulGmptqMYtolbv191yO97EjfrfFF1nCldE2l6SoDWBty2Ox6dBgIbG3lgvIg/tDG/RcJV0raUpKgta9uWw2+0DG9LwpV0RhlqojCkjkLqIuSu5ut7j6zjG/wAst2v5y1/WE7gwYMV+X16nywMGDBgyR+efqj9Y/jj3HmefqT9Y/jj3Elq/IpXXP5r7QTZveP1n+OGThKGdNZjikd6mOWmg0j3pH0h7G4tpQ3J6eu18YuH8pSSQF1eUuzJFTxEc2V+ouf8ApRju1r+g6lb64U4cSiQ5jmBjjkRLJGP1VJD2jT1c/ObqSSN7ktIKc3uFMmpciobzSIpNmmmaw1Oeii1yQLkAb9/XEZR51mObSE0ZNFQWGmd4w00pNwSik2Ueh+ANzewhMnyt84qUqc1l008jOaKi1FOYoH6zR72nSAbnrfsLA23USx08LMbLHGhOwsAqjoAP4YBRyqhoMtdo0RnnBhEszjmSsKiQors9r25g3AsBtiH8SoXraeCSLUQS5WMG458N3VfKNiyLNGdRtfQLX3xHR0U8NKtTWlVmq6+jMSWOtIzUc8RMSASw1SG29gOvYSVO7JkkdStxoqvaUHTWj1ZkQG24DRuL/A/ZgLAyLNY6uCOoiIZJFDAj/Mb77G4+zGavy6KZdMsUcgvezqHFx0NiMVXwNmT0GbVuXvb2V6g8prkhJZV5yJc73aMHbpqXbrvbwwCRn/hXltUDeAQsTfXBZD2vsQVtt3XbtbFReIPhM9EjT08vPjUXkQgCSNN/OQDZl2sSAPqte3SUjgC56Dr9WKRi43NXmdVWpE8lDSUcqMthaQGxOqwOzP0veyrc23wFGYMWvx94UTIfaqCMyQOusxDzPFcaiqjq677Wue3perJ4GQ2ZSp9CCD9xwDV4Tj/5tR/+r/8Ai2OtBjljwZzCnp8xWepmWJI4pCpboztZNPT91mP2YuseJiykmloK2ojTd5RHoTQAC5XUbu4v7lgTgH3BiPyPOYayFZ4HDxt0I7EdQQdwR6HEhgDGsaJDJzdI5gUqGtuFJ1Fb9gSAT9Qxs4MAYMGDAGDBgwHjYofw84ZhfNsxo6xBKIyxjWTuNd1cLfuhU/URi+CMVHDop+LWFmJqKf4EB9APwsumL4m5+4LSy3LYqdBFDGkca9FRQo/y7/HG3jwHHuAMGDBgDCj4ocOmuoJY0AMqWki2udab2HxIuv24bsfLDA54cs5dVGRdwQymzA7EEbbjtjaxJ+IuSotbNV5eVliAZ6oL+rikuC4Mh8l2vfQCWBvt0wt5fmwkOkgq1ri/cfDEVsa01mbV9l/6P1zHlpXFlni3t+qRwYMGOJZkfnn6o/WP449wZ3+qP1j+ODEjrfIpfXI/ivtCxvC1KDLst/OlQwEsrSLqaxayOyiOJT1J06jbc/UMRWZcQtVn86ZhGwolbRRUhbSs0vUNIehQWJZzttYX76HDlCJsvinzAImXUTTNEt7SVMrsWMd7+7q8u3Xf0JC+vECZjmEcte2imj9yCJSwCr7kEagEXYhQSQL77ja0ipy++AcvR09veUT1Ews0oUqiopNoYQwFolN9x7x3JPZvwg5jxSzPBQKop5XjD1LB1tSQnYJq6c0+VQLWBNxcWw20Waq80kCBjydId/mhyAeXc7l9JDH0DLvc2wGLO+H46p4GlLWhkMgQEaWJRo/MCN7BiR6b+uFjxHljp6KCghCqZ5qenhToLB0J+oAAC/xHrh9LYpmrzoTV1dm0nnp8sUxUyHy6qg+U/H3u5HQi17YDDxXV6szr2s0fKfLlVlJ803NR1JIGx0NJsf3euLtxz34a1z5nmBMitc1Htk5BYpaJdFNENzsHYmzdlUdsdBjALfiTr/NdZy9WrkvbTe9vndN/dv8AZfCh4a5SsnDbRoFV6iOqDMb2LFpIwT3sFVRt6YeuNJlSgqmYgDkSi526oQP8yMRfhvlbUeU08Mo3WNncEDbmM0rL1INtVvjbAQ3CniBpooXrqaeHyIeckTyQGMgBJDIgITa11bcY2+A+KIM3aqYxxsIptMepATyCPIxLC9ywkNtrXGI6do4OGZGFwj0sjKAtre0ksi2BtYGUD6hfEb+Tzw8YqeSta95zoQf2Izufta/2D47BaP5op/oIvw1/9sZFq0MjQhgXVVZl7hWJCk/WVb7se5kJOTJydPN0Ny9Xu67HRf4arXxC8LUchaWrkWWJqnllqeQqeU0Y5dwy9QwAPX7r4BF8L+Jgss1Ko5ks1bO2hAwSCIXLOx0kLcqdKjqSLkYtwHFUcd0c2SwtWUVS6RGoVpKYpGysZDdgHK61BOrqT12th5oOMqGUDRVQsbAlVcMRf1t8dsBP4MaGWZvDUF+U6vy20va/lbrY3+G/3Y38AYMGDAGDBgwBivaymWfiSJrMfZqMsTewDOzBf7w0s324e66qSKNpJGCIouzMbAAdThY4Fo5Gepr5lKtVurRqSSyU6DTCpB9xjdmK9i3Y7YBtx7iB404liy+leokYXAtGp6vIfdUDqfU+gucIXhr4pCo0U9SxeqmqHVQq2VIiNakt3AsVHfp9eAtvBjwYg+JeJ4qPQhBknluIYEF5JG9B+6vqxsBgJDNs0ipozNM4SMWux9TsAALkknoACTiuOIeKJJdHNWeOGZW9no4Sfa6vqdT6Rqp4tI6A33NztbGhUzVD1aqDHW5mCzLECfZKBel2t70gJIud/wDK77wnwmtL8tK7T1jj5Wofdj30KD7iA9FGAX8m4GkqAhzARpAhBiy+HaFLE6Wlb/rPpsD2273tjN4l+H8dbThoEVKqFQISLICo/wCkdrWt7t+h7gE4sDHxIdjg9iePMOVKGsbU0MqlJUJVlbY3HW4PfEhhl8S2p80qVTK4HqKtCBJPFtGEtsC2ysbm2okWsRc9lOtjqqXaspZogNtZQ6dja+rp17g2PbEbsak891F06P6gr2/D2Z4mPaWvnf6o/WP44MaWeVyNEAjAkkbD0GDG3Wx2inlw9Z3MdtmZrPMcQmcvynMMyo4KaKJhSwe0MrbkSSglzt3N3EY7C7b9bTPhpwqlNJVZjU+eCh16DsA8yDzbN+70H9oi3TFh+E3MGRIYlDSAVOhSdIL8yTSC3YXtv2xEeK8Yy/Io6RS13ZIyw31NvLKzHa+pgxvbcnHarCraLi9Q8tTMS8s9QZZF3PlhHMp479NDTMt7e6IV2INsXNlVa9PlyQxamnkqRTGZSvmnkOqpmBa9tJ5o8w3ZOliMcyjHQOcH2KXh6laJiq7lU8ziXSq3vvdQzkkeg67YB7yOoMs1dISbRy8hQbbCONWJv/aaQn7sU1NQu3DtBBCTqq63SQ1gCzF1QXtsNSqfvw78L1pkpM8p21GdZqwlSPOQ6FYrKPMdksNt9rXwk+HOZpLS0cEqF1p8xiJHXSKhJI4W3IsBMQdunXAMv5PMyR+2Uptzlk1Gy9UWye/3GoGwIFrk99rlxUvh7SHL8zq6flCOGpkPJO4sEM2hApFySsbtfpYDffFsjAY6mmWQaXFxcG3a6m4+vcA49kiBBU9CCD9u2MmDAIPFXBktVHRUCaUoY7c/SSHKxraJFDX2J73J7/W70NIkMaRRqFRFCqo6BVFgPuxnwYAwYMGAR/GinVsnqiwvpEbL8GDqL/cTivPD3O4aqA+3VktPFRpEghibkRvEF5al3TzyOWG63H1el5Zll8VRG0MyLJG1tSNuDYgi/wBoBxS9f4c0X56MetKaFRFMkLb865bWqFzYDUoBWx2vYDAWdwFyjSLJBT+zxys7qh3ZlJssjdTdlCmxOwsO2GPHygx9YAwYMGAMGDBgNDMMsSdk5gLKjBwvzdakFGPclSLgdPuGNx2CgkmwG5J6fHH2ThV4iqGqpvzdCSBZXqnFxpgJ2jDdNclituy6jttgELi3hmvz2rjk/U5cFvE7MCWU78zlg31Nfa9rKB8b7vhrkUUmZ1VbEB7PTqtJAeuoxqqPJfbfSLf95+GHPjjN2pqYJFbnzssEC7nzv5dVhvZVuxPwxqyVdNkdDFCNTkeSKMbyTSsbkADuWJJPQX+8JfijP1o4gQvMmc6IIV96WS2yj0Hq3RRvineLM8/N0rcybXmVSPl6hbP7JCekEK7Wa1t9vXuMTnFedPQAu7CbOqpQkSRjWtMjGwWNT0HXc7u25FgcREPgm88IeaqK1jOWmLAuoDC+m+2p7m5a9uowCllfiTLSSRilQJTRsS0Vxrnv1eaWxJc/AADoMdIcNZqaqlhqCqqZEDFVcOFJ+bqGxtjkniegggnaGnkaUR+V5TYB5FPnKAE2S+w3N7Xxa35PGY1bGaEt/RIlLbgWWVyLWbraysbXtvfvgLwnmVFLMwUKCSSbAAdSSegxWdTUVOeymOEvDlYusko8rVVjZlS+4S4I+q9+tsZq6obPKgQRFvzbA558gOkVMg6RIRuUB6nofuOLFpadY0VEUKqgKqqLAKNgABsABgNHIMip6OIQ08SxoOyjcnpqY9WawG5ucSDxA9RfH3gwFL/lAZLTQUcM0UEUchqLFkRVJDI7NcqBfcA74Mb/AOUh+z4P8Sv+3JgwE/4J/siD+9P/ALr4X/ykP2fB/iR/tyYkPBbMgKGmptLElaiQsLaVAnZAp7gm5I9dLemPfHjKHqaCMR7utRHpXbzFw0YFyQB717/DAcy46A8ZZUjOU1wdiscq+5axQ6HJDX6kLYb2N8UVQZe8xYIB5Y5JD/djUux+4ffjo3ijIfbOHYkF9UdNBMvTdo4wSDcgWKlh8Njva2AR8q4rNHxHUmWyxVEpikBa6gG3Ke/T0+oM314XoMwXKc7lAUPAs+l0YbcsOsisoG2pCFZT8BhQzLMTMULABkjSMkfOCCyk/HTYH1tfE5XUpqqBa1TeSnKQVAvcmO1qeW19gAOWdvmg774Do3iWKKug5dPUBagItRTyRm7Ai+l13syndCL2s2/UYycEcXw5hCpV15yovOiHWN+h+sXBsfqxTPhhn0r070yHVUUf9JpLn5gNqmAnppZCwF+ha/UC31wJVSpX1OZwsy0r1OkppFpUnmChbX8jLzY2+0273DorERxHnq0aq7oWRmsWDRrp73PMdbi1ztc7HEvj4lAIIYAixvfpbvf4YBLl47YO4EQCL0eTnoCNh1SndDvfcMQRieybPOegOk6ttlWQrpY2DB5I49W25sNvjhFlp48wzALSrTQxRh/6XHFFJLI8YjJWNmUqqjnAXsSSHG1sNuQZxKJ3oqwpz1GuJ18onhJI1BT7rrazKCex6HAM2DHgOPcAY0c1yiCpXRPDHKvo6hh1B7/ED7sb2I7O84ipYXnmcJGguSf8gB3J7AbnARPDuumqJaJ5GdNIlpmkfU4j2SSK58zaHsbm+zrc4Z8U14d8TyZpnk1UYykUdK0aDrpUyKy6j01sdR+y29r4uQm2A9wHEBnnF9HSA86dAw6Rg6pD2sEXfqLYrDiDxPq6i6Uq+zRfSNZpm9bDdU9O5737DC+StI5mXTr6mbYt2468rM4k4zo6GwnmAY2tGo1ub7X0Lvb44VMp8Y6WacRvG8EOm5mmIXzdAoRA1+o3uO/pvVKwDUzm7OxJZ2OpiT1JJ3vjIwvsdxjjtvRE+I8LHi9K5LU5vfiXQebcQxpRzVcLJMqIzLoYEOw2VARfctZbepxqcDcPyUkcjzTNLLUOJpbiwWZlAcLsDo2AAI2AxSPCuVGSup4Y3ZI5ZRzowzBHSP5U6gp/sAfXbHR1TMEjZ2vZVLHubDc/5Y7MeSL17oV3c1L6uWcV/eCNm2eQitqqqoI5GWxqqjuaiYamIDADWFCItjcam/e2jJax4oxm9bEGq5fk6ClvqEYkF1UWH6xhdmf02Gm5GFnwtpjmk0s9Qw9np6h6koRcSVEt7M2q+lFjRQFHpiweGEGYVRzNheGMNFRjf3b2lnN+7nygEbBb974zcrDwBwdGjtmU8qVVXONTSoQYk1dRFba1rDV6Da1zjZ4lmesnOXU5IRQr1kgYrZDcimDAEh3FrnYhDfe9sbGaiPLKZkooF50zkRxoN3lc+ZyCQWCrdjcjZQLgdN7hcQRUupZGZQWaWWUFJGk/6jSBgCrX7EbAAdAMBWviTk+VZXCs4o41rJf1So7mNJABqfQSFKqSLeXc22F8QHAVZJVUEeU0Hyc0zSvXTkHyQltIsSd2KaRYfHpckYfFGjqswjbOBpFGvycSsSr8sOED6eh1OSevQDFt+F3By5bRqhAM8lnmb+12Qb2soNtupucAzZRlkdNDHBEumONQqjrsPX1Pcn1xu4MGAMGDBgKm/KQ/Z8H+JX/bkwYPykP2fB/iV/25MGAUfAziTl1klPIws8JWIHrqjd5AgI235kh3/wD1i1s5nFdSUMkdrTT0sm5IGm/McAkXvpDAbdbdMc/+FYvnNKO3Mb/S2LJ8P+N46fm0WiQrS+3yBFRfdRw8aqS1ybc0fao+oE/IOHmp/wA4SXOg0LqgCsTepkMMCdNySmx73v2x0bQUypCkQWyqiqF9FAAtv8MLNPwerGWS6qKmenlkTR0igROXB17Ot72FrkWw3tsDgOT804MmbMpaaJFCmplijswtcAyqgub30W67X2vhy4J4SkinzPLZXGiWjkINvo5WSKQrsbghmABtuOt9pPhymepkjrHBKVGcl4nW6MY44pxfYAqvkUH10m+HqpotNVX1/LkYpTLCiqt2fQrSvoW/nuWRR03UjAUdwFlkkFfA7bo8UtmBtcvRmcra99hKm/QnpiZp64QZDBCjLFUrmIWQOCoEkba/lDaxCjlk3v0+GJHIsvMMlVUNqaKjomZVbSAWMXssciEG4LR05JuNr7XBBMVlnC1ZM8zU8MU9JSZhORSlxGWZbdyLFdIQWv67b4Cz8s8VKWWpjgZJY1mJEMzW0SG4VbAHUoYnbUB1F7Yd8ypubFJHcjWjLcEqRqFtmG4PxGOdaCnoqGvRlo601WotDRziNEVzfQeaSTIoIsDbf1uMWVk1RxC8TNyaSN3lZx7RIzFY2G0YSMG1j3LX67egK/gvTxtHW5VUBknSXX5SUYFQIyyMN1ZWUG/9ofHDjxTw3DBTPU1MlXVSwgcqQSqk0dyFtEUCKCSRfYs3TzbDFW8XV+ZU+ae1NDHHUwoHkenJ5c0QO7WfdgB5WNj7pJtbFy8C8dU2aI3LDLKgBkicXKgkhSGtZht26bXtgInhTPKyA0seYFtFUHEbShUljmBusEhU6X1Jcq2lTcWI32sBm74j+IsmSrp5IHJXUPK67MjjdJFI+crAMPqxR/GmY5i0xpK6YBUVQEiJVJl3tK292v3U7AjptjC94pHMujW17bGSMdfeVmcUeIlPTakhPPmFvKvuLcXBaT3bdNgSdxtipc9zeetkEtS+or7qKLRp16Lfrva5udsaKqBsBYegx7iKy7d7+I8QvvT/AE/g1/xX/Fb/AE2MiziroDIaOREEpBZXQMLi9iCenU43q7jDM510y1ZQWIKwqI7j+8PMD9VsRODGP7Vk445bp6Bpzk+JNft9GGGlRCSq7nqepJ9b+uM2DBjRa028ylcOCmKvbSOIGDBj4lYgbAsxICqBclibKAO5JsMK1m08Q9zZa46Te3tB98HMsL1ctSR5YU5Sm/V3szbegUDr67d8WNx7O0eW1jobMtPKQfQ6TjFwFkJoqOKF7GTdpSN7yOSzb9wNlB9AMYeOaGoq4XooYk0TIVknlI0Rgke7GPM8ncdALA37YnsdOysVfJ9zYnYz2yT9ZVb4cUPNoky2EC9UTPXSXB5dNfTHFdejSKlgCbrrY2Fxi84kjhjAACRooA7BVUep6AAYhOB+EYcsp+RF5iSWeQgBnY+tuwGwGNXOeZXTCljDLSo59ql2Ak0//TICLsCSNbDawZbk3Azcz44WR6uokzGTaMqYqND2hvd5upF5CE/7VX1xp8cSSVcoy2IMY9HNrDGyiTlb8uBNRA1SMCNyAAD64bsyroqSB5pCEiiQsbC1lUdAPXsAPgMQ3BlFy4pKqYaZapzPJqtdFI+SQn0SMKPQG/1kE7xZgVky3KIkKrPMgsLDTFEApAJNrgNfe97ffa6i2Ki4Jf8AO2cVGZMpMFMOVTH5pO/m36m2pum2sdwMW9gDBgwYAwYMGAqb8pD9nwf4lf8AbkwYPykP2fB/iV/25MGATPCzIVhjlzuR1MdMKgCMg6uaoGgg7jfURfsbYTeEp6iavRYj8rUyaXNuquweT3R5RYXNhsL9sWDTqYeEpXRjeaZtXToZREVG3SyD47nEZ+TzlYlzB5mBPIiJU2uA7nSN+x06rfbgOj1ONPO6EzwSQhynMUqWHUA7Nb0NrjG4cR+R5ulVG0iAgLLLHvbcxOYyRYnYlSR8MBA8VTQ5XRwzJEpSmeJEU/MR2ETlSTs2hm3Px9TiayOv9oVpVIMRciFgCNUYAGrfqC+uzDYrpIuDc1/4w1/tM1Nk8bgNO6yTk9FiTcXPbozdvdG4Bw78HZxFVUyyU6FYAzRwk/OSPyardVFwwsd9t8Ap+KLQU0CU6oL1tVBzFUXJWMoXYKDfZY0GwNvtvjb8GpUkpJ51YM01VUSSWNwGZ9rDqo0hTY+t8Vr4gcSe25lOyuRDQQT8sqzXMthGHXTbfnvH8LJvfpix8l8Oo4aeB4JJKSqEEYkeB7o0gUFi8bXWQar9R3+qwOOd5JT1cfKqIkkTfZhe1+4PVT8RhTfgGWmt+a66WlQH9S458PTeyubqSd+vc4k+Gs0qzLLSVsarKiq6TRX5cqHYlQ24ZW2IPw7EX2skir0kZal6eWK50uoZJbbadS7oT1vYjrgKY8TOEsxk+XloIGkBYyT0dyHXaxeI+bUCff67G+3RF4K4jky2tjqACdJ0yL+9G1gy2236EfEDHYOILiDhCjrVIqIEcke/bS46bhx5gdh37emAk8rrUniSaNgySKGUjuCLjEXxfwzDmEJilFiN0kHvI37wP8R3GF+HhmsyxR+b52ngQMfY57bg72imA1I1xsGuu56YZOGeIY6yPUqtHIp0ywuNMkT2uVZTv9R7jfB7EzE8w59np3ikkgkFpInKMOnTowv2IsR8Dj5w2+LGWiHMeaAbVMYYmxtrjsh3JtfTp2Fv88KWITZp2ZJiH07ou1Oxq1tafMeJ+wwYMGNCXGDBgweDErwdSNNmVIiEArJzW902SMXOzbb9L9R1G4xCl3Z1hhjaWZzZUUXO+1z6D4nYd8WJ4K5BNDVVz1GkyxlILqSQPnvbYAj3Pjtju1MFu7vlVPUHVccY7a9PNp9/7LZnkCIzHooJP1DfCTw3LW5naonvS0jWaGGNvlJVNmR5JBuq6beVbXub4as/ydauB4Hd0R7B9BALJfzISQbBhcG1jY9cb0EIRVRRZVAAA7AbAfdiUUUTShFLMQFAuSTYADqSewxE8OZ57ZrkSIrBe0MjHeUd3VLXVL9CT5utrYx8W5ZJVQmmTSElIWZmvcRbawoHzyNgeg3PpiagiCKqqAFUAADoANgPuwEDxlHTukS1HMYc5CkEZ3nkW5RCvzlBs5BIA03Y2BxDeMHETUlAyxX51QeTHYEnze8Rbe+m4HxI69MS9PkcjZlJWyEaFhWGBNWq1zqlksR5CTZdjuBv2sh8Tqcx4ipaUWMdEolkuLi+zsLEDc/JDqR37WIO/htw0MvoIoCBzCNcpHeRveHxtst/RRhpwYMAYMGDAGDBgwFTflIfs+D/ABK/7cmDB+Uh+z4P8Sv+3JgwEBIhbhHSNzzHa3fStSdRt6C4vje/JsorRVc1/eeOPTbpoBa9/wDvt9mFvgWojrY/zcCyyCirowT0LvMk6b2Nh5SDcdvjhv8Aybz/AEOp/wDXH+hcA2eLPEnsOXyuv6yUcqPcAhnBuwuDewubfwwueFcQhrJaQXAp6OmV1JJtK5aaW/YnVIRcbWAxA+Lspq86oaEgFFMdw3RjK4L3tvbSoH3+uM/hvUcmgzjMSS0nMlF7DUOWuoHUfjJ06eUYBI4g4lWSrzSs1rrcGmgANyUc6GdStrqIY3FzfeReuLZmqWyrh1RrLTezhU3uQ8tgNPl3ClxYEdlBO98c1SG5v/8A3xxb/Gc71GZ5XSX1QGKjdlW26qWLtqG9gms9cAo02XvTUWaBiutXp6dx16uzsQx+MYHT1x0LwtxbBXR8uItHOkalopkKutxYMVNta37qfTcXwo+LeTo9DW1qvdJI6NlKkEFo5HW/TdSswPXc+mHPLqGKthoax1KSqkUqMreZdaAtHqt5kINiCN7DuBgMtFxKvNanqQtPOo1AM4KSR3tzI3Nri+xBAYbXFiDifVgRcG4xGZ1w9S1iqtTCkqqbqGF7HpseuNrLqCOCNYol0xqLKoJIA9Bft8MBtYMGDABxqJl0YmM4W0rKEZhcalBuoIGzWJNidxc26nG3gwFeeNGS86i9oUeelYSXAueXsJBe17Wsx7eX4YqKOQMAw3BFxjpupiDqVIuGBBHwOxxzRX5W1DUzUT9Y2JjO/mibdG3726/EHrbHFuY+6vdH0Wb01u/CzThtPi3/AF84MGDEUv4xsZdls1VKtPTreRu591F7ux7Af5nYY18Wj4JZavInqiBqllKqb78uOygHbbz6zt8MdWpii9/P0QPX+oW1cHFPmt4M/CHB8GXx/JjVMwHMmbd3I3/7Vv0UfDqd8avhZF/QRPpZfaZpp7EgnTI5MfTYfJhNsb/iBX8jLquTbaGQC5tuw0jf13xIcO0Hs9LBBYDlxohC7i6qAbX3te+JiI4fOZmZnmUjgwYMHgwYMeE4DQz7NUpKeWpkNkiQsfjboB8SbAfE4r3wTy6SQVWaTCz1khKjfZAST8CNWw26KPW2IvxKzOXNa6PJaS5jVwapx0FiL3JGwQb7HckDqMW1k+WR0sMdPELRxqFUfAep7nuT3OA3MGDBgDBgwYAwYMGAqb8pD9nwf4lf9uTBg/KQ/Z8H+JX/AG5MGAo3h/OpaKpSqhtzEJIDXKm4IIIBBI36XxN8O+ItVRTVE8EcAapcM6lGKggsfKA4sLsepODBgIut4qnlr/ziwjExZWsoIQFVCCw1X6Ad+uPuj4uqIqGbL10cqd+Y7WbmX8lwGDWsdABBBvc+uPMGAgNW98TtHxRPHNT1A0M9PFyo9QJGgB1ANiL2EhA6dBgwYCak8UKxqH83GOnMIhENyjF9IAUG+u2rYG9uuMmT+KeYU0MEEJiEcAIAKE6x1s92337rY4MGAlP07Zl9HS/hv/Mwfp2zP6Ol/Df+ZgwYA/Ttmf0dL+G/8zB+nbM/o6X8N/5mDBgD9O2Z/R0v4b/zMH6dsz+jpfw3/mYMGAP07Zn9HS/hv/MwvcScc1FfNFPOkIeMFQY1ZdStvZrs17b2+s48wY8tHMNuG01vEx7xLD+fj+4PvOD8/H9wffgwY4/g4/yWL95bX9cvGz5rHyD7zibyPxdr6OBKeJKcpGCFLIxbqTuQ4Hf0wYMbsNK154hGdS2cubt+Jbnh7nHjBX1UYjkSmCh45PKjA6onWRernbUov8Mbv6dcy+jpfw3/AJmDBjeix+nbM/o6X8N/5mD9O2Z/R0v4b/zMGDAH6dsz+jpfw3/mYxVfjbmcqNGBTx6gRrRGDL8VJcgH7MGDAQHCXHlTlvMMEcDvKbvJKjM5+GoMNr729cMn6dsz+jpfw3/mYMGAP07Zn9HS/hv/ADMH6dsz+jpfw3/mYMGAP07Zn9HS/hv/ADMH6dsz+jpfw3/mYMGAP07Zn9HS/hv/ADMH6dsz+jpfw3/mYMGAguMPEarzSJIKhYVVX1gxqynUFK73c7WY4MGD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jpeg;base64,/9j/4AAQSkZJRgABAQAAAQABAAD/2wCEAAkGBxMSEhUSExMVFhUXGBgaGBcYGR0YGhsYGR4dGBcZHhoaHiggGh0rGxoYIjEiJSkrLi4uHh8zODMsNygtLisBCgoKDg0OGhAQGzclICUrLSs1Ly81Li0rNTcrNy0tLy8tNSsxLSstLy0tNS03NSstLS0tNS01LS0tLy0tLS4rK//AABEIALUBFwMBIgACEQEDEQH/xAAcAAACAgMBAQAAAAAAAAAAAAAABgUHAwQIAQL/xABKEAACAQIEBAMDBwgJAwIHAAABAgMEEQAFEiEGEzFBByJRFDJhI0JTcYGRkwgVFzM1UrHTJFRicnShsrPSQ4LBc9EWJUSSwuHw/8QAGwEBAAIDAQEAAAAAAAAAAAAAAAUGAgMEAQf/xAAuEQEAAgIBAwIEAwkAAAAAAAAAAQIDBBEFEiEGMRMyQYEiUXEUFSQ0UmGRobH/2gAMAwEAAhEDEQA/AIzhrIctGX0tRU0+uSd6gGR6h4IhymawZgdIYqAFFt7HDbBwTknscNbJTSRxSpG5POmYIJACCxDbKLi7dB1Nhjb8JckiqMspJJQWMT1JQXOkM8kiltPQsFJAJ6XNrXw6Pw3AaaOjIbkIqKE1GzIltKMerLsLg9e98BXb8L8PAITFMA6K4OqpsI3flpI+/kRm6FrXFz0F8ezcK8PKpYxS2CzMbSVBstPIIZjs3RXI+zfph3PBFIQikSEIix2MrkNEj8yON9/Oqt0vvYkXsbYzzcKUvMedII1meOWNmChQ4lsX1hQNe4G536+uATv/AIAyPRPIIJCtOWEhEk5sVUOwWzeeyke7ffbrtjVk4Q4fB0iGVzqjQBHqHLPInNVV0sdR5fmPoLXth94XyJaKjipgdehbMx+e7G7sbkndiTa+I3IeB4YKWGBmYvFI0qyIWRhI118u99IjPLsbjSB6DAKknB+QLMsDQTCR9FgWqALujSIpJNlbSjmx3FseUfCnDkqxPGNYmYKmmeZiGKNIFdQ94zpRjZrdMPn/AMK0+sSHmM4kWTWzszaljMK3JPQIzbepJ641aHgSjiaN1WQtFoCFpGOlY1dEUXNrBZX+/AJkHCnDz6NMUh5gpyvylRuKkssPztrlW+q29seT8KcPpzdVPODCnMkUmp1CO5Be17lQVN/Tb1w5UvAVJGUK875Pk6QZGItAS0It3Clm+/H3TcC0cayqqPaWF4XBdj8k5LML3ve5Pm6/HAJ9Pwdw+0qwGNo5XRHRJZpomZXLKukO4LElTsN+nqMTn6Isp/q7/jS/88TdbwjTSyCRw5IWFSNZCssDcyIMB1s5v8cTwGAQ5vCHKipAgcEg2ImluD2IuxH3g4U+CvCeiq6OOaZqlZbukgWVdOuJ2je3k6alJGLezbMY6eGSeVgqRqWYn0H8T2A7nETwDStHQw6wVeTXM6n5rTO0zL9QLkYBT/Qhl30lV+Kv/DC7xD4GMZFNFU6Y9gyzElh6sGUebt5SB9eLvwYDlLiXw5zGjMzNGzwxXPOUjQU66rE6h8RbY369cJvNb94/fjtiupxJG0bbq6srDfcMCD036HHF2a0fJmlhvq5cjpe1r6WK3tvbpgMHOb94/ecT/CNHDUSFJvamYFCBBHzroGHM1KGDgae6nviBpoC7BFBLE2AHUnExw/QQvdnnp1K3tFOJQj7beeK2nc7eYe76YC+Mp8PMlqASlLUKR2kNVCfTpIR/5wh+J/CEFPTGWCjan0Mt2eqWQsG2K8osxuDvsegJ+q0PD3LZo1LuI9BXyvFV1E6Pst2EczMq3t1vcWtvfCl4wVkasRLTtHCQy86NKSUtMwaxKyDmKbDqGUi/rbAUHgxs1UPzk1tHsNbLp81rkbEj1tvcix2xgdCNiCNgd/Qi4P3EHAfOMlPCXYIoJZiAqgEkkmwAA3JJPTGPFpeAXDnPrvamUmOnQkHbTzn8qKb7myl226EL67hPcD+CIZFmzB3BNjyENiB6O/W/qFtb19HpPCTKQLezE27mWS/+rEbR5RmKg71R1xxGUNUMzG1SxnWMtJ8k5ptIBUr1FiDuPM2yjMpYSoNUGSnqjFpqGjPMeZTSKzJIOY6wghi9xc9WO+Akm8JMp/qzfjS/88H6I8p/q7fjzf8APGlU5Xmbs4L1CIZMwVdEu4SRyaeS+q4spAQfNC9r7Z2pMxdmaYTctmh5kcM2htCLPG4hZXUpqcQSmxUlWtfYjAZv0RZT/V3/ABpf+ePn9EuUXtyGv1tz5b29ba8R2WrmDVQieSVp4ky0yFZbQrcye1Fo9WltSKRspu1iLWBGtQ0dZ+cLETipEdK0jmX5PR7XUGUleYbxNDqCJbYkbKbEBNjwiyn+rv8AjS/88ejwjyn+rt+NL/zxpZbl2Y+Q1AqmT2WZDGk/mEomjMTlllRi5TWbhxZLKCCTfIlDmh8pMoD+zFrSg6OSkTSKrXueZIXVugIjb97cErxl8PqajpkqqOMxBHCyqHZgVfZW87E3DADb974YMO/jr+x5v78P+tcGAhPDvhpavLctkKRMIqidpNa3LRaphoGxuNbI1jt5b9hjZpeD6qb2ltKQFjmUYYlxJKJ5H5OsBAFjX3lILncW073x+F1TUCgy+GEhUkNaZHMZfSUkJQXuAtyT164lm4org8jmNzCVqmjCwMZAIpkihNiwvqQu1jbYX7bhLcKcNzUr1LyzcwzrD59760Qq50kWVbkBVHYC+/WFHBlSKX2fl0hYNFzJidb1ATXqkcSwOqS+YEXWXq248pGrV8YZkItSxeYSVa35DnUsao8B0/EuV29621sSa8R5iahU5CiA1MMZcq4cI8AlfyaSoAkuC+vYjTY9cBGN4d1ToFeqsRRJTNpZyJCplLKxKghCTB5x5rK62s18bNVwfX6p1imjSKaMK3nbe1N7PpKcrb5TS2sPcAe6TjzJ+M6+UU6SUuhmkgEsoSTTok5usFXjXlOvLQ9XUBhviZ4OzuqnklWoXQqAcr5Jo+bHqYCfzE6b2A5fUdTswsGlR8I1C1kNQTCY41iVotUlmZIyhqemnnAnSBp3XcsDbS9LhFHEdYYZCRpqDKY0g9nksl5hGjmQmzryruTsD1FgMaVTxTmSpcRAsPaNPyEjc545+XFF5T8lqi82o7G9xspwFkYMV4eKq5aioRonMae16dFOztaIKYSCWUMTdgN/MQALbnExwtxDNJzFqUZTzxHCwicalMayXbYgWOsatl2A69Qa8QOZcXUsLmLmcyYEAwxKZZATuAVS+m9xu1h8cblDnMcpQLzPOhcaopE8obSb61Glr/NNiRuBbfC/nsSxZpQSRWWSdpY5rG3MiSJ5BqHztLAEG23S4BwGwMunrnjkq0MEMbB1prq5kYbq05sVspsQiki4uSdgGkDHuDAGDHl8AOA+ZGsL+mOMcxzDXUTzIotK8pAdVeyyEnowIDAHqNwehx2gRfCRmvhZl0mpo6eOKQjZgpZQdQe/L1BT0tb0JGA5WFx9uM9PKoGlluNQJIOl9gRYMQQBvf3T0GHzxc4SFFKjhqccy40RBkudzrETFgosFvZyLkWAviusBZPDPjDV0kaQ8mB4kVVCkMrWHU69RuSL7kH/AMYX+OOKvzjNzuXyzvsTGx36AOkSOVG+zFuuFbDbw9wW9RBHUMWQTVMVPDZdWpmJ5rG26qqgm9jcgjtgNPhXhmszA8mnjZkDDWxNo0J21MTte1+m9umLNTwNRgVfMQagLuoQEAgIFFi+rSAGHbYrsLWLNWKIKmlyGgvDG0bSVEq7SrH6q5I87EEFhci4ta2NvingJI4vactiEdbEwkRtTXlt78bEt5tS36nc/XfAc45/ks1HO9POumRDY9wQd1YHuCNxjoX8n+i5eV8z6aaRu3RdMY/0Hr8cQniTlkWcZYmaU0bCWIHUpFmKK1pYz6lGuRuejW642Pyec9R6aSiJAkiYyKO7RvYE/Y+x/vL9oTf6R5NKMtOrBkuSGO7iqhpWVQetlmBvf3hbscblBxxJLOsPIVNbyLqY2CaKiSAa7X3Ij2A6uwF7b4mquvoo5OS4jDqYVC8smxqJCIQLLbzSx326FQTbY4xDO6D5Q2GqNkDLyHEhZ2Lx6U0a5NTqzAqDcgntfAQlJx7JM6xxxxHmPT8t9TFSk/O3tYNtyO4UnV0Xvt8PcXy1Yj0xwoWghkIeQglpxJpCC3mAMYB33uemnfelzygjlSMqBI/JZStO5AM7lISzrHpjLPqA1EG98ejPKAI8ilbU4VbpE2pVkbQhjATUyMwIBQFSQetjgIyn4zeVVaGJBqlp4DrJus8ilp0NuvLBQbdyw2tjUpeP5XamvAg5y05JGtgOc8iHzAWQDl7a7a7m3unErk+aZdGkXLYnXJKyu8cmsSPK0cjyFkvCWm1pd9IJ2HYY2KLPcvdmjjG6a2t7PIoPIbluUJjtIUc6fJcgn44CHp/EFikcjRIAyZczWYm3thcOB6ldAsO98YpfEGYLGTTqpeRkIuz2K1YoyLqLJYENqawYnSN8SUGbZUh5yCNSI2Y2hdSFhkVHumgEOsjqLEahf0xuHPMuBILRC4mdrx22pZCJma628suognqbkX64CC8df2PN/fh/1jBjV8Y8xjnySaSNiV5kYN1ZWDCQAqysAysPQgHBgI7wb4yokoko5J0imjaUkSHQCGdnBVjsdj0vfbFsRMrC6kEHuNx8McSynzH6z/HGxR5pPECsU0sYJuQjsoJ9SFIucB2qAMeADHIy+IeaAWFdPb+9jRquK66Ri71lQWNt+aw6bDYGwwHX1bmEEI1Syxxi9ru4QX62uSN7A7fA4S+IvFjLKZW0S+0PbZIfNc9N3PlXf4nbexxy/JIWJZiSSSSTuST1JJ6nHyWwHWvh9xnFmsTyxoYzG+lkZgT0BDbdjcjp1Bxv8YcSwZbT+0ThyupVCoNTEnpYEgdidz2xQ3gRxIKav5DE6KkBPgJBcx3HxuVv8R9jV+UlWWjo4be80j6r/uhVtb/u/wAsAzUfjPlLqGaWWM7+R4mJFtvmal369cbUvi1lC2vUk3AO0chtfsbLsfUY5Zx6TgOguIPHSlS60kMkzdnf5NL7W23Y9T1C7j43wy+GRasiXNKiUSzyqUAA0pAgbeJF6glgCzE3Nl9Mcr4vn8nbOrU9XC7+WJllA3JCsCJD6WuoNh3J9cBdROEfjzxKpct1RkmSo0krEouASDo5huNIJA9TY3thY458aoIlaGg+VkK7TEWjQn0B3dgPgB067jGn4TeHRmIzLMBzGks8SOSxJ68197Enspv6ntYIjJMiz/Nf6aat4Ee7R3leNT1K6Y0v5L2F27G/m72fwnDnUWmOtNHMgsDIjusoFu45Wlz0/d74cUQAWAtbH1gPBj3BgwEXxFkkdZTyU8g8silbi11v85b9DjkfivIXoaqSlk6xtYNa2pTurj4EW/zGOzMUz468Gz1UtNPTQtK5vE6oLn95GJtZQPMLsQOmAoMY6o8O8pglyvLWAHyIWVdB2EtmV7+vvvcepwi8LeBJID102k7fJQm+3ozkdfqH24ubJMphpIUp4EEcaX0qCT1NzudySSTc4CpOOM9bL+IopxA82umWJUXYsXZgNJIsTfTt8cM2Y+IFRAI5J6GWnj5irKJBq+TYheasieVdJ6q9rhgQTYjDtW5VBK6ySQxu6AhWZQxUG1wCRt0GKk47zqozOoqMnpUkdTLAplQAxxhATPrcGxGrR5TY3DDrYYCxOJOVS5dVyKtkMczkL3aQG5AJA3Jv9+OVuG+IJ6GcTwPocAjoGBB6qVOxGw+4emOkuMMzWfKMxCdIkli1dQxQC5U9CLmxt0II6g45hy/LpZ5UhhQvI5sqr1J/8Dvc7AXwF45fxrk9fItVVNJTVAak2ZNSK1O5kXRKqNpRmezFiuwHS18MuU5NlhJMGYK7LySrrNA7RmIymNtl3JEsikvqLA7774U+GOMUyWkXLczpJkdSzLpEciSRyMWuTr0mxLDa/Qd8VDxTW081VLLSxGGFmukZ+aCBfYEgDVc2BsL2HTAdUycLxyOZWmldiaU6iV6Uj82MbILhnLFid/MbWFraJ4EjRFiglaKPmxyMFSHVpiJeJAeV5lEmgnXqJAtfHL+W59VU9uRUTRW3AR2Udb9AbEX7HE9T8f5nIQjVs5VjYjVp2Ox3AuPrwmeGVa91oiHQmX8DRotmlkYam1e4OanOapVZPJ2lkc+TTsxHTHkXh9AOd8pN8qs6m3LUgTyCVySsYMlmAsHLAC47nFIWb6Wb8V/+WDzfSzfiv/yxx/tuNPx6Z3J/L/K7ZvDqme+tpGJEoBIj8rTPHKzqOXZW1R7WGwZh6W18y4Wy6ISe0VGhW9q18yVEFqxlZ+oGkBgNFu5N7k4przfSz/iv/wAsYvY47liupj1Zrsx+1rnCd3Gzr6Y25nzMQYfE/iemehFBRF5UEoeScRpHG1tXkARUDHVp3C28o3ODCtnZ+RP1j+ODGePP3xzw5N3pUa2T4c258Eyb3j9Z/jj4x9ze8frP8cSfC2TNW1UNKuxlcLfpZR5nO/ooJx0oZhyXJZ6uQRU8TSufmqOg9SeijfqSBi18k8B5GAaqqVTpdIl1NbuNR2B6dj3w5ZbyRSVNFkJiWeFkV5G6XYbya9LcxrKV+BB2FhdLyrL+J4ZXkLztZlLozrIrKbsTGrnl7dNKsp3AtboGDO/DvKIVs1fUwNtvNTPpsTbf5JfiL3wmcT8FSUsfPiliqqa4UzwMGVWJICuASV7b9LkC+Lb48raxKaOc5hBBPyr8l9URa1tVonJDMQPddDpb3W9KxoMmzQuaqOhkVHBEiJHyYnjtokUpsFVhqvtYE3FtsAnUtQ0TrIh0uhDKR2YG4P3jFkeMPEkeY0+W1MfdZ1depSQcrUp+8H6iMQOdeHWYxapRRTCI6mUbOyp1AcKSQQPX0OFerppIzokVkI30uCpF+9j9WA1sGDBgDFi+BGbcnNEjJss6PGfNYagNaEj5xuukf3sV1jNS1LxOrxuyOpurKSrA+oI3BwHaJyyH6GL/AOxf/bFecR1GdUlVDJ7TC9PUVKQ8sRXWBZHVY2vszG173a1z8RaI8H/E6Wpl9irX1O1zFKbAsR1jYKLXtcg/C3pixONUkkgMMdKagykKRzFiVNwRIzk6hY2I0hjt0wEjnWdQUkRmqJVjQd2PU9bAdS23Qb4VskzSszKeKqgaSmoFDbOEL1NiNLBSpaNOvm1XO1gOuEeHgTNcxzBDm7E08YJOh/I2kBbIq+6WNiSQCRf7LviiCgKAAAAAPQDYDAfQx7gxF53mZiVRGvMmdtMUeoLqbqSSeiKLsxAJsNgTYEMucZxBSxmaolWKMfOY2362Hcn4Dc40+G+J6evV3py7IradTIyq3xUsLMPq6d7YU6LgD2yb2nMnacqzaI2LKhB2uY7kIgsNMY3tcuWLELYkcQUAAAAdABYD6hgPvBgwYDFUxakZb2uCL+lxa+Ejhbgt8vy9qKOW8szkyTKDtrADMAzHcILA+tiR1w9k4w1NSkaGR2VVG5ZiAB9ZOAqbxozWKgy6PLadOXzhYBdgsSEFrkG5LGwN+oLXxj4F4Fmo8vWsWJDmCvz41NrmMoU5DNtp1Iz97BtJ7YXauFuIM85kKlqSExqzkeXlISxHY3di9h13v226EVRYYDkzxF42lzWVHeNYliUqsYOogk3csxAJJsB0FrfXhRx0b4n+FUdUJKulGmptqMYtolbv191yO97EjfrfFF1nCldE2l6SoDWBty2Ox6dBgIbG3lgvIg/tDG/RcJV0raUpKgta9uWw2+0DG9LwpV0RhlqojCkjkLqIuSu5ut7j6zjG/wAst2v5y1/WE7gwYMV+X16nywMGDBgyR+efqj9Y/jj3HmefqT9Y/jj3Elq/IpXXP5r7QTZveP1n+OGThKGdNZjikd6mOWmg0j3pH0h7G4tpQ3J6eu18YuH8pSSQF1eUuzJFTxEc2V+ouf8ApRju1r+g6lb64U4cSiQ5jmBjjkRLJGP1VJD2jT1c/ObqSSN7ktIKc3uFMmpciobzSIpNmmmaw1Oeii1yQLkAb9/XEZR51mObSE0ZNFQWGmd4w00pNwSik2Ueh+ANzewhMnyt84qUqc1l008jOaKi1FOYoH6zR72nSAbnrfsLA23USx08LMbLHGhOwsAqjoAP4YBRyqhoMtdo0RnnBhEszjmSsKiQors9r25g3AsBtiH8SoXraeCSLUQS5WMG458N3VfKNiyLNGdRtfQLX3xHR0U8NKtTWlVmq6+jMSWOtIzUc8RMSASw1SG29gOvYSVO7JkkdStxoqvaUHTWj1ZkQG24DRuL/A/ZgLAyLNY6uCOoiIZJFDAj/Mb77G4+zGavy6KZdMsUcgvezqHFx0NiMVXwNmT0GbVuXvb2V6g8prkhJZV5yJc73aMHbpqXbrvbwwCRn/hXltUDeAQsTfXBZD2vsQVtt3XbtbFReIPhM9EjT08vPjUXkQgCSNN/OQDZl2sSAPqte3SUjgC56Dr9WKRi43NXmdVWpE8lDSUcqMthaQGxOqwOzP0veyrc23wFGYMWvx94UTIfaqCMyQOusxDzPFcaiqjq677Wue3perJ4GQ2ZSp9CCD9xwDV4Tj/5tR/+r/8Ai2OtBjljwZzCnp8xWepmWJI4pCpboztZNPT91mP2YuseJiykmloK2ojTd5RHoTQAC5XUbu4v7lgTgH3BiPyPOYayFZ4HDxt0I7EdQQdwR6HEhgDGsaJDJzdI5gUqGtuFJ1Fb9gSAT9Qxs4MAYMGDAGDBgwHjYofw84ZhfNsxo6xBKIyxjWTuNd1cLfuhU/URi+CMVHDop+LWFmJqKf4EB9APwsumL4m5+4LSy3LYqdBFDGkca9FRQo/y7/HG3jwHHuAMGDBgDCj4ocOmuoJY0AMqWki2udab2HxIuv24bsfLDA54cs5dVGRdwQymzA7EEbbjtjaxJ+IuSotbNV5eVliAZ6oL+rikuC4Mh8l2vfQCWBvt0wt5fmwkOkgq1ri/cfDEVsa01mbV9l/6P1zHlpXFlni3t+qRwYMGOJZkfnn6o/WP449wZ3+qP1j+ODEjrfIpfXI/ivtCxvC1KDLst/OlQwEsrSLqaxayOyiOJT1J06jbc/UMRWZcQtVn86ZhGwolbRRUhbSs0vUNIehQWJZzttYX76HDlCJsvinzAImXUTTNEt7SVMrsWMd7+7q8u3Xf0JC+vECZjmEcte2imj9yCJSwCr7kEagEXYhQSQL77ja0ipy++AcvR09veUT1Ews0oUqiopNoYQwFolN9x7x3JPZvwg5jxSzPBQKop5XjD1LB1tSQnYJq6c0+VQLWBNxcWw20Waq80kCBjydId/mhyAeXc7l9JDH0DLvc2wGLO+H46p4GlLWhkMgQEaWJRo/MCN7BiR6b+uFjxHljp6KCghCqZ5qenhToLB0J+oAAC/xHrh9LYpmrzoTV1dm0nnp8sUxUyHy6qg+U/H3u5HQi17YDDxXV6szr2s0fKfLlVlJ803NR1JIGx0NJsf3euLtxz34a1z5nmBMitc1Htk5BYpaJdFNENzsHYmzdlUdsdBjALfiTr/NdZy9WrkvbTe9vndN/dv8AZfCh4a5SsnDbRoFV6iOqDMb2LFpIwT3sFVRt6YeuNJlSgqmYgDkSi526oQP8yMRfhvlbUeU08Mo3WNncEDbmM0rL1INtVvjbAQ3CniBpooXrqaeHyIeckTyQGMgBJDIgITa11bcY2+A+KIM3aqYxxsIptMepATyCPIxLC9ywkNtrXGI6do4OGZGFwj0sjKAtre0ksi2BtYGUD6hfEb+Tzw8YqeSta95zoQf2Izufta/2D47BaP5op/oIvw1/9sZFq0MjQhgXVVZl7hWJCk/WVb7se5kJOTJydPN0Ny9Xu67HRf4arXxC8LUchaWrkWWJqnllqeQqeU0Y5dwy9QwAPX7r4BF8L+Jgss1Ko5ks1bO2hAwSCIXLOx0kLcqdKjqSLkYtwHFUcd0c2SwtWUVS6RGoVpKYpGysZDdgHK61BOrqT12th5oOMqGUDRVQsbAlVcMRf1t8dsBP4MaGWZvDUF+U6vy20va/lbrY3+G/3Y38AYMGDAGDBgwBivaymWfiSJrMfZqMsTewDOzBf7w0s324e66qSKNpJGCIouzMbAAdThY4Fo5Gepr5lKtVurRqSSyU6DTCpB9xjdmK9i3Y7YBtx7iB404liy+leokYXAtGp6vIfdUDqfU+gucIXhr4pCo0U9SxeqmqHVQq2VIiNakt3AsVHfp9eAtvBjwYg+JeJ4qPQhBknluIYEF5JG9B+6vqxsBgJDNs0ipozNM4SMWux9TsAALkknoACTiuOIeKJJdHNWeOGZW9no4Sfa6vqdT6Rqp4tI6A33NztbGhUzVD1aqDHW5mCzLECfZKBel2t70gJIud/wDK77wnwmtL8tK7T1jj5Wofdj30KD7iA9FGAX8m4GkqAhzARpAhBiy+HaFLE6Wlb/rPpsD2273tjN4l+H8dbThoEVKqFQISLICo/wCkdrWt7t+h7gE4sDHxIdjg9iePMOVKGsbU0MqlJUJVlbY3HW4PfEhhl8S2p80qVTK4HqKtCBJPFtGEtsC2ysbm2okWsRc9lOtjqqXaspZogNtZQ6dja+rp17g2PbEbsak891F06P6gr2/D2Z4mPaWvnf6o/WP44MaWeVyNEAjAkkbD0GDG3Wx2inlw9Z3MdtmZrPMcQmcvynMMyo4KaKJhSwe0MrbkSSglzt3N3EY7C7b9bTPhpwqlNJVZjU+eCh16DsA8yDzbN+70H9oi3TFh+E3MGRIYlDSAVOhSdIL8yTSC3YXtv2xEeK8Yy/Io6RS13ZIyw31NvLKzHa+pgxvbcnHarCraLi9Q8tTMS8s9QZZF3PlhHMp479NDTMt7e6IV2INsXNlVa9PlyQxamnkqRTGZSvmnkOqpmBa9tJ5o8w3ZOliMcyjHQOcH2KXh6laJiq7lU8ziXSq3vvdQzkkeg67YB7yOoMs1dISbRy8hQbbCONWJv/aaQn7sU1NQu3DtBBCTqq63SQ1gCzF1QXtsNSqfvw78L1pkpM8p21GdZqwlSPOQ6FYrKPMdksNt9rXwk+HOZpLS0cEqF1p8xiJHXSKhJI4W3IsBMQdunXAMv5PMyR+2Uptzlk1Gy9UWye/3GoGwIFrk99rlxUvh7SHL8zq6flCOGpkPJO4sEM2hApFySsbtfpYDffFsjAY6mmWQaXFxcG3a6m4+vcA49kiBBU9CCD9u2MmDAIPFXBktVHRUCaUoY7c/SSHKxraJFDX2J73J7/W70NIkMaRRqFRFCqo6BVFgPuxnwYAwYMGAR/GinVsnqiwvpEbL8GDqL/cTivPD3O4aqA+3VktPFRpEghibkRvEF5al3TzyOWG63H1el5Zll8VRG0MyLJG1tSNuDYgi/wBoBxS9f4c0X56MetKaFRFMkLb865bWqFzYDUoBWx2vYDAWdwFyjSLJBT+zxys7qh3ZlJssjdTdlCmxOwsO2GPHygx9YAwYMGAMGDBgNDMMsSdk5gLKjBwvzdakFGPclSLgdPuGNx2CgkmwG5J6fHH2ThV4iqGqpvzdCSBZXqnFxpgJ2jDdNclituy6jttgELi3hmvz2rjk/U5cFvE7MCWU78zlg31Nfa9rKB8b7vhrkUUmZ1VbEB7PTqtJAeuoxqqPJfbfSLf95+GHPjjN2pqYJFbnzssEC7nzv5dVhvZVuxPwxqyVdNkdDFCNTkeSKMbyTSsbkADuWJJPQX+8JfijP1o4gQvMmc6IIV96WS2yj0Hq3RRvineLM8/N0rcybXmVSPl6hbP7JCekEK7Wa1t9vXuMTnFedPQAu7CbOqpQkSRjWtMjGwWNT0HXc7u25FgcREPgm88IeaqK1jOWmLAuoDC+m+2p7m5a9uowCllfiTLSSRilQJTRsS0Vxrnv1eaWxJc/AADoMdIcNZqaqlhqCqqZEDFVcOFJ+bqGxtjkniegggnaGnkaUR+V5TYB5FPnKAE2S+w3N7Xxa35PGY1bGaEt/RIlLbgWWVyLWbraysbXtvfvgLwnmVFLMwUKCSSbAAdSSegxWdTUVOeymOEvDlYusko8rVVjZlS+4S4I+q9+tsZq6obPKgQRFvzbA558gOkVMg6RIRuUB6nofuOLFpadY0VEUKqgKqqLAKNgABsABgNHIMip6OIQ08SxoOyjcnpqY9WawG5ucSDxA9RfH3gwFL/lAZLTQUcM0UEUchqLFkRVJDI7NcqBfcA74Mb/AOUh+z4P8Sv+3JgwE/4J/siD+9P/ALr4X/ykP2fB/iR/tyYkPBbMgKGmptLElaiQsLaVAnZAp7gm5I9dLemPfHjKHqaCMR7utRHpXbzFw0YFyQB717/DAcy46A8ZZUjOU1wdiscq+5axQ6HJDX6kLYb2N8UVQZe8xYIB5Y5JD/djUux+4ffjo3ijIfbOHYkF9UdNBMvTdo4wSDcgWKlh8Njva2AR8q4rNHxHUmWyxVEpikBa6gG3Ke/T0+oM314XoMwXKc7lAUPAs+l0YbcsOsisoG2pCFZT8BhQzLMTMULABkjSMkfOCCyk/HTYH1tfE5XUpqqBa1TeSnKQVAvcmO1qeW19gAOWdvmg774Do3iWKKug5dPUBagItRTyRm7Ai+l13syndCL2s2/UYycEcXw5hCpV15yovOiHWN+h+sXBsfqxTPhhn0r070yHVUUf9JpLn5gNqmAnppZCwF+ha/UC31wJVSpX1OZwsy0r1OkppFpUnmChbX8jLzY2+0273DorERxHnq0aq7oWRmsWDRrp73PMdbi1ztc7HEvj4lAIIYAixvfpbvf4YBLl47YO4EQCL0eTnoCNh1SndDvfcMQRieybPOegOk6ttlWQrpY2DB5I49W25sNvjhFlp48wzALSrTQxRh/6XHFFJLI8YjJWNmUqqjnAXsSSHG1sNuQZxKJ3oqwpz1GuJ18onhJI1BT7rrazKCex6HAM2DHgOPcAY0c1yiCpXRPDHKvo6hh1B7/ED7sb2I7O84ipYXnmcJGguSf8gB3J7AbnARPDuumqJaJ5GdNIlpmkfU4j2SSK58zaHsbm+zrc4Z8U14d8TyZpnk1UYykUdK0aDrpUyKy6j01sdR+y29r4uQm2A9wHEBnnF9HSA86dAw6Rg6pD2sEXfqLYrDiDxPq6i6Uq+zRfSNZpm9bDdU9O5737DC+StI5mXTr6mbYt2468rM4k4zo6GwnmAY2tGo1ub7X0Lvb44VMp8Y6WacRvG8EOm5mmIXzdAoRA1+o3uO/pvVKwDUzm7OxJZ2OpiT1JJ3vjIwvsdxjjtvRE+I8LHi9K5LU5vfiXQebcQxpRzVcLJMqIzLoYEOw2VARfctZbepxqcDcPyUkcjzTNLLUOJpbiwWZlAcLsDo2AAI2AxSPCuVGSup4Y3ZI5ZRzowzBHSP5U6gp/sAfXbHR1TMEjZ2vZVLHubDc/5Y7MeSL17oV3c1L6uWcV/eCNm2eQitqqqoI5GWxqqjuaiYamIDADWFCItjcam/e2jJax4oxm9bEGq5fk6ClvqEYkF1UWH6xhdmf02Gm5GFnwtpjmk0s9Qw9np6h6koRcSVEt7M2q+lFjRQFHpiweGEGYVRzNheGMNFRjf3b2lnN+7nygEbBb974zcrDwBwdGjtmU8qVVXONTSoQYk1dRFba1rDV6Da1zjZ4lmesnOXU5IRQr1kgYrZDcimDAEh3FrnYhDfe9sbGaiPLKZkooF50zkRxoN3lc+ZyCQWCrdjcjZQLgdN7hcQRUupZGZQWaWWUFJGk/6jSBgCrX7EbAAdAMBWviTk+VZXCs4o41rJf1So7mNJABqfQSFKqSLeXc22F8QHAVZJVUEeU0Hyc0zSvXTkHyQltIsSd2KaRYfHpckYfFGjqswjbOBpFGvycSsSr8sOED6eh1OSevQDFt+F3By5bRqhAM8lnmb+12Qb2soNtupucAzZRlkdNDHBEumONQqjrsPX1Pcn1xu4MGAMGDBgKm/KQ/Z8H+JX/bkwYPykP2fB/iV/25MGAUfAziTl1klPIws8JWIHrqjd5AgI235kh3/wD1i1s5nFdSUMkdrTT0sm5IGm/McAkXvpDAbdbdMc/+FYvnNKO3Mb/S2LJ8P+N46fm0WiQrS+3yBFRfdRw8aqS1ybc0fao+oE/IOHmp/wA4SXOg0LqgCsTepkMMCdNySmx73v2x0bQUypCkQWyqiqF9FAAtv8MLNPwerGWS6qKmenlkTR0igROXB17Ot72FrkWw3tsDgOT804MmbMpaaJFCmplijswtcAyqgub30W67X2vhy4J4SkinzPLZXGiWjkINvo5WSKQrsbghmABtuOt9pPhymepkjrHBKVGcl4nW6MY44pxfYAqvkUH10m+HqpotNVX1/LkYpTLCiqt2fQrSvoW/nuWRR03UjAUdwFlkkFfA7bo8UtmBtcvRmcra99hKm/QnpiZp64QZDBCjLFUrmIWQOCoEkba/lDaxCjlk3v0+GJHIsvMMlVUNqaKjomZVbSAWMXssciEG4LR05JuNr7XBBMVlnC1ZM8zU8MU9JSZhORSlxGWZbdyLFdIQWv67b4Cz8s8VKWWpjgZJY1mJEMzW0SG4VbAHUoYnbUB1F7Yd8ypubFJHcjWjLcEqRqFtmG4PxGOdaCnoqGvRlo601WotDRziNEVzfQeaSTIoIsDbf1uMWVk1RxC8TNyaSN3lZx7RIzFY2G0YSMG1j3LX67egK/gvTxtHW5VUBknSXX5SUYFQIyyMN1ZWUG/9ofHDjxTw3DBTPU1MlXVSwgcqQSqk0dyFtEUCKCSRfYs3TzbDFW8XV+ZU+ae1NDHHUwoHkenJ5c0QO7WfdgB5WNj7pJtbFy8C8dU2aI3LDLKgBkicXKgkhSGtZht26bXtgInhTPKyA0seYFtFUHEbShUljmBusEhU6X1Jcq2lTcWI32sBm74j+IsmSrp5IHJXUPK67MjjdJFI+crAMPqxR/GmY5i0xpK6YBUVQEiJVJl3tK292v3U7AjptjC94pHMujW17bGSMdfeVmcUeIlPTakhPPmFvKvuLcXBaT3bdNgSdxtipc9zeetkEtS+or7qKLRp16Lfrva5udsaKqBsBYegx7iKy7d7+I8QvvT/AE/g1/xX/Fb/AE2MiziroDIaOREEpBZXQMLi9iCenU43q7jDM510y1ZQWIKwqI7j+8PMD9VsRODGP7Vk445bp6Bpzk+JNft9GGGlRCSq7nqepJ9b+uM2DBjRa028ylcOCmKvbSOIGDBj4lYgbAsxICqBclibKAO5JsMK1m08Q9zZa46Te3tB98HMsL1ctSR5YU5Sm/V3szbegUDr67d8WNx7O0eW1jobMtPKQfQ6TjFwFkJoqOKF7GTdpSN7yOSzb9wNlB9AMYeOaGoq4XooYk0TIVknlI0Rgke7GPM8ncdALA37YnsdOysVfJ9zYnYz2yT9ZVb4cUPNoky2EC9UTPXSXB5dNfTHFdejSKlgCbrrY2Fxi84kjhjAACRooA7BVUep6AAYhOB+EYcsp+RF5iSWeQgBnY+tuwGwGNXOeZXTCljDLSo59ql2Ak0//TICLsCSNbDawZbk3Azcz44WR6uokzGTaMqYqND2hvd5upF5CE/7VX1xp8cSSVcoy2IMY9HNrDGyiTlb8uBNRA1SMCNyAAD64bsyroqSB5pCEiiQsbC1lUdAPXsAPgMQ3BlFy4pKqYaZapzPJqtdFI+SQn0SMKPQG/1kE7xZgVky3KIkKrPMgsLDTFEApAJNrgNfe97ffa6i2Ki4Jf8AO2cVGZMpMFMOVTH5pO/m36m2pum2sdwMW9gDBgwYAwYMGAqb8pD9nwf4lf8AbkwYPykP2fB/iV/25MGATPCzIVhjlzuR1MdMKgCMg6uaoGgg7jfURfsbYTeEp6iavRYj8rUyaXNuquweT3R5RYXNhsL9sWDTqYeEpXRjeaZtXToZREVG3SyD47nEZ+TzlYlzB5mBPIiJU2uA7nSN+x06rfbgOj1ONPO6EzwSQhynMUqWHUA7Nb0NrjG4cR+R5ulVG0iAgLLLHvbcxOYyRYnYlSR8MBA8VTQ5XRwzJEpSmeJEU/MR2ETlSTs2hm3Px9TiayOv9oVpVIMRciFgCNUYAGrfqC+uzDYrpIuDc1/4w1/tM1Nk8bgNO6yTk9FiTcXPbozdvdG4Bw78HZxFVUyyU6FYAzRwk/OSPyardVFwwsd9t8Ap+KLQU0CU6oL1tVBzFUXJWMoXYKDfZY0GwNvtvjb8GpUkpJ51YM01VUSSWNwGZ9rDqo0hTY+t8Vr4gcSe25lOyuRDQQT8sqzXMthGHXTbfnvH8LJvfpix8l8Oo4aeB4JJKSqEEYkeB7o0gUFi8bXWQar9R3+qwOOd5JT1cfKqIkkTfZhe1+4PVT8RhTfgGWmt+a66WlQH9S458PTeyubqSd+vc4k+Gs0qzLLSVsarKiq6TRX5cqHYlQ24ZW2IPw7EX2skir0kZal6eWK50uoZJbbadS7oT1vYjrgKY8TOEsxk+XloIGkBYyT0dyHXaxeI+bUCff67G+3RF4K4jky2tjqACdJ0yL+9G1gy2236EfEDHYOILiDhCjrVIqIEcke/bS46bhx5gdh37emAk8rrUniSaNgySKGUjuCLjEXxfwzDmEJilFiN0kHvI37wP8R3GF+HhmsyxR+b52ngQMfY57bg72imA1I1xsGuu56YZOGeIY6yPUqtHIp0ywuNMkT2uVZTv9R7jfB7EzE8w59np3ikkgkFpInKMOnTowv2IsR8Dj5w2+LGWiHMeaAbVMYYmxtrjsh3JtfTp2Fv88KWITZp2ZJiH07ou1Oxq1tafMeJ+wwYMGNCXGDBgweDErwdSNNmVIiEArJzW902SMXOzbb9L9R1G4xCl3Z1hhjaWZzZUUXO+1z6D4nYd8WJ4K5BNDVVz1GkyxlILqSQPnvbYAj3Pjtju1MFu7vlVPUHVccY7a9PNp9/7LZnkCIzHooJP1DfCTw3LW5naonvS0jWaGGNvlJVNmR5JBuq6beVbXub4as/ydauB4Hd0R7B9BALJfzISQbBhcG1jY9cb0EIRVRRZVAAA7AbAfdiUUUTShFLMQFAuSTYADqSewxE8OZ57ZrkSIrBe0MjHeUd3VLXVL9CT5utrYx8W5ZJVQmmTSElIWZmvcRbawoHzyNgeg3PpiagiCKqqAFUAADoANgPuwEDxlHTukS1HMYc5CkEZ3nkW5RCvzlBs5BIA03Y2BxDeMHETUlAyxX51QeTHYEnze8Rbe+m4HxI69MS9PkcjZlJWyEaFhWGBNWq1zqlksR5CTZdjuBv2sh8Tqcx4ipaUWMdEolkuLi+zsLEDc/JDqR37WIO/htw0MvoIoCBzCNcpHeRveHxtst/RRhpwYMAYMGDAGDBgwFTflIfs+D/ABK/7cmDB+Uh+z4P8Sv+3JgwEBIhbhHSNzzHa3fStSdRt6C4vje/JsorRVc1/eeOPTbpoBa9/wDvt9mFvgWojrY/zcCyyCirowT0LvMk6b2Nh5SDcdvjhv8Aybz/AEOp/wDXH+hcA2eLPEnsOXyuv6yUcqPcAhnBuwuDewubfwwueFcQhrJaQXAp6OmV1JJtK5aaW/YnVIRcbWAxA+Lspq86oaEgFFMdw3RjK4L3tvbSoH3+uM/hvUcmgzjMSS0nMlF7DUOWuoHUfjJ06eUYBI4g4lWSrzSs1rrcGmgANyUc6GdStrqIY3FzfeReuLZmqWyrh1RrLTezhU3uQ8tgNPl3ClxYEdlBO98c1SG5v/8A3xxb/Gc71GZ5XSX1QGKjdlW26qWLtqG9gms9cAo02XvTUWaBiutXp6dx16uzsQx+MYHT1x0LwtxbBXR8uItHOkalopkKutxYMVNta37qfTcXwo+LeTo9DW1qvdJI6NlKkEFo5HW/TdSswPXc+mHPLqGKthoax1KSqkUqMreZdaAtHqt5kINiCN7DuBgMtFxKvNanqQtPOo1AM4KSR3tzI3Nri+xBAYbXFiDifVgRcG4xGZ1w9S1iqtTCkqqbqGF7HpseuNrLqCOCNYol0xqLKoJIA9Bft8MBtYMGDABxqJl0YmM4W0rKEZhcalBuoIGzWJNidxc26nG3gwFeeNGS86i9oUeelYSXAueXsJBe17Wsx7eX4YqKOQMAw3BFxjpupiDqVIuGBBHwOxxzRX5W1DUzUT9Y2JjO/mibdG3726/EHrbHFuY+6vdH0Wb01u/CzThtPi3/AF84MGDEUv4xsZdls1VKtPTreRu591F7ux7Af5nYY18Wj4JZavInqiBqllKqb78uOygHbbz6zt8MdWpii9/P0QPX+oW1cHFPmt4M/CHB8GXx/JjVMwHMmbd3I3/7Vv0UfDqd8avhZF/QRPpZfaZpp7EgnTI5MfTYfJhNsb/iBX8jLquTbaGQC5tuw0jf13xIcO0Hs9LBBYDlxohC7i6qAbX3te+JiI4fOZmZnmUjgwYMHgwYMeE4DQz7NUpKeWpkNkiQsfjboB8SbAfE4r3wTy6SQVWaTCz1khKjfZAST8CNWw26KPW2IvxKzOXNa6PJaS5jVwapx0FiL3JGwQb7HckDqMW1k+WR0sMdPELRxqFUfAep7nuT3OA3MGDBgDBgwYAwYMGAqb8pD9nwf4lf9uTBg/KQ/Z8H+JX/AG5MGAo3h/OpaKpSqhtzEJIDXKm4IIIBBI36XxN8O+ItVRTVE8EcAapcM6lGKggsfKA4sLsepODBgIut4qnlr/ziwjExZWsoIQFVCCw1X6Ad+uPuj4uqIqGbL10cqd+Y7WbmX8lwGDWsdABBBvc+uPMGAgNW98TtHxRPHNT1A0M9PFyo9QJGgB1ANiL2EhA6dBgwYCak8UKxqH83GOnMIhENyjF9IAUG+u2rYG9uuMmT+KeYU0MEEJiEcAIAKE6x1s92337rY4MGAlP07Zl9HS/hv/Mwfp2zP6Ol/Df+ZgwYA/Ttmf0dL+G/8zB+nbM/o6X8N/5mDBgD9O2Z/R0v4b/zMH6dsz+jpfw3/mYMGAP07Zn9HS/hv/MwvcScc1FfNFPOkIeMFQY1ZdStvZrs17b2+s48wY8tHMNuG01vEx7xLD+fj+4PvOD8/H9wffgwY4/g4/yWL95bX9cvGz5rHyD7zibyPxdr6OBKeJKcpGCFLIxbqTuQ4Hf0wYMbsNK154hGdS2cubt+Jbnh7nHjBX1UYjkSmCh45PKjA6onWRernbUov8Mbv6dcy+jpfw3/AJmDBjeix+nbM/o6X8N/5mD9O2Z/R0v4b/zMGDAH6dsz+jpfw3/mYxVfjbmcqNGBTx6gRrRGDL8VJcgH7MGDAQHCXHlTlvMMEcDvKbvJKjM5+GoMNr729cMn6dsz+jpfw3/mYMGAP07Zn9HS/hv/ADMH6dsz+jpfw3/mYMGAP07Zn9HS/hv/ADMH6dsz+jpfw3/mYMGAP07Zn9HS/hv/ADMH6dsz+jpfw3/mYMGAguMPEarzSJIKhYVVX1gxqynUFK73c7WY4MGDAf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data:image/jpeg;base64,/9j/4AAQSkZJRgABAQAAAQABAAD/2wCEAAkGBxMSEhUSExMVFhUXGBgaGBcYGR0YGhsYGR4dGBcZHhoaHiggGh0rGxoYIjEiJSkrLi4uHh8zODMsNygtLisBCgoKDg0OGhAQGzclICUrLSs1Ly81Li0rNTcrNy0tLy8tNSsxLSstLy0tNS03NSstLS0tNS01LS0tLy0tLS4rK//AABEIALUBFwMBIgACEQEDEQH/xAAcAAACAgMBAQAAAAAAAAAAAAAABgUHAwQIAQL/xABKEAACAQIEBAMDBwgJAwIHAAABAgMEEQAFEiEGEzFBByJRFDJhI0JTcYGRkwgVFzM1UrHTJFRicnShsrPSQ4LBc9EWJUSSwuHw/8QAGwEBAAIDAQEAAAAAAAAAAAAAAAUGAgMEAQf/xAAuEQEAAgIBAwIEAwkAAAAAAAAAAQIDBBEFEiEGMRMyQYEiUXEUFSQ0UmGRobH/2gAMAwEAAhEDEQA/AIzhrIctGX0tRU0+uSd6gGR6h4IhymawZgdIYqAFFt7HDbBwTknscNbJTSRxSpG5POmYIJACCxDbKLi7dB1Nhjb8JckiqMspJJQWMT1JQXOkM8kiltPQsFJAJ6XNrXw6Pw3AaaOjIbkIqKE1GzIltKMerLsLg9e98BXb8L8PAITFMA6K4OqpsI3flpI+/kRm6FrXFz0F8ezcK8PKpYxS2CzMbSVBstPIIZjs3RXI+zfph3PBFIQikSEIix2MrkNEj8yON9/Oqt0vvYkXsbYzzcKUvMedII1meOWNmChQ4lsX1hQNe4G536+uATv/AIAyPRPIIJCtOWEhEk5sVUOwWzeeyke7ffbrtjVk4Q4fB0iGVzqjQBHqHLPInNVV0sdR5fmPoLXth94XyJaKjipgdehbMx+e7G7sbkndiTa+I3IeB4YKWGBmYvFI0qyIWRhI118u99IjPLsbjSB6DAKknB+QLMsDQTCR9FgWqALujSIpJNlbSjmx3FseUfCnDkqxPGNYmYKmmeZiGKNIFdQ94zpRjZrdMPn/AMK0+sSHmM4kWTWzszaljMK3JPQIzbepJ641aHgSjiaN1WQtFoCFpGOlY1dEUXNrBZX+/AJkHCnDz6NMUh5gpyvylRuKkssPztrlW+q29seT8KcPpzdVPODCnMkUmp1CO5Be17lQVN/Tb1w5UvAVJGUK875Pk6QZGItAS0It3Clm+/H3TcC0cayqqPaWF4XBdj8k5LML3ve5Pm6/HAJ9Pwdw+0qwGNo5XRHRJZpomZXLKukO4LElTsN+nqMTn6Isp/q7/jS/88TdbwjTSyCRw5IWFSNZCssDcyIMB1s5v8cTwGAQ5vCHKipAgcEg2ImluD2IuxH3g4U+CvCeiq6OOaZqlZbukgWVdOuJ2je3k6alJGLezbMY6eGSeVgqRqWYn0H8T2A7nETwDStHQw6wVeTXM6n5rTO0zL9QLkYBT/Qhl30lV+Kv/DC7xD4GMZFNFU6Y9gyzElh6sGUebt5SB9eLvwYDlLiXw5zGjMzNGzwxXPOUjQU66rE6h8RbY369cJvNb94/fjtiupxJG0bbq6srDfcMCD036HHF2a0fJmlhvq5cjpe1r6WK3tvbpgMHOb94/ecT/CNHDUSFJvamYFCBBHzroGHM1KGDgae6nviBpoC7BFBLE2AHUnExw/QQvdnnp1K3tFOJQj7beeK2nc7eYe76YC+Mp8PMlqASlLUKR2kNVCfTpIR/5wh+J/CEFPTGWCjan0Mt2eqWQsG2K8osxuDvsegJ+q0PD3LZo1LuI9BXyvFV1E6Pst2EczMq3t1vcWtvfCl4wVkasRLTtHCQy86NKSUtMwaxKyDmKbDqGUi/rbAUHgxs1UPzk1tHsNbLp81rkbEj1tvcix2xgdCNiCNgd/Qi4P3EHAfOMlPCXYIoJZiAqgEkkmwAA3JJPTGPFpeAXDnPrvamUmOnQkHbTzn8qKb7myl226EL67hPcD+CIZFmzB3BNjyENiB6O/W/qFtb19HpPCTKQLezE27mWS/+rEbR5RmKg71R1xxGUNUMzG1SxnWMtJ8k5ptIBUr1FiDuPM2yjMpYSoNUGSnqjFpqGjPMeZTSKzJIOY6wghi9xc9WO+Akm8JMp/qzfjS/88H6I8p/q7fjzf8APGlU5Xmbs4L1CIZMwVdEu4SRyaeS+q4spAQfNC9r7Z2pMxdmaYTctmh5kcM2htCLPG4hZXUpqcQSmxUlWtfYjAZv0RZT/V3/ABpf+ePn9EuUXtyGv1tz5b29ba8R2WrmDVQieSVp4ky0yFZbQrcye1Fo9WltSKRspu1iLWBGtQ0dZ+cLETipEdK0jmX5PR7XUGUleYbxNDqCJbYkbKbEBNjwiyn+rv8AjS/88ejwjyn+rt+NL/zxpZbl2Y+Q1AqmT2WZDGk/mEomjMTlllRi5TWbhxZLKCCTfIlDmh8pMoD+zFrSg6OSkTSKrXueZIXVugIjb97cErxl8PqajpkqqOMxBHCyqHZgVfZW87E3DADb974YMO/jr+x5v78P+tcGAhPDvhpavLctkKRMIqidpNa3LRaphoGxuNbI1jt5b9hjZpeD6qb2ltKQFjmUYYlxJKJ5H5OsBAFjX3lILncW073x+F1TUCgy+GEhUkNaZHMZfSUkJQXuAtyT164lm4org8jmNzCVqmjCwMZAIpkihNiwvqQu1jbYX7bhLcKcNzUr1LyzcwzrD59760Qq50kWVbkBVHYC+/WFHBlSKX2fl0hYNFzJidb1ATXqkcSwOqS+YEXWXq248pGrV8YZkItSxeYSVa35DnUsao8B0/EuV29621sSa8R5iahU5CiA1MMZcq4cI8AlfyaSoAkuC+vYjTY9cBGN4d1ToFeqsRRJTNpZyJCplLKxKghCTB5x5rK62s18bNVwfX6p1imjSKaMK3nbe1N7PpKcrb5TS2sPcAe6TjzJ+M6+UU6SUuhmkgEsoSTTok5usFXjXlOvLQ9XUBhviZ4OzuqnklWoXQqAcr5Jo+bHqYCfzE6b2A5fUdTswsGlR8I1C1kNQTCY41iVotUlmZIyhqemnnAnSBp3XcsDbS9LhFHEdYYZCRpqDKY0g9nksl5hGjmQmzryruTsD1FgMaVTxTmSpcRAsPaNPyEjc545+XFF5T8lqi82o7G9xspwFkYMV4eKq5aioRonMae16dFOztaIKYSCWUMTdgN/MQALbnExwtxDNJzFqUZTzxHCwicalMayXbYgWOsatl2A69Qa8QOZcXUsLmLmcyYEAwxKZZATuAVS+m9xu1h8cblDnMcpQLzPOhcaopE8obSb61Glr/NNiRuBbfC/nsSxZpQSRWWSdpY5rG3MiSJ5BqHztLAEG23S4BwGwMunrnjkq0MEMbB1prq5kYbq05sVspsQiki4uSdgGkDHuDAGDHl8AOA+ZGsL+mOMcxzDXUTzIotK8pAdVeyyEnowIDAHqNwehx2gRfCRmvhZl0mpo6eOKQjZgpZQdQe/L1BT0tb0JGA5WFx9uM9PKoGlluNQJIOl9gRYMQQBvf3T0GHzxc4SFFKjhqccy40RBkudzrETFgosFvZyLkWAviusBZPDPjDV0kaQ8mB4kVVCkMrWHU69RuSL7kH/AMYX+OOKvzjNzuXyzvsTGx36AOkSOVG+zFuuFbDbw9wW9RBHUMWQTVMVPDZdWpmJ5rG26qqgm9jcgjtgNPhXhmszA8mnjZkDDWxNo0J21MTte1+m9umLNTwNRgVfMQagLuoQEAgIFFi+rSAGHbYrsLWLNWKIKmlyGgvDG0bSVEq7SrH6q5I87EEFhci4ta2NvingJI4vactiEdbEwkRtTXlt78bEt5tS36nc/XfAc45/ks1HO9POumRDY9wQd1YHuCNxjoX8n+i5eV8z6aaRu3RdMY/0Hr8cQniTlkWcZYmaU0bCWIHUpFmKK1pYz6lGuRuejW642Pyec9R6aSiJAkiYyKO7RvYE/Y+x/vL9oTf6R5NKMtOrBkuSGO7iqhpWVQetlmBvf3hbscblBxxJLOsPIVNbyLqY2CaKiSAa7X3Ij2A6uwF7b4mquvoo5OS4jDqYVC8smxqJCIQLLbzSx326FQTbY4xDO6D5Q2GqNkDLyHEhZ2Lx6U0a5NTqzAqDcgntfAQlJx7JM6xxxxHmPT8t9TFSk/O3tYNtyO4UnV0Xvt8PcXy1Yj0xwoWghkIeQglpxJpCC3mAMYB33uemnfelzygjlSMqBI/JZStO5AM7lISzrHpjLPqA1EG98ejPKAI8ilbU4VbpE2pVkbQhjATUyMwIBQFSQetjgIyn4zeVVaGJBqlp4DrJus8ilp0NuvLBQbdyw2tjUpeP5XamvAg5y05JGtgOc8iHzAWQDl7a7a7m3unErk+aZdGkXLYnXJKyu8cmsSPK0cjyFkvCWm1pd9IJ2HYY2KLPcvdmjjG6a2t7PIoPIbluUJjtIUc6fJcgn44CHp/EFikcjRIAyZczWYm3thcOB6ldAsO98YpfEGYLGTTqpeRkIuz2K1YoyLqLJYENqawYnSN8SUGbZUh5yCNSI2Y2hdSFhkVHumgEOsjqLEahf0xuHPMuBILRC4mdrx22pZCJma628suognqbkX64CC8df2PN/fh/1jBjV8Y8xjnySaSNiV5kYN1ZWDCQAqysAysPQgHBgI7wb4yokoko5J0imjaUkSHQCGdnBVjsdj0vfbFsRMrC6kEHuNx8McSynzH6z/HGxR5pPECsU0sYJuQjsoJ9SFIucB2qAMeADHIy+IeaAWFdPb+9jRquK66Ri71lQWNt+aw6bDYGwwHX1bmEEI1Syxxi9ru4QX62uSN7A7fA4S+IvFjLKZW0S+0PbZIfNc9N3PlXf4nbexxy/JIWJZiSSSSTuST1JJ6nHyWwHWvh9xnFmsTyxoYzG+lkZgT0BDbdjcjp1Bxv8YcSwZbT+0ThyupVCoNTEnpYEgdidz2xQ3gRxIKav5DE6KkBPgJBcx3HxuVv8R9jV+UlWWjo4be80j6r/uhVtb/u/wAsAzUfjPlLqGaWWM7+R4mJFtvmal369cbUvi1lC2vUk3AO0chtfsbLsfUY5Zx6TgOguIPHSlS60kMkzdnf5NL7W23Y9T1C7j43wy+GRasiXNKiUSzyqUAA0pAgbeJF6glgCzE3Nl9Mcr4vn8nbOrU9XC7+WJllA3JCsCJD6WuoNh3J9cBdROEfjzxKpct1RkmSo0krEouASDo5huNIJA9TY3thY458aoIlaGg+VkK7TEWjQn0B3dgPgB067jGn4TeHRmIzLMBzGks8SOSxJ68197Enspv6ntYIjJMiz/Nf6aat4Ee7R3leNT1K6Y0v5L2F27G/m72fwnDnUWmOtNHMgsDIjusoFu45Wlz0/d74cUQAWAtbH1gPBj3BgwEXxFkkdZTyU8g8silbi11v85b9DjkfivIXoaqSlk6xtYNa2pTurj4EW/zGOzMUz468Gz1UtNPTQtK5vE6oLn95GJtZQPMLsQOmAoMY6o8O8pglyvLWAHyIWVdB2EtmV7+vvvcepwi8LeBJID102k7fJQm+3ozkdfqH24ubJMphpIUp4EEcaX0qCT1NzudySSTc4CpOOM9bL+IopxA82umWJUXYsXZgNJIsTfTt8cM2Y+IFRAI5J6GWnj5irKJBq+TYheasieVdJ6q9rhgQTYjDtW5VBK6ySQxu6AhWZQxUG1wCRt0GKk47zqozOoqMnpUkdTLAplQAxxhATPrcGxGrR5TY3DDrYYCxOJOVS5dVyKtkMczkL3aQG5AJA3Jv9+OVuG+IJ6GcTwPocAjoGBB6qVOxGw+4emOkuMMzWfKMxCdIkli1dQxQC5U9CLmxt0II6g45hy/LpZ5UhhQvI5sqr1J/8Dvc7AXwF45fxrk9fItVVNJTVAak2ZNSK1O5kXRKqNpRmezFiuwHS18MuU5NlhJMGYK7LySrrNA7RmIymNtl3JEsikvqLA7774U+GOMUyWkXLczpJkdSzLpEciSRyMWuTr0mxLDa/Qd8VDxTW081VLLSxGGFmukZ+aCBfYEgDVc2BsL2HTAdUycLxyOZWmldiaU6iV6Uj82MbILhnLFid/MbWFraJ4EjRFiglaKPmxyMFSHVpiJeJAeV5lEmgnXqJAtfHL+W59VU9uRUTRW3AR2Udb9AbEX7HE9T8f5nIQjVs5VjYjVp2Ox3AuPrwmeGVa91oiHQmX8DRotmlkYam1e4OanOapVZPJ2lkc+TTsxHTHkXh9AOd8pN8qs6m3LUgTyCVySsYMlmAsHLAC47nFIWb6Wb8V/+WDzfSzfiv/yxx/tuNPx6Z3J/L/K7ZvDqme+tpGJEoBIj8rTPHKzqOXZW1R7WGwZh6W18y4Wy6ISe0VGhW9q18yVEFqxlZ+oGkBgNFu5N7k4przfSz/iv/wAsYvY47liupj1Zrsx+1rnCd3Gzr6Y25nzMQYfE/iemehFBRF5UEoeScRpHG1tXkARUDHVp3C28o3ODCtnZ+RP1j+ODGePP3xzw5N3pUa2T4c258Eyb3j9Z/jj4x9ze8frP8cSfC2TNW1UNKuxlcLfpZR5nO/ooJx0oZhyXJZ6uQRU8TSufmqOg9SeijfqSBi18k8B5GAaqqVTpdIl1NbuNR2B6dj3w5ZbyRSVNFkJiWeFkV5G6XYbya9LcxrKV+BB2FhdLyrL+J4ZXkLztZlLozrIrKbsTGrnl7dNKsp3AtboGDO/DvKIVs1fUwNtvNTPpsTbf5JfiL3wmcT8FSUsfPiliqqa4UzwMGVWJICuASV7b9LkC+Lb48raxKaOc5hBBPyr8l9URa1tVonJDMQPddDpb3W9KxoMmzQuaqOhkVHBEiJHyYnjtokUpsFVhqvtYE3FtsAnUtQ0TrIh0uhDKR2YG4P3jFkeMPEkeY0+W1MfdZ1depSQcrUp+8H6iMQOdeHWYxapRRTCI6mUbOyp1AcKSQQPX0OFerppIzokVkI30uCpF+9j9WA1sGDBgDFi+BGbcnNEjJss6PGfNYagNaEj5xuukf3sV1jNS1LxOrxuyOpurKSrA+oI3BwHaJyyH6GL/AOxf/bFecR1GdUlVDJ7TC9PUVKQ8sRXWBZHVY2vszG173a1z8RaI8H/E6Wpl9irX1O1zFKbAsR1jYKLXtcg/C3pixONUkkgMMdKagykKRzFiVNwRIzk6hY2I0hjt0wEjnWdQUkRmqJVjQd2PU9bAdS23Qb4VskzSszKeKqgaSmoFDbOEL1NiNLBSpaNOvm1XO1gOuEeHgTNcxzBDm7E08YJOh/I2kBbIq+6WNiSQCRf7LviiCgKAAAAAPQDYDAfQx7gxF53mZiVRGvMmdtMUeoLqbqSSeiKLsxAJsNgTYEMucZxBSxmaolWKMfOY2362Hcn4Dc40+G+J6evV3py7IradTIyq3xUsLMPq6d7YU6LgD2yb2nMnacqzaI2LKhB2uY7kIgsNMY3tcuWLELYkcQUAAAAdABYD6hgPvBgwYDFUxakZb2uCL+lxa+Ejhbgt8vy9qKOW8szkyTKDtrADMAzHcILA+tiR1w9k4w1NSkaGR2VVG5ZiAB9ZOAqbxozWKgy6PLadOXzhYBdgsSEFrkG5LGwN+oLXxj4F4Fmo8vWsWJDmCvz41NrmMoU5DNtp1Iz97BtJ7YXauFuIM85kKlqSExqzkeXlISxHY3di9h13v226EVRYYDkzxF42lzWVHeNYliUqsYOogk3csxAJJsB0FrfXhRx0b4n+FUdUJKulGmptqMYtolbv191yO97EjfrfFF1nCldE2l6SoDWBty2Ox6dBgIbG3lgvIg/tDG/RcJV0raUpKgta9uWw2+0DG9LwpV0RhlqojCkjkLqIuSu5ut7j6zjG/wAst2v5y1/WE7gwYMV+X16nywMGDBgyR+efqj9Y/jj3HmefqT9Y/jj3Elq/IpXXP5r7QTZveP1n+OGThKGdNZjikd6mOWmg0j3pH0h7G4tpQ3J6eu18YuH8pSSQF1eUuzJFTxEc2V+ouf8ApRju1r+g6lb64U4cSiQ5jmBjjkRLJGP1VJD2jT1c/ObqSSN7ktIKc3uFMmpciobzSIpNmmmaw1Oeii1yQLkAb9/XEZR51mObSE0ZNFQWGmd4w00pNwSik2Ueh+ANzewhMnyt84qUqc1l008jOaKi1FOYoH6zR72nSAbnrfsLA23USx08LMbLHGhOwsAqjoAP4YBRyqhoMtdo0RnnBhEszjmSsKiQors9r25g3AsBtiH8SoXraeCSLUQS5WMG458N3VfKNiyLNGdRtfQLX3xHR0U8NKtTWlVmq6+jMSWOtIzUc8RMSASw1SG29gOvYSVO7JkkdStxoqvaUHTWj1ZkQG24DRuL/A/ZgLAyLNY6uCOoiIZJFDAj/Mb77G4+zGavy6KZdMsUcgvezqHFx0NiMVXwNmT0GbVuXvb2V6g8prkhJZV5yJc73aMHbpqXbrvbwwCRn/hXltUDeAQsTfXBZD2vsQVtt3XbtbFReIPhM9EjT08vPjUXkQgCSNN/OQDZl2sSAPqte3SUjgC56Dr9WKRi43NXmdVWpE8lDSUcqMthaQGxOqwOzP0veyrc23wFGYMWvx94UTIfaqCMyQOusxDzPFcaiqjq677Wue3perJ4GQ2ZSp9CCD9xwDV4Tj/5tR/+r/8Ai2OtBjljwZzCnp8xWepmWJI4pCpboztZNPT91mP2YuseJiykmloK2ojTd5RHoTQAC5XUbu4v7lgTgH3BiPyPOYayFZ4HDxt0I7EdQQdwR6HEhgDGsaJDJzdI5gUqGtuFJ1Fb9gSAT9Qxs4MAYMGDAGDBgwHjYofw84ZhfNsxo6xBKIyxjWTuNd1cLfuhU/URi+CMVHDop+LWFmJqKf4EB9APwsumL4m5+4LSy3LYqdBFDGkca9FRQo/y7/HG3jwHHuAMGDBgDCj4ocOmuoJY0AMqWki2udab2HxIuv24bsfLDA54cs5dVGRdwQymzA7EEbbjtjaxJ+IuSotbNV5eVliAZ6oL+rikuC4Mh8l2vfQCWBvt0wt5fmwkOkgq1ri/cfDEVsa01mbV9l/6P1zHlpXFlni3t+qRwYMGOJZkfnn6o/WP449wZ3+qP1j+ODEjrfIpfXI/ivtCxvC1KDLst/OlQwEsrSLqaxayOyiOJT1J06jbc/UMRWZcQtVn86ZhGwolbRRUhbSs0vUNIehQWJZzttYX76HDlCJsvinzAImXUTTNEt7SVMrsWMd7+7q8u3Xf0JC+vECZjmEcte2imj9yCJSwCr7kEagEXYhQSQL77ja0ipy++AcvR09veUT1Ews0oUqiopNoYQwFolN9x7x3JPZvwg5jxSzPBQKop5XjD1LB1tSQnYJq6c0+VQLWBNxcWw20Waq80kCBjydId/mhyAeXc7l9JDH0DLvc2wGLO+H46p4GlLWhkMgQEaWJRo/MCN7BiR6b+uFjxHljp6KCghCqZ5qenhToLB0J+oAAC/xHrh9LYpmrzoTV1dm0nnp8sUxUyHy6qg+U/H3u5HQi17YDDxXV6szr2s0fKfLlVlJ803NR1JIGx0NJsf3euLtxz34a1z5nmBMitc1Htk5BYpaJdFNENzsHYmzdlUdsdBjALfiTr/NdZy9WrkvbTe9vndN/dv8AZfCh4a5SsnDbRoFV6iOqDMb2LFpIwT3sFVRt6YeuNJlSgqmYgDkSi526oQP8yMRfhvlbUeU08Mo3WNncEDbmM0rL1INtVvjbAQ3CniBpooXrqaeHyIeckTyQGMgBJDIgITa11bcY2+A+KIM3aqYxxsIptMepATyCPIxLC9ywkNtrXGI6do4OGZGFwj0sjKAtre0ksi2BtYGUD6hfEb+Tzw8YqeSta95zoQf2Izufta/2D47BaP5op/oIvw1/9sZFq0MjQhgXVVZl7hWJCk/WVb7se5kJOTJydPN0Ny9Xu67HRf4arXxC8LUchaWrkWWJqnllqeQqeU0Y5dwy9QwAPX7r4BF8L+Jgss1Ko5ks1bO2hAwSCIXLOx0kLcqdKjqSLkYtwHFUcd0c2SwtWUVS6RGoVpKYpGysZDdgHK61BOrqT12th5oOMqGUDRVQsbAlVcMRf1t8dsBP4MaGWZvDUF+U6vy20va/lbrY3+G/3Y38AYMGDAGDBgwBivaymWfiSJrMfZqMsTewDOzBf7w0s324e66qSKNpJGCIouzMbAAdThY4Fo5Gepr5lKtVurRqSSyU6DTCpB9xjdmK9i3Y7YBtx7iB404liy+leokYXAtGp6vIfdUDqfU+gucIXhr4pCo0U9SxeqmqHVQq2VIiNakt3AsVHfp9eAtvBjwYg+JeJ4qPQhBknluIYEF5JG9B+6vqxsBgJDNs0ipozNM4SMWux9TsAALkknoACTiuOIeKJJdHNWeOGZW9no4Sfa6vqdT6Rqp4tI6A33NztbGhUzVD1aqDHW5mCzLECfZKBel2t70gJIud/wDK77wnwmtL8tK7T1jj5Wofdj30KD7iA9FGAX8m4GkqAhzARpAhBiy+HaFLE6Wlb/rPpsD2273tjN4l+H8dbThoEVKqFQISLICo/wCkdrWt7t+h7gE4sDHxIdjg9iePMOVKGsbU0MqlJUJVlbY3HW4PfEhhl8S2p80qVTK4HqKtCBJPFtGEtsC2ysbm2okWsRc9lOtjqqXaspZogNtZQ6dja+rp17g2PbEbsak891F06P6gr2/D2Z4mPaWvnf6o/WP44MaWeVyNEAjAkkbD0GDG3Wx2inlw9Z3MdtmZrPMcQmcvynMMyo4KaKJhSwe0MrbkSSglzt3N3EY7C7b9bTPhpwqlNJVZjU+eCh16DsA8yDzbN+70H9oi3TFh+E3MGRIYlDSAVOhSdIL8yTSC3YXtv2xEeK8Yy/Io6RS13ZIyw31NvLKzHa+pgxvbcnHarCraLi9Q8tTMS8s9QZZF3PlhHMp479NDTMt7e6IV2INsXNlVa9PlyQxamnkqRTGZSvmnkOqpmBa9tJ5o8w3ZOliMcyjHQOcH2KXh6laJiq7lU8ziXSq3vvdQzkkeg67YB7yOoMs1dISbRy8hQbbCONWJv/aaQn7sU1NQu3DtBBCTqq63SQ1gCzF1QXtsNSqfvw78L1pkpM8p21GdZqwlSPOQ6FYrKPMdksNt9rXwk+HOZpLS0cEqF1p8xiJHXSKhJI4W3IsBMQdunXAMv5PMyR+2Uptzlk1Gy9UWye/3GoGwIFrk99rlxUvh7SHL8zq6flCOGpkPJO4sEM2hApFySsbtfpYDffFsjAY6mmWQaXFxcG3a6m4+vcA49kiBBU9CCD9u2MmDAIPFXBktVHRUCaUoY7c/SSHKxraJFDX2J73J7/W70NIkMaRRqFRFCqo6BVFgPuxnwYAwYMGAR/GinVsnqiwvpEbL8GDqL/cTivPD3O4aqA+3VktPFRpEghibkRvEF5al3TzyOWG63H1el5Zll8VRG0MyLJG1tSNuDYgi/wBoBxS9f4c0X56MetKaFRFMkLb865bWqFzYDUoBWx2vYDAWdwFyjSLJBT+zxys7qh3ZlJssjdTdlCmxOwsO2GPHygx9YAwYMGAMGDBgNDMMsSdk5gLKjBwvzdakFGPclSLgdPuGNx2CgkmwG5J6fHH2ThV4iqGqpvzdCSBZXqnFxpgJ2jDdNclituy6jttgELi3hmvz2rjk/U5cFvE7MCWU78zlg31Nfa9rKB8b7vhrkUUmZ1VbEB7PTqtJAeuoxqqPJfbfSLf95+GHPjjN2pqYJFbnzssEC7nzv5dVhvZVuxPwxqyVdNkdDFCNTkeSKMbyTSsbkADuWJJPQX+8JfijP1o4gQvMmc6IIV96WS2yj0Hq3RRvineLM8/N0rcybXmVSPl6hbP7JCekEK7Wa1t9vXuMTnFedPQAu7CbOqpQkSRjWtMjGwWNT0HXc7u25FgcREPgm88IeaqK1jOWmLAuoDC+m+2p7m5a9uowCllfiTLSSRilQJTRsS0Vxrnv1eaWxJc/AADoMdIcNZqaqlhqCqqZEDFVcOFJ+bqGxtjkniegggnaGnkaUR+V5TYB5FPnKAE2S+w3N7Xxa35PGY1bGaEt/RIlLbgWWVyLWbraysbXtvfvgLwnmVFLMwUKCSSbAAdSSegxWdTUVOeymOEvDlYusko8rVVjZlS+4S4I+q9+tsZq6obPKgQRFvzbA558gOkVMg6RIRuUB6nofuOLFpadY0VEUKqgKqqLAKNgABsABgNHIMip6OIQ08SxoOyjcnpqY9WawG5ucSDxA9RfH3gwFL/lAZLTQUcM0UEUchqLFkRVJDI7NcqBfcA74Mb/AOUh+z4P8Sv+3JgwE/4J/siD+9P/ALr4X/ykP2fB/iR/tyYkPBbMgKGmptLElaiQsLaVAnZAp7gm5I9dLemPfHjKHqaCMR7utRHpXbzFw0YFyQB717/DAcy46A8ZZUjOU1wdiscq+5axQ6HJDX6kLYb2N8UVQZe8xYIB5Y5JD/djUux+4ffjo3ijIfbOHYkF9UdNBMvTdo4wSDcgWKlh8Njva2AR8q4rNHxHUmWyxVEpikBa6gG3Ke/T0+oM314XoMwXKc7lAUPAs+l0YbcsOsisoG2pCFZT8BhQzLMTMULABkjSMkfOCCyk/HTYH1tfE5XUpqqBa1TeSnKQVAvcmO1qeW19gAOWdvmg774Do3iWKKug5dPUBagItRTyRm7Ai+l13syndCL2s2/UYycEcXw5hCpV15yovOiHWN+h+sXBsfqxTPhhn0r070yHVUUf9JpLn5gNqmAnppZCwF+ha/UC31wJVSpX1OZwsy0r1OkppFpUnmChbX8jLzY2+0273DorERxHnq0aq7oWRmsWDRrp73PMdbi1ztc7HEvj4lAIIYAixvfpbvf4YBLl47YO4EQCL0eTnoCNh1SndDvfcMQRieybPOegOk6ttlWQrpY2DB5I49W25sNvjhFlp48wzALSrTQxRh/6XHFFJLI8YjJWNmUqqjnAXsSSHG1sNuQZxKJ3oqwpz1GuJ18onhJI1BT7rrazKCex6HAM2DHgOPcAY0c1yiCpXRPDHKvo6hh1B7/ED7sb2I7O84ipYXnmcJGguSf8gB3J7AbnARPDuumqJaJ5GdNIlpmkfU4j2SSK58zaHsbm+zrc4Z8U14d8TyZpnk1UYykUdK0aDrpUyKy6j01sdR+y29r4uQm2A9wHEBnnF9HSA86dAw6Rg6pD2sEXfqLYrDiDxPq6i6Uq+zRfSNZpm9bDdU9O5737DC+StI5mXTr6mbYt2468rM4k4zo6GwnmAY2tGo1ub7X0Lvb44VMp8Y6WacRvG8EOm5mmIXzdAoRA1+o3uO/pvVKwDUzm7OxJZ2OpiT1JJ3vjIwvsdxjjtvRE+I8LHi9K5LU5vfiXQebcQxpRzVcLJMqIzLoYEOw2VARfctZbepxqcDcPyUkcjzTNLLUOJpbiwWZlAcLsDo2AAI2AxSPCuVGSup4Y3ZI5ZRzowzBHSP5U6gp/sAfXbHR1TMEjZ2vZVLHubDc/5Y7MeSL17oV3c1L6uWcV/eCNm2eQitqqqoI5GWxqqjuaiYamIDADWFCItjcam/e2jJax4oxm9bEGq5fk6ClvqEYkF1UWH6xhdmf02Gm5GFnwtpjmk0s9Qw9np6h6koRcSVEt7M2q+lFjRQFHpiweGEGYVRzNheGMNFRjf3b2lnN+7nygEbBb974zcrDwBwdGjtmU8qVVXONTSoQYk1dRFba1rDV6Da1zjZ4lmesnOXU5IRQr1kgYrZDcimDAEh3FrnYhDfe9sbGaiPLKZkooF50zkRxoN3lc+ZyCQWCrdjcjZQLgdN7hcQRUupZGZQWaWWUFJGk/6jSBgCrX7EbAAdAMBWviTk+VZXCs4o41rJf1So7mNJABqfQSFKqSLeXc22F8QHAVZJVUEeU0Hyc0zSvXTkHyQltIsSd2KaRYfHpckYfFGjqswjbOBpFGvycSsSr8sOED6eh1OSevQDFt+F3By5bRqhAM8lnmb+12Qb2soNtupucAzZRlkdNDHBEumONQqjrsPX1Pcn1xu4MGAMGDBgKm/KQ/Z8H+JX/bkwYPykP2fB/iV/25MGAUfAziTl1klPIws8JWIHrqjd5AgI235kh3/wD1i1s5nFdSUMkdrTT0sm5IGm/McAkXvpDAbdbdMc/+FYvnNKO3Mb/S2LJ8P+N46fm0WiQrS+3yBFRfdRw8aqS1ybc0fao+oE/IOHmp/wA4SXOg0LqgCsTepkMMCdNySmx73v2x0bQUypCkQWyqiqF9FAAtv8MLNPwerGWS6qKmenlkTR0igROXB17Ot72FrkWw3tsDgOT804MmbMpaaJFCmplijswtcAyqgub30W67X2vhy4J4SkinzPLZXGiWjkINvo5WSKQrsbghmABtuOt9pPhymepkjrHBKVGcl4nW6MY44pxfYAqvkUH10m+HqpotNVX1/LkYpTLCiqt2fQrSvoW/nuWRR03UjAUdwFlkkFfA7bo8UtmBtcvRmcra99hKm/QnpiZp64QZDBCjLFUrmIWQOCoEkba/lDaxCjlk3v0+GJHIsvMMlVUNqaKjomZVbSAWMXssciEG4LR05JuNr7XBBMVlnC1ZM8zU8MU9JSZhORSlxGWZbdyLFdIQWv67b4Cz8s8VKWWpjgZJY1mJEMzW0SG4VbAHUoYnbUB1F7Yd8ypubFJHcjWjLcEqRqFtmG4PxGOdaCnoqGvRlo601WotDRziNEVzfQeaSTIoIsDbf1uMWVk1RxC8TNyaSN3lZx7RIzFY2G0YSMG1j3LX67egK/gvTxtHW5VUBknSXX5SUYFQIyyMN1ZWUG/9ofHDjxTw3DBTPU1MlXVSwgcqQSqk0dyFtEUCKCSRfYs3TzbDFW8XV+ZU+ae1NDHHUwoHkenJ5c0QO7WfdgB5WNj7pJtbFy8C8dU2aI3LDLKgBkicXKgkhSGtZht26bXtgInhTPKyA0seYFtFUHEbShUljmBusEhU6X1Jcq2lTcWI32sBm74j+IsmSrp5IHJXUPK67MjjdJFI+crAMPqxR/GmY5i0xpK6YBUVQEiJVJl3tK292v3U7AjptjC94pHMujW17bGSMdfeVmcUeIlPTakhPPmFvKvuLcXBaT3bdNgSdxtipc9zeetkEtS+or7qKLRp16Lfrva5udsaKqBsBYegx7iKy7d7+I8QvvT/AE/g1/xX/Fb/AE2MiziroDIaOREEpBZXQMLi9iCenU43q7jDM510y1ZQWIKwqI7j+8PMD9VsRODGP7Vk445bp6Bpzk+JNft9GGGlRCSq7nqepJ9b+uM2DBjRa028ylcOCmKvbSOIGDBj4lYgbAsxICqBclibKAO5JsMK1m08Q9zZa46Te3tB98HMsL1ctSR5YU5Sm/V3szbegUDr67d8WNx7O0eW1jobMtPKQfQ6TjFwFkJoqOKF7GTdpSN7yOSzb9wNlB9AMYeOaGoq4XooYk0TIVknlI0Rgke7GPM8ncdALA37YnsdOysVfJ9zYnYz2yT9ZVb4cUPNoky2EC9UTPXSXB5dNfTHFdejSKlgCbrrY2Fxi84kjhjAACRooA7BVUep6AAYhOB+EYcsp+RF5iSWeQgBnY+tuwGwGNXOeZXTCljDLSo59ql2Ak0//TICLsCSNbDawZbk3Azcz44WR6uokzGTaMqYqND2hvd5upF5CE/7VX1xp8cSSVcoy2IMY9HNrDGyiTlb8uBNRA1SMCNyAAD64bsyroqSB5pCEiiQsbC1lUdAPXsAPgMQ3BlFy4pKqYaZapzPJqtdFI+SQn0SMKPQG/1kE7xZgVky3KIkKrPMgsLDTFEApAJNrgNfe97ffa6i2Ki4Jf8AO2cVGZMpMFMOVTH5pO/m36m2pum2sdwMW9gDBgwYAwYMGAqb8pD9nwf4lf8AbkwYPykP2fB/iV/25MGATPCzIVhjlzuR1MdMKgCMg6uaoGgg7jfURfsbYTeEp6iavRYj8rUyaXNuquweT3R5RYXNhsL9sWDTqYeEpXRjeaZtXToZREVG3SyD47nEZ+TzlYlzB5mBPIiJU2uA7nSN+x06rfbgOj1ONPO6EzwSQhynMUqWHUA7Nb0NrjG4cR+R5ulVG0iAgLLLHvbcxOYyRYnYlSR8MBA8VTQ5XRwzJEpSmeJEU/MR2ETlSTs2hm3Px9TiayOv9oVpVIMRciFgCNUYAGrfqC+uzDYrpIuDc1/4w1/tM1Nk8bgNO6yTk9FiTcXPbozdvdG4Bw78HZxFVUyyU6FYAzRwk/OSPyardVFwwsd9t8Ap+KLQU0CU6oL1tVBzFUXJWMoXYKDfZY0GwNvtvjb8GpUkpJ51YM01VUSSWNwGZ9rDqo0hTY+t8Vr4gcSe25lOyuRDQQT8sqzXMthGHXTbfnvH8LJvfpix8l8Oo4aeB4JJKSqEEYkeB7o0gUFi8bXWQar9R3+qwOOd5JT1cfKqIkkTfZhe1+4PVT8RhTfgGWmt+a66WlQH9S458PTeyubqSd+vc4k+Gs0qzLLSVsarKiq6TRX5cqHYlQ24ZW2IPw7EX2skir0kZal6eWK50uoZJbbadS7oT1vYjrgKY8TOEsxk+XloIGkBYyT0dyHXaxeI+bUCff67G+3RF4K4jky2tjqACdJ0yL+9G1gy2236EfEDHYOILiDhCjrVIqIEcke/bS46bhx5gdh37emAk8rrUniSaNgySKGUjuCLjEXxfwzDmEJilFiN0kHvI37wP8R3GF+HhmsyxR+b52ngQMfY57bg72imA1I1xsGuu56YZOGeIY6yPUqtHIp0ywuNMkT2uVZTv9R7jfB7EzE8w59np3ikkgkFpInKMOnTowv2IsR8Dj5w2+LGWiHMeaAbVMYYmxtrjsh3JtfTp2Fv88KWITZp2ZJiH07ou1Oxq1tafMeJ+wwYMGNCXGDBgweDErwdSNNmVIiEArJzW902SMXOzbb9L9R1G4xCl3Z1hhjaWZzZUUXO+1z6D4nYd8WJ4K5BNDVVz1GkyxlILqSQPnvbYAj3Pjtju1MFu7vlVPUHVccY7a9PNp9/7LZnkCIzHooJP1DfCTw3LW5naonvS0jWaGGNvlJVNmR5JBuq6beVbXub4as/ydauB4Hd0R7B9BALJfzISQbBhcG1jY9cb0EIRVRRZVAAA7AbAfdiUUUTShFLMQFAuSTYADqSewxE8OZ57ZrkSIrBe0MjHeUd3VLXVL9CT5utrYx8W5ZJVQmmTSElIWZmvcRbawoHzyNgeg3PpiagiCKqqAFUAADoANgPuwEDxlHTukS1HMYc5CkEZ3nkW5RCvzlBs5BIA03Y2BxDeMHETUlAyxX51QeTHYEnze8Rbe+m4HxI69MS9PkcjZlJWyEaFhWGBNWq1zqlksR5CTZdjuBv2sh8Tqcx4ipaUWMdEolkuLi+zsLEDc/JDqR37WIO/htw0MvoIoCBzCNcpHeRveHxtst/RRhpwYMAYMGDAGDBgwFTflIfs+D/ABK/7cmDB+Uh+z4P8Sv+3JgwEBIhbhHSNzzHa3fStSdRt6C4vje/JsorRVc1/eeOPTbpoBa9/wDvt9mFvgWojrY/zcCyyCirowT0LvMk6b2Nh5SDcdvjhv8Aybz/AEOp/wDXH+hcA2eLPEnsOXyuv6yUcqPcAhnBuwuDewubfwwueFcQhrJaQXAp6OmV1JJtK5aaW/YnVIRcbWAxA+Lspq86oaEgFFMdw3RjK4L3tvbSoH3+uM/hvUcmgzjMSS0nMlF7DUOWuoHUfjJ06eUYBI4g4lWSrzSs1rrcGmgANyUc6GdStrqIY3FzfeReuLZmqWyrh1RrLTezhU3uQ8tgNPl3ClxYEdlBO98c1SG5v/8A3xxb/Gc71GZ5XSX1QGKjdlW26qWLtqG9gms9cAo02XvTUWaBiutXp6dx16uzsQx+MYHT1x0LwtxbBXR8uItHOkalopkKutxYMVNta37qfTcXwo+LeTo9DW1qvdJI6NlKkEFo5HW/TdSswPXc+mHPLqGKthoax1KSqkUqMreZdaAtHqt5kINiCN7DuBgMtFxKvNanqQtPOo1AM4KSR3tzI3Nri+xBAYbXFiDifVgRcG4xGZ1w9S1iqtTCkqqbqGF7HpseuNrLqCOCNYol0xqLKoJIA9Bft8MBtYMGDABxqJl0YmM4W0rKEZhcalBuoIGzWJNidxc26nG3gwFeeNGS86i9oUeelYSXAueXsJBe17Wsx7eX4YqKOQMAw3BFxjpupiDqVIuGBBHwOxxzRX5W1DUzUT9Y2JjO/mibdG3726/EHrbHFuY+6vdH0Wb01u/CzThtPi3/AF84MGDEUv4xsZdls1VKtPTreRu591F7ux7Af5nYY18Wj4JZavInqiBqllKqb78uOygHbbz6zt8MdWpii9/P0QPX+oW1cHFPmt4M/CHB8GXx/JjVMwHMmbd3I3/7Vv0UfDqd8avhZF/QRPpZfaZpp7EgnTI5MfTYfJhNsb/iBX8jLquTbaGQC5tuw0jf13xIcO0Hs9LBBYDlxohC7i6qAbX3te+JiI4fOZmZnmUjgwYMHgwYMeE4DQz7NUpKeWpkNkiQsfjboB8SbAfE4r3wTy6SQVWaTCz1khKjfZAST8CNWw26KPW2IvxKzOXNa6PJaS5jVwapx0FiL3JGwQb7HckDqMW1k+WR0sMdPELRxqFUfAep7nuT3OA3MGDBgDBgwYAwYMGAqb8pD9nwf4lf9uTBg/KQ/Z8H+JX/AG5MGAo3h/OpaKpSqhtzEJIDXKm4IIIBBI36XxN8O+ItVRTVE8EcAapcM6lGKggsfKA4sLsepODBgIut4qnlr/ziwjExZWsoIQFVCCw1X6Ad+uPuj4uqIqGbL10cqd+Y7WbmX8lwGDWsdABBBvc+uPMGAgNW98TtHxRPHNT1A0M9PFyo9QJGgB1ANiL2EhA6dBgwYCak8UKxqH83GOnMIhENyjF9IAUG+u2rYG9uuMmT+KeYU0MEEJiEcAIAKE6x1s92337rY4MGAlP07Zl9HS/hv/Mwfp2zP6Ol/Df+ZgwYA/Ttmf0dL+G/8zB+nbM/o6X8N/5mDBgD9O2Z/R0v4b/zMH6dsz+jpfw3/mYMGAP07Zn9HS/hv/MwvcScc1FfNFPOkIeMFQY1ZdStvZrs17b2+s48wY8tHMNuG01vEx7xLD+fj+4PvOD8/H9wffgwY4/g4/yWL95bX9cvGz5rHyD7zibyPxdr6OBKeJKcpGCFLIxbqTuQ4Hf0wYMbsNK154hGdS2cubt+Jbnh7nHjBX1UYjkSmCh45PKjA6onWRernbUov8Mbv6dcy+jpfw3/AJmDBjeix+nbM/o6X8N/5mD9O2Z/R0v4b/zMGDAH6dsz+jpfw3/mYxVfjbmcqNGBTx6gRrRGDL8VJcgH7MGDAQHCXHlTlvMMEcDvKbvJKjM5+GoMNr729cMn6dsz+jpfw3/mYMGAP07Zn9HS/hv/ADMH6dsz+jpfw3/mYMGAP07Zn9HS/hv/ADMH6dsz+jpfw3/mYMGAP07Zn9HS/hv/ADMH6dsz+jpfw3/mYMGAguMPEarzSJIKhYVVX1gxqynUFK73c7WY4MGDAf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8" descr="data:image/jpeg;base64,/9j/4AAQSkZJRgABAQAAAQABAAD/2wCEAAkGBxMSEhUSExMVFhUXGBgaGBcYGR0YGhsYGR4dGBcZHhoaHiggGh0rGxoYIjEiJSkrLi4uHh8zODMsNygtLisBCgoKDg0OGhAQGzclICUrLSs1Ly81Li0rNTcrNy0tLy8tNSsxLSstLy0tNS03NSstLS0tNS01LS0tLy0tLS4rK//AABEIALUBFwMBIgACEQEDEQH/xAAcAAACAgMBAQAAAAAAAAAAAAAABgUHAwQIAQL/xABKEAACAQIEBAMDBwgJAwIHAAABAgMEEQAFEiEGEzFBByJRFDJhI0JTcYGRkwgVFzM1UrHTJFRicnShsrPSQ4LBc9EWJUSSwuHw/8QAGwEBAAIDAQEAAAAAAAAAAAAAAAUGAgMEAQf/xAAuEQEAAgIBAwIEAwkAAAAAAAAAAQIDBBEFEiEGMRMyQYEiUXEUFSQ0UmGRobH/2gAMAwEAAhEDEQA/AIzhrIctGX0tRU0+uSd6gGR6h4IhymawZgdIYqAFFt7HDbBwTknscNbJTSRxSpG5POmYIJACCxDbKLi7dB1Nhjb8JckiqMspJJQWMT1JQXOkM8kiltPQsFJAJ6XNrXw6Pw3AaaOjIbkIqKE1GzIltKMerLsLg9e98BXb8L8PAITFMA6K4OqpsI3flpI+/kRm6FrXFz0F8ezcK8PKpYxS2CzMbSVBstPIIZjs3RXI+zfph3PBFIQikSEIix2MrkNEj8yON9/Oqt0vvYkXsbYzzcKUvMedII1meOWNmChQ4lsX1hQNe4G536+uATv/AIAyPRPIIJCtOWEhEk5sVUOwWzeeyke7ffbrtjVk4Q4fB0iGVzqjQBHqHLPInNVV0sdR5fmPoLXth94XyJaKjipgdehbMx+e7G7sbkndiTa+I3IeB4YKWGBmYvFI0qyIWRhI118u99IjPLsbjSB6DAKknB+QLMsDQTCR9FgWqALujSIpJNlbSjmx3FseUfCnDkqxPGNYmYKmmeZiGKNIFdQ94zpRjZrdMPn/AMK0+sSHmM4kWTWzszaljMK3JPQIzbepJ641aHgSjiaN1WQtFoCFpGOlY1dEUXNrBZX+/AJkHCnDz6NMUh5gpyvylRuKkssPztrlW+q29seT8KcPpzdVPODCnMkUmp1CO5Be17lQVN/Tb1w5UvAVJGUK875Pk6QZGItAS0It3Clm+/H3TcC0cayqqPaWF4XBdj8k5LML3ve5Pm6/HAJ9Pwdw+0qwGNo5XRHRJZpomZXLKukO4LElTsN+nqMTn6Isp/q7/jS/88TdbwjTSyCRw5IWFSNZCssDcyIMB1s5v8cTwGAQ5vCHKipAgcEg2ImluD2IuxH3g4U+CvCeiq6OOaZqlZbukgWVdOuJ2je3k6alJGLezbMY6eGSeVgqRqWYn0H8T2A7nETwDStHQw6wVeTXM6n5rTO0zL9QLkYBT/Qhl30lV+Kv/DC7xD4GMZFNFU6Y9gyzElh6sGUebt5SB9eLvwYDlLiXw5zGjMzNGzwxXPOUjQU66rE6h8RbY369cJvNb94/fjtiupxJG0bbq6srDfcMCD036HHF2a0fJmlhvq5cjpe1r6WK3tvbpgMHOb94/ecT/CNHDUSFJvamYFCBBHzroGHM1KGDgae6nviBpoC7BFBLE2AHUnExw/QQvdnnp1K3tFOJQj7beeK2nc7eYe76YC+Mp8PMlqASlLUKR2kNVCfTpIR/5wh+J/CEFPTGWCjan0Mt2eqWQsG2K8osxuDvsegJ+q0PD3LZo1LuI9BXyvFV1E6Pst2EczMq3t1vcWtvfCl4wVkasRLTtHCQy86NKSUtMwaxKyDmKbDqGUi/rbAUHgxs1UPzk1tHsNbLp81rkbEj1tvcix2xgdCNiCNgd/Qi4P3EHAfOMlPCXYIoJZiAqgEkkmwAA3JJPTGPFpeAXDnPrvamUmOnQkHbTzn8qKb7myl226EL67hPcD+CIZFmzB3BNjyENiB6O/W/qFtb19HpPCTKQLezE27mWS/+rEbR5RmKg71R1xxGUNUMzG1SxnWMtJ8k5ptIBUr1FiDuPM2yjMpYSoNUGSnqjFpqGjPMeZTSKzJIOY6wghi9xc9WO+Akm8JMp/qzfjS/88H6I8p/q7fjzf8APGlU5Xmbs4L1CIZMwVdEu4SRyaeS+q4spAQfNC9r7Z2pMxdmaYTctmh5kcM2htCLPG4hZXUpqcQSmxUlWtfYjAZv0RZT/V3/ABpf+ePn9EuUXtyGv1tz5b29ba8R2WrmDVQieSVp4ky0yFZbQrcye1Fo9WltSKRspu1iLWBGtQ0dZ+cLETipEdK0jmX5PR7XUGUleYbxNDqCJbYkbKbEBNjwiyn+rv8AjS/88ejwjyn+rt+NL/zxpZbl2Y+Q1AqmT2WZDGk/mEomjMTlllRi5TWbhxZLKCCTfIlDmh8pMoD+zFrSg6OSkTSKrXueZIXVugIjb97cErxl8PqajpkqqOMxBHCyqHZgVfZW87E3DADb974YMO/jr+x5v78P+tcGAhPDvhpavLctkKRMIqidpNa3LRaphoGxuNbI1jt5b9hjZpeD6qb2ltKQFjmUYYlxJKJ5H5OsBAFjX3lILncW073x+F1TUCgy+GEhUkNaZHMZfSUkJQXuAtyT164lm4org8jmNzCVqmjCwMZAIpkihNiwvqQu1jbYX7bhLcKcNzUr1LyzcwzrD59760Qq50kWVbkBVHYC+/WFHBlSKX2fl0hYNFzJidb1ATXqkcSwOqS+YEXWXq248pGrV8YZkItSxeYSVa35DnUsao8B0/EuV29621sSa8R5iahU5CiA1MMZcq4cI8AlfyaSoAkuC+vYjTY9cBGN4d1ToFeqsRRJTNpZyJCplLKxKghCTB5x5rK62s18bNVwfX6p1imjSKaMK3nbe1N7PpKcrb5TS2sPcAe6TjzJ+M6+UU6SUuhmkgEsoSTTok5usFXjXlOvLQ9XUBhviZ4OzuqnklWoXQqAcr5Jo+bHqYCfzE6b2A5fUdTswsGlR8I1C1kNQTCY41iVotUlmZIyhqemnnAnSBp3XcsDbS9LhFHEdYYZCRpqDKY0g9nksl5hGjmQmzryruTsD1FgMaVTxTmSpcRAsPaNPyEjc545+XFF5T8lqi82o7G9xspwFkYMV4eKq5aioRonMae16dFOztaIKYSCWUMTdgN/MQALbnExwtxDNJzFqUZTzxHCwicalMayXbYgWOsatl2A69Qa8QOZcXUsLmLmcyYEAwxKZZATuAVS+m9xu1h8cblDnMcpQLzPOhcaopE8obSb61Glr/NNiRuBbfC/nsSxZpQSRWWSdpY5rG3MiSJ5BqHztLAEG23S4BwGwMunrnjkq0MEMbB1prq5kYbq05sVspsQiki4uSdgGkDHuDAGDHl8AOA+ZGsL+mOMcxzDXUTzIotK8pAdVeyyEnowIDAHqNwehx2gRfCRmvhZl0mpo6eOKQjZgpZQdQe/L1BT0tb0JGA5WFx9uM9PKoGlluNQJIOl9gRYMQQBvf3T0GHzxc4SFFKjhqccy40RBkudzrETFgosFvZyLkWAviusBZPDPjDV0kaQ8mB4kVVCkMrWHU69RuSL7kH/AMYX+OOKvzjNzuXyzvsTGx36AOkSOVG+zFuuFbDbw9wW9RBHUMWQTVMVPDZdWpmJ5rG26qqgm9jcgjtgNPhXhmszA8mnjZkDDWxNo0J21MTte1+m9umLNTwNRgVfMQagLuoQEAgIFFi+rSAGHbYrsLWLNWKIKmlyGgvDG0bSVEq7SrH6q5I87EEFhci4ta2NvingJI4vactiEdbEwkRtTXlt78bEt5tS36nc/XfAc45/ks1HO9POumRDY9wQd1YHuCNxjoX8n+i5eV8z6aaRu3RdMY/0Hr8cQniTlkWcZYmaU0bCWIHUpFmKK1pYz6lGuRuejW642Pyec9R6aSiJAkiYyKO7RvYE/Y+x/vL9oTf6R5NKMtOrBkuSGO7iqhpWVQetlmBvf3hbscblBxxJLOsPIVNbyLqY2CaKiSAa7X3Ij2A6uwF7b4mquvoo5OS4jDqYVC8smxqJCIQLLbzSx326FQTbY4xDO6D5Q2GqNkDLyHEhZ2Lx6U0a5NTqzAqDcgntfAQlJx7JM6xxxxHmPT8t9TFSk/O3tYNtyO4UnV0Xvt8PcXy1Yj0xwoWghkIeQglpxJpCC3mAMYB33uemnfelzygjlSMqBI/JZStO5AM7lISzrHpjLPqA1EG98ejPKAI8ilbU4VbpE2pVkbQhjATUyMwIBQFSQetjgIyn4zeVVaGJBqlp4DrJus8ilp0NuvLBQbdyw2tjUpeP5XamvAg5y05JGtgOc8iHzAWQDl7a7a7m3unErk+aZdGkXLYnXJKyu8cmsSPK0cjyFkvCWm1pd9IJ2HYY2KLPcvdmjjG6a2t7PIoPIbluUJjtIUc6fJcgn44CHp/EFikcjRIAyZczWYm3thcOB6ldAsO98YpfEGYLGTTqpeRkIuz2K1YoyLqLJYENqawYnSN8SUGbZUh5yCNSI2Y2hdSFhkVHumgEOsjqLEahf0xuHPMuBILRC4mdrx22pZCJma628suognqbkX64CC8df2PN/fh/1jBjV8Y8xjnySaSNiV5kYN1ZWDCQAqysAysPQgHBgI7wb4yokoko5J0imjaUkSHQCGdnBVjsdj0vfbFsRMrC6kEHuNx8McSynzH6z/HGxR5pPECsU0sYJuQjsoJ9SFIucB2qAMeADHIy+IeaAWFdPb+9jRquK66Ri71lQWNt+aw6bDYGwwHX1bmEEI1Syxxi9ru4QX62uSN7A7fA4S+IvFjLKZW0S+0PbZIfNc9N3PlXf4nbexxy/JIWJZiSSSSTuST1JJ6nHyWwHWvh9xnFmsTyxoYzG+lkZgT0BDbdjcjp1Bxv8YcSwZbT+0ThyupVCoNTEnpYEgdidz2xQ3gRxIKav5DE6KkBPgJBcx3HxuVv8R9jV+UlWWjo4be80j6r/uhVtb/u/wAsAzUfjPlLqGaWWM7+R4mJFtvmal369cbUvi1lC2vUk3AO0chtfsbLsfUY5Zx6TgOguIPHSlS60kMkzdnf5NL7W23Y9T1C7j43wy+GRasiXNKiUSzyqUAA0pAgbeJF6glgCzE3Nl9Mcr4vn8nbOrU9XC7+WJllA3JCsCJD6WuoNh3J9cBdROEfjzxKpct1RkmSo0krEouASDo5huNIJA9TY3thY458aoIlaGg+VkK7TEWjQn0B3dgPgB067jGn4TeHRmIzLMBzGks8SOSxJ68197Enspv6ntYIjJMiz/Nf6aat4Ee7R3leNT1K6Y0v5L2F27G/m72fwnDnUWmOtNHMgsDIjusoFu45Wlz0/d74cUQAWAtbH1gPBj3BgwEXxFkkdZTyU8g8silbi11v85b9DjkfivIXoaqSlk6xtYNa2pTurj4EW/zGOzMUz468Gz1UtNPTQtK5vE6oLn95GJtZQPMLsQOmAoMY6o8O8pglyvLWAHyIWVdB2EtmV7+vvvcepwi8LeBJID102k7fJQm+3ozkdfqH24ubJMphpIUp4EEcaX0qCT1NzudySSTc4CpOOM9bL+IopxA82umWJUXYsXZgNJIsTfTt8cM2Y+IFRAI5J6GWnj5irKJBq+TYheasieVdJ6q9rhgQTYjDtW5VBK6ySQxu6AhWZQxUG1wCRt0GKk47zqozOoqMnpUkdTLAplQAxxhATPrcGxGrR5TY3DDrYYCxOJOVS5dVyKtkMczkL3aQG5AJA3Jv9+OVuG+IJ6GcTwPocAjoGBB6qVOxGw+4emOkuMMzWfKMxCdIkli1dQxQC5U9CLmxt0II6g45hy/LpZ5UhhQvI5sqr1J/8Dvc7AXwF45fxrk9fItVVNJTVAak2ZNSK1O5kXRKqNpRmezFiuwHS18MuU5NlhJMGYK7LySrrNA7RmIymNtl3JEsikvqLA7774U+GOMUyWkXLczpJkdSzLpEciSRyMWuTr0mxLDa/Qd8VDxTW081VLLSxGGFmukZ+aCBfYEgDVc2BsL2HTAdUycLxyOZWmldiaU6iV6Uj82MbILhnLFid/MbWFraJ4EjRFiglaKPmxyMFSHVpiJeJAeV5lEmgnXqJAtfHL+W59VU9uRUTRW3AR2Udb9AbEX7HE9T8f5nIQjVs5VjYjVp2Ox3AuPrwmeGVa91oiHQmX8DRotmlkYam1e4OanOapVZPJ2lkc+TTsxHTHkXh9AOd8pN8qs6m3LUgTyCVySsYMlmAsHLAC47nFIWb6Wb8V/+WDzfSzfiv/yxx/tuNPx6Z3J/L/K7ZvDqme+tpGJEoBIj8rTPHKzqOXZW1R7WGwZh6W18y4Wy6ISe0VGhW9q18yVEFqxlZ+oGkBgNFu5N7k4przfSz/iv/wAsYvY47liupj1Zrsx+1rnCd3Gzr6Y25nzMQYfE/iemehFBRF5UEoeScRpHG1tXkARUDHVp3C28o3ODCtnZ+RP1j+ODGePP3xzw5N3pUa2T4c258Eyb3j9Z/jj4x9ze8frP8cSfC2TNW1UNKuxlcLfpZR5nO/ooJx0oZhyXJZ6uQRU8TSufmqOg9SeijfqSBi18k8B5GAaqqVTpdIl1NbuNR2B6dj3w5ZbyRSVNFkJiWeFkV5G6XYbya9LcxrKV+BB2FhdLyrL+J4ZXkLztZlLozrIrKbsTGrnl7dNKsp3AtboGDO/DvKIVs1fUwNtvNTPpsTbf5JfiL3wmcT8FSUsfPiliqqa4UzwMGVWJICuASV7b9LkC+Lb48raxKaOc5hBBPyr8l9URa1tVonJDMQPddDpb3W9KxoMmzQuaqOhkVHBEiJHyYnjtokUpsFVhqvtYE3FtsAnUtQ0TrIh0uhDKR2YG4P3jFkeMPEkeY0+W1MfdZ1depSQcrUp+8H6iMQOdeHWYxapRRTCI6mUbOyp1AcKSQQPX0OFerppIzokVkI30uCpF+9j9WA1sGDBgDFi+BGbcnNEjJss6PGfNYagNaEj5xuukf3sV1jNS1LxOrxuyOpurKSrA+oI3BwHaJyyH6GL/AOxf/bFecR1GdUlVDJ7TC9PUVKQ8sRXWBZHVY2vszG173a1z8RaI8H/E6Wpl9irX1O1zFKbAsR1jYKLXtcg/C3pixONUkkgMMdKagykKRzFiVNwRIzk6hY2I0hjt0wEjnWdQUkRmqJVjQd2PU9bAdS23Qb4VskzSszKeKqgaSmoFDbOEL1NiNLBSpaNOvm1XO1gOuEeHgTNcxzBDm7E08YJOh/I2kBbIq+6WNiSQCRf7LviiCgKAAAAAPQDYDAfQx7gxF53mZiVRGvMmdtMUeoLqbqSSeiKLsxAJsNgTYEMucZxBSxmaolWKMfOY2362Hcn4Dc40+G+J6evV3py7IradTIyq3xUsLMPq6d7YU6LgD2yb2nMnacqzaI2LKhB2uY7kIgsNMY3tcuWLELYkcQUAAAAdABYD6hgPvBgwYDFUxakZb2uCL+lxa+Ejhbgt8vy9qKOW8szkyTKDtrADMAzHcILA+tiR1w9k4w1NSkaGR2VVG5ZiAB9ZOAqbxozWKgy6PLadOXzhYBdgsSEFrkG5LGwN+oLXxj4F4Fmo8vWsWJDmCvz41NrmMoU5DNtp1Iz97BtJ7YXauFuIM85kKlqSExqzkeXlISxHY3di9h13v226EVRYYDkzxF42lzWVHeNYliUqsYOogk3csxAJJsB0FrfXhRx0b4n+FUdUJKulGmptqMYtolbv191yO97EjfrfFF1nCldE2l6SoDWBty2Ox6dBgIbG3lgvIg/tDG/RcJV0raUpKgta9uWw2+0DG9LwpV0RhlqojCkjkLqIuSu5ut7j6zjG/wAst2v5y1/WE7gwYMV+X16nywMGDBgyR+efqj9Y/jj3HmefqT9Y/jj3Elq/IpXXP5r7QTZveP1n+OGThKGdNZjikd6mOWmg0j3pH0h7G4tpQ3J6eu18YuH8pSSQF1eUuzJFTxEc2V+ouf8ApRju1r+g6lb64U4cSiQ5jmBjjkRLJGP1VJD2jT1c/ObqSSN7ktIKc3uFMmpciobzSIpNmmmaw1Oeii1yQLkAb9/XEZR51mObSE0ZNFQWGmd4w00pNwSik2Ueh+ANzewhMnyt84qUqc1l008jOaKi1FOYoH6zR72nSAbnrfsLA23USx08LMbLHGhOwsAqjoAP4YBRyqhoMtdo0RnnBhEszjmSsKiQors9r25g3AsBtiH8SoXraeCSLUQS5WMG458N3VfKNiyLNGdRtfQLX3xHR0U8NKtTWlVmq6+jMSWOtIzUc8RMSASw1SG29gOvYSVO7JkkdStxoqvaUHTWj1ZkQG24DRuL/A/ZgLAyLNY6uCOoiIZJFDAj/Mb77G4+zGavy6KZdMsUcgvezqHFx0NiMVXwNmT0GbVuXvb2V6g8prkhJZV5yJc73aMHbpqXbrvbwwCRn/hXltUDeAQsTfXBZD2vsQVtt3XbtbFReIPhM9EjT08vPjUXkQgCSNN/OQDZl2sSAPqte3SUjgC56Dr9WKRi43NXmdVWpE8lDSUcqMthaQGxOqwOzP0veyrc23wFGYMWvx94UTIfaqCMyQOusxDzPFcaiqjq677Wue3perJ4GQ2ZSp9CCD9xwDV4Tj/5tR/+r/8Ai2OtBjljwZzCnp8xWepmWJI4pCpboztZNPT91mP2YuseJiykmloK2ojTd5RHoTQAC5XUbu4v7lgTgH3BiPyPOYayFZ4HDxt0I7EdQQdwR6HEhgDGsaJDJzdI5gUqGtuFJ1Fb9gSAT9Qxs4MAYMGDAGDBgwHjYofw84ZhfNsxo6xBKIyxjWTuNd1cLfuhU/URi+CMVHDop+LWFmJqKf4EB9APwsumL4m5+4LSy3LYqdBFDGkca9FRQo/y7/HG3jwHHuAMGDBgDCj4ocOmuoJY0AMqWki2udab2HxIuv24bsfLDA54cs5dVGRdwQymzA7EEbbjtjaxJ+IuSotbNV5eVliAZ6oL+rikuC4Mh8l2vfQCWBvt0wt5fmwkOkgq1ri/cfDEVsa01mbV9l/6P1zHlpXFlni3t+qRwYMGOJZkfnn6o/WP449wZ3+qP1j+ODEjrfIpfXI/ivtCxvC1KDLst/OlQwEsrSLqaxayOyiOJT1J06jbc/UMRWZcQtVn86ZhGwolbRRUhbSs0vUNIehQWJZzttYX76HDlCJsvinzAImXUTTNEt7SVMrsWMd7+7q8u3Xf0JC+vECZjmEcte2imj9yCJSwCr7kEagEXYhQSQL77ja0ipy++AcvR09veUT1Ews0oUqiopNoYQwFolN9x7x3JPZvwg5jxSzPBQKop5XjD1LB1tSQnYJq6c0+VQLWBNxcWw20Waq80kCBjydId/mhyAeXc7l9JDH0DLvc2wGLO+H46p4GlLWhkMgQEaWJRo/MCN7BiR6b+uFjxHljp6KCghCqZ5qenhToLB0J+oAAC/xHrh9LYpmrzoTV1dm0nnp8sUxUyHy6qg+U/H3u5HQi17YDDxXV6szr2s0fKfLlVlJ803NR1JIGx0NJsf3euLtxz34a1z5nmBMitc1Htk5BYpaJdFNENzsHYmzdlUdsdBjALfiTr/NdZy9WrkvbTe9vndN/dv8AZfCh4a5SsnDbRoFV6iOqDMb2LFpIwT3sFVRt6YeuNJlSgqmYgDkSi526oQP8yMRfhvlbUeU08Mo3WNncEDbmM0rL1INtVvjbAQ3CniBpooXrqaeHyIeckTyQGMgBJDIgITa11bcY2+A+KIM3aqYxxsIptMepATyCPIxLC9ywkNtrXGI6do4OGZGFwj0sjKAtre0ksi2BtYGUD6hfEb+Tzw8YqeSta95zoQf2Izufta/2D47BaP5op/oIvw1/9sZFq0MjQhgXVVZl7hWJCk/WVb7se5kJOTJydPN0Ny9Xu67HRf4arXxC8LUchaWrkWWJqnllqeQqeU0Y5dwy9QwAPX7r4BF8L+Jgss1Ko5ks1bO2hAwSCIXLOx0kLcqdKjqSLkYtwHFUcd0c2SwtWUVS6RGoVpKYpGysZDdgHK61BOrqT12th5oOMqGUDRVQsbAlVcMRf1t8dsBP4MaGWZvDUF+U6vy20va/lbrY3+G/3Y38AYMGDAGDBgwBivaymWfiSJrMfZqMsTewDOzBf7w0s324e66qSKNpJGCIouzMbAAdThY4Fo5Gepr5lKtVurRqSSyU6DTCpB9xjdmK9i3Y7YBtx7iB404liy+leokYXAtGp6vIfdUDqfU+gucIXhr4pCo0U9SxeqmqHVQq2VIiNakt3AsVHfp9eAtvBjwYg+JeJ4qPQhBknluIYEF5JG9B+6vqxsBgJDNs0ipozNM4SMWux9TsAALkknoACTiuOIeKJJdHNWeOGZW9no4Sfa6vqdT6Rqp4tI6A33NztbGhUzVD1aqDHW5mCzLECfZKBel2t70gJIud/wDK77wnwmtL8tK7T1jj5Wofdj30KD7iA9FGAX8m4GkqAhzARpAhBiy+HaFLE6Wlb/rPpsD2273tjN4l+H8dbThoEVKqFQISLICo/wCkdrWt7t+h7gE4sDHxIdjg9iePMOVKGsbU0MqlJUJVlbY3HW4PfEhhl8S2p80qVTK4HqKtCBJPFtGEtsC2ysbm2okWsRc9lOtjqqXaspZogNtZQ6dja+rp17g2PbEbsak891F06P6gr2/D2Z4mPaWvnf6o/WP44MaWeVyNEAjAkkbD0GDG3Wx2inlw9Z3MdtmZrPMcQmcvynMMyo4KaKJhSwe0MrbkSSglzt3N3EY7C7b9bTPhpwqlNJVZjU+eCh16DsA8yDzbN+70H9oi3TFh+E3MGRIYlDSAVOhSdIL8yTSC3YXtv2xEeK8Yy/Io6RS13ZIyw31NvLKzHa+pgxvbcnHarCraLi9Q8tTMS8s9QZZF3PlhHMp479NDTMt7e6IV2INsXNlVa9PlyQxamnkqRTGZSvmnkOqpmBa9tJ5o8w3ZOliMcyjHQOcH2KXh6laJiq7lU8ziXSq3vvdQzkkeg67YB7yOoMs1dISbRy8hQbbCONWJv/aaQn7sU1NQu3DtBBCTqq63SQ1gCzF1QXtsNSqfvw78L1pkpM8p21GdZqwlSPOQ6FYrKPMdksNt9rXwk+HOZpLS0cEqF1p8xiJHXSKhJI4W3IsBMQdunXAMv5PMyR+2Uptzlk1Gy9UWye/3GoGwIFrk99rlxUvh7SHL8zq6flCOGpkPJO4sEM2hApFySsbtfpYDffFsjAY6mmWQaXFxcG3a6m4+vcA49kiBBU9CCD9u2MmDAIPFXBktVHRUCaUoY7c/SSHKxraJFDX2J73J7/W70NIkMaRRqFRFCqo6BVFgPuxnwYAwYMGAR/GinVsnqiwvpEbL8GDqL/cTivPD3O4aqA+3VktPFRpEghibkRvEF5al3TzyOWG63H1el5Zll8VRG0MyLJG1tSNuDYgi/wBoBxS9f4c0X56MetKaFRFMkLb865bWqFzYDUoBWx2vYDAWdwFyjSLJBT+zxys7qh3ZlJssjdTdlCmxOwsO2GPHygx9YAwYMGAMGDBgNDMMsSdk5gLKjBwvzdakFGPclSLgdPuGNx2CgkmwG5J6fHH2ThV4iqGqpvzdCSBZXqnFxpgJ2jDdNclituy6jttgELi3hmvz2rjk/U5cFvE7MCWU78zlg31Nfa9rKB8b7vhrkUUmZ1VbEB7PTqtJAeuoxqqPJfbfSLf95+GHPjjN2pqYJFbnzssEC7nzv5dVhvZVuxPwxqyVdNkdDFCNTkeSKMbyTSsbkADuWJJPQX+8JfijP1o4gQvMmc6IIV96WS2yj0Hq3RRvineLM8/N0rcybXmVSPl6hbP7JCekEK7Wa1t9vXuMTnFedPQAu7CbOqpQkSRjWtMjGwWNT0HXc7u25FgcREPgm88IeaqK1jOWmLAuoDC+m+2p7m5a9uowCllfiTLSSRilQJTRsS0Vxrnv1eaWxJc/AADoMdIcNZqaqlhqCqqZEDFVcOFJ+bqGxtjkniegggnaGnkaUR+V5TYB5FPnKAE2S+w3N7Xxa35PGY1bGaEt/RIlLbgWWVyLWbraysbXtvfvgLwnmVFLMwUKCSSbAAdSSegxWdTUVOeymOEvDlYusko8rVVjZlS+4S4I+q9+tsZq6obPKgQRFvzbA558gOkVMg6RIRuUB6nofuOLFpadY0VEUKqgKqqLAKNgABsABgNHIMip6OIQ08SxoOyjcnpqY9WawG5ucSDxA9RfH3gwFL/lAZLTQUcM0UEUchqLFkRVJDI7NcqBfcA74Mb/AOUh+z4P8Sv+3JgwE/4J/siD+9P/ALr4X/ykP2fB/iR/tyYkPBbMgKGmptLElaiQsLaVAnZAp7gm5I9dLemPfHjKHqaCMR7utRHpXbzFw0YFyQB717/DAcy46A8ZZUjOU1wdiscq+5axQ6HJDX6kLYb2N8UVQZe8xYIB5Y5JD/djUux+4ffjo3ijIfbOHYkF9UdNBMvTdo4wSDcgWKlh8Njva2AR8q4rNHxHUmWyxVEpikBa6gG3Ke/T0+oM314XoMwXKc7lAUPAs+l0YbcsOsisoG2pCFZT8BhQzLMTMULABkjSMkfOCCyk/HTYH1tfE5XUpqqBa1TeSnKQVAvcmO1qeW19gAOWdvmg774Do3iWKKug5dPUBagItRTyRm7Ai+l13syndCL2s2/UYycEcXw5hCpV15yovOiHWN+h+sXBsfqxTPhhn0r070yHVUUf9JpLn5gNqmAnppZCwF+ha/UC31wJVSpX1OZwsy0r1OkppFpUnmChbX8jLzY2+0273DorERxHnq0aq7oWRmsWDRrp73PMdbi1ztc7HEvj4lAIIYAixvfpbvf4YBLl47YO4EQCL0eTnoCNh1SndDvfcMQRieybPOegOk6ttlWQrpY2DB5I49W25sNvjhFlp48wzALSrTQxRh/6XHFFJLI8YjJWNmUqqjnAXsSSHG1sNuQZxKJ3oqwpz1GuJ18onhJI1BT7rrazKCex6HAM2DHgOPcAY0c1yiCpXRPDHKvo6hh1B7/ED7sb2I7O84ipYXnmcJGguSf8gB3J7AbnARPDuumqJaJ5GdNIlpmkfU4j2SSK58zaHsbm+zrc4Z8U14d8TyZpnk1UYykUdK0aDrpUyKy6j01sdR+y29r4uQm2A9wHEBnnF9HSA86dAw6Rg6pD2sEXfqLYrDiDxPq6i6Uq+zRfSNZpm9bDdU9O5737DC+StI5mXTr6mbYt2468rM4k4zo6GwnmAY2tGo1ub7X0Lvb44VMp8Y6WacRvG8EOm5mmIXzdAoRA1+o3uO/pvVKwDUzm7OxJZ2OpiT1JJ3vjIwvsdxjjtvRE+I8LHi9K5LU5vfiXQebcQxpRzVcLJMqIzLoYEOw2VARfctZbepxqcDcPyUkcjzTNLLUOJpbiwWZlAcLsDo2AAI2AxSPCuVGSup4Y3ZI5ZRzowzBHSP5U6gp/sAfXbHR1TMEjZ2vZVLHubDc/5Y7MeSL17oV3c1L6uWcV/eCNm2eQitqqqoI5GWxqqjuaiYamIDADWFCItjcam/e2jJax4oxm9bEGq5fk6ClvqEYkF1UWH6xhdmf02Gm5GFnwtpjmk0s9Qw9np6h6koRcSVEt7M2q+lFjRQFHpiweGEGYVRzNheGMNFRjf3b2lnN+7nygEbBb974zcrDwBwdGjtmU8qVVXONTSoQYk1dRFba1rDV6Da1zjZ4lmesnOXU5IRQr1kgYrZDcimDAEh3FrnYhDfe9sbGaiPLKZkooF50zkRxoN3lc+ZyCQWCrdjcjZQLgdN7hcQRUupZGZQWaWWUFJGk/6jSBgCrX7EbAAdAMBWviTk+VZXCs4o41rJf1So7mNJABqfQSFKqSLeXc22F8QHAVZJVUEeU0Hyc0zSvXTkHyQltIsSd2KaRYfHpckYfFGjqswjbOBpFGvycSsSr8sOED6eh1OSevQDFt+F3By5bRqhAM8lnmb+12Qb2soNtupucAzZRlkdNDHBEumONQqjrsPX1Pcn1xu4MGAMGDBgKm/KQ/Z8H+JX/bkwYPykP2fB/iV/25MGAUfAziTl1klPIws8JWIHrqjd5AgI235kh3/wD1i1s5nFdSUMkdrTT0sm5IGm/McAkXvpDAbdbdMc/+FYvnNKO3Mb/S2LJ8P+N46fm0WiQrS+3yBFRfdRw8aqS1ybc0fao+oE/IOHmp/wA4SXOg0LqgCsTepkMMCdNySmx73v2x0bQUypCkQWyqiqF9FAAtv8MLNPwerGWS6qKmenlkTR0igROXB17Ot72FrkWw3tsDgOT804MmbMpaaJFCmplijswtcAyqgub30W67X2vhy4J4SkinzPLZXGiWjkINvo5WSKQrsbghmABtuOt9pPhymepkjrHBKVGcl4nW6MY44pxfYAqvkUH10m+HqpotNVX1/LkYpTLCiqt2fQrSvoW/nuWRR03UjAUdwFlkkFfA7bo8UtmBtcvRmcra99hKm/QnpiZp64QZDBCjLFUrmIWQOCoEkba/lDaxCjlk3v0+GJHIsvMMlVUNqaKjomZVbSAWMXssciEG4LR05JuNr7XBBMVlnC1ZM8zU8MU9JSZhORSlxGWZbdyLFdIQWv67b4Cz8s8VKWWpjgZJY1mJEMzW0SG4VbAHUoYnbUB1F7Yd8ypubFJHcjWjLcEqRqFtmG4PxGOdaCnoqGvRlo601WotDRziNEVzfQeaSTIoIsDbf1uMWVk1RxC8TNyaSN3lZx7RIzFY2G0YSMG1j3LX67egK/gvTxtHW5VUBknSXX5SUYFQIyyMN1ZWUG/9ofHDjxTw3DBTPU1MlXVSwgcqQSqk0dyFtEUCKCSRfYs3TzbDFW8XV+ZU+ae1NDHHUwoHkenJ5c0QO7WfdgB5WNj7pJtbFy8C8dU2aI3LDLKgBkicXKgkhSGtZht26bXtgInhTPKyA0seYFtFUHEbShUljmBusEhU6X1Jcq2lTcWI32sBm74j+IsmSrp5IHJXUPK67MjjdJFI+crAMPqxR/GmY5i0xpK6YBUVQEiJVJl3tK292v3U7AjptjC94pHMujW17bGSMdfeVmcUeIlPTakhPPmFvKvuLcXBaT3bdNgSdxtipc9zeetkEtS+or7qKLRp16Lfrva5udsaKqBsBYegx7iKy7d7+I8QvvT/AE/g1/xX/Fb/AE2MiziroDIaOREEpBZXQMLi9iCenU43q7jDM510y1ZQWIKwqI7j+8PMD9VsRODGP7Vk445bp6Bpzk+JNft9GGGlRCSq7nqepJ9b+uM2DBjRa028ylcOCmKvbSOIGDBj4lYgbAsxICqBclibKAO5JsMK1m08Q9zZa46Te3tB98HMsL1ctSR5YU5Sm/V3szbegUDr67d8WNx7O0eW1jobMtPKQfQ6TjFwFkJoqOKF7GTdpSN7yOSzb9wNlB9AMYeOaGoq4XooYk0TIVknlI0Rgke7GPM8ncdALA37YnsdOysVfJ9zYnYz2yT9ZVb4cUPNoky2EC9UTPXSXB5dNfTHFdejSKlgCbrrY2Fxi84kjhjAACRooA7BVUep6AAYhOB+EYcsp+RF5iSWeQgBnY+tuwGwGNXOeZXTCljDLSo59ql2Ak0//TICLsCSNbDawZbk3Azcz44WR6uokzGTaMqYqND2hvd5upF5CE/7VX1xp8cSSVcoy2IMY9HNrDGyiTlb8uBNRA1SMCNyAAD64bsyroqSB5pCEiiQsbC1lUdAPXsAPgMQ3BlFy4pKqYaZapzPJqtdFI+SQn0SMKPQG/1kE7xZgVky3KIkKrPMgsLDTFEApAJNrgNfe97ffa6i2Ki4Jf8AO2cVGZMpMFMOVTH5pO/m36m2pum2sdwMW9gDBgwYAwYMGAqb8pD9nwf4lf8AbkwYPykP2fB/iV/25MGATPCzIVhjlzuR1MdMKgCMg6uaoGgg7jfURfsbYTeEp6iavRYj8rUyaXNuquweT3R5RYXNhsL9sWDTqYeEpXRjeaZtXToZREVG3SyD47nEZ+TzlYlzB5mBPIiJU2uA7nSN+x06rfbgOj1ONPO6EzwSQhynMUqWHUA7Nb0NrjG4cR+R5ulVG0iAgLLLHvbcxOYyRYnYlSR8MBA8VTQ5XRwzJEpSmeJEU/MR2ETlSTs2hm3Px9TiayOv9oVpVIMRciFgCNUYAGrfqC+uzDYrpIuDc1/4w1/tM1Nk8bgNO6yTk9FiTcXPbozdvdG4Bw78HZxFVUyyU6FYAzRwk/OSPyardVFwwsd9t8Ap+KLQU0CU6oL1tVBzFUXJWMoXYKDfZY0GwNvtvjb8GpUkpJ51YM01VUSSWNwGZ9rDqo0hTY+t8Vr4gcSe25lOyuRDQQT8sqzXMthGHXTbfnvH8LJvfpix8l8Oo4aeB4JJKSqEEYkeB7o0gUFi8bXWQar9R3+qwOOd5JT1cfKqIkkTfZhe1+4PVT8RhTfgGWmt+a66WlQH9S458PTeyubqSd+vc4k+Gs0qzLLSVsarKiq6TRX5cqHYlQ24ZW2IPw7EX2skir0kZal6eWK50uoZJbbadS7oT1vYjrgKY8TOEsxk+XloIGkBYyT0dyHXaxeI+bUCff67G+3RF4K4jky2tjqACdJ0yL+9G1gy2236EfEDHYOILiDhCjrVIqIEcke/bS46bhx5gdh37emAk8rrUniSaNgySKGUjuCLjEXxfwzDmEJilFiN0kHvI37wP8R3GF+HhmsyxR+b52ngQMfY57bg72imA1I1xsGuu56YZOGeIY6yPUqtHIp0ywuNMkT2uVZTv9R7jfB7EzE8w59np3ikkgkFpInKMOnTowv2IsR8Dj5w2+LGWiHMeaAbVMYYmxtrjsh3JtfTp2Fv88KWITZp2ZJiH07ou1Oxq1tafMeJ+wwYMGNCXGDBgweDErwdSNNmVIiEArJzW902SMXOzbb9L9R1G4xCl3Z1hhjaWZzZUUXO+1z6D4nYd8WJ4K5BNDVVz1GkyxlILqSQPnvbYAj3Pjtju1MFu7vlVPUHVccY7a9PNp9/7LZnkCIzHooJP1DfCTw3LW5naonvS0jWaGGNvlJVNmR5JBuq6beVbXub4as/ydauB4Hd0R7B9BALJfzISQbBhcG1jY9cb0EIRVRRZVAAA7AbAfdiUUUTShFLMQFAuSTYADqSewxE8OZ57ZrkSIrBe0MjHeUd3VLXVL9CT5utrYx8W5ZJVQmmTSElIWZmvcRbawoHzyNgeg3PpiagiCKqqAFUAADoANgPuwEDxlHTukS1HMYc5CkEZ3nkW5RCvzlBs5BIA03Y2BxDeMHETUlAyxX51QeTHYEnze8Rbe+m4HxI69MS9PkcjZlJWyEaFhWGBNWq1zqlksR5CTZdjuBv2sh8Tqcx4ipaUWMdEolkuLi+zsLEDc/JDqR37WIO/htw0MvoIoCBzCNcpHeRveHxtst/RRhpwYMAYMGDAGDBgwFTflIfs+D/ABK/7cmDB+Uh+z4P8Sv+3JgwEBIhbhHSNzzHa3fStSdRt6C4vje/JsorRVc1/eeOPTbpoBa9/wDvt9mFvgWojrY/zcCyyCirowT0LvMk6b2Nh5SDcdvjhv8Aybz/AEOp/wDXH+hcA2eLPEnsOXyuv6yUcqPcAhnBuwuDewubfwwueFcQhrJaQXAp6OmV1JJtK5aaW/YnVIRcbWAxA+Lspq86oaEgFFMdw3RjK4L3tvbSoH3+uM/hvUcmgzjMSS0nMlF7DUOWuoHUfjJ06eUYBI4g4lWSrzSs1rrcGmgANyUc6GdStrqIY3FzfeReuLZmqWyrh1RrLTezhU3uQ8tgNPl3ClxYEdlBO98c1SG5v/8A3xxb/Gc71GZ5XSX1QGKjdlW26qWLtqG9gms9cAo02XvTUWaBiutXp6dx16uzsQx+MYHT1x0LwtxbBXR8uItHOkalopkKutxYMVNta37qfTcXwo+LeTo9DW1qvdJI6NlKkEFo5HW/TdSswPXc+mHPLqGKthoax1KSqkUqMreZdaAtHqt5kINiCN7DuBgMtFxKvNanqQtPOo1AM4KSR3tzI3Nri+xBAYbXFiDifVgRcG4xGZ1w9S1iqtTCkqqbqGF7HpseuNrLqCOCNYol0xqLKoJIA9Bft8MBtYMGDABxqJl0YmM4W0rKEZhcalBuoIGzWJNidxc26nG3gwFeeNGS86i9oUeelYSXAueXsJBe17Wsx7eX4YqKOQMAw3BFxjpupiDqVIuGBBHwOxxzRX5W1DUzUT9Y2JjO/mibdG3726/EHrbHFuY+6vdH0Wb01u/CzThtPi3/AF84MGDEUv4xsZdls1VKtPTreRu591F7ux7Af5nYY18Wj4JZavInqiBqllKqb78uOygHbbz6zt8MdWpii9/P0QPX+oW1cHFPmt4M/CHB8GXx/JjVMwHMmbd3I3/7Vv0UfDqd8avhZF/QRPpZfaZpp7EgnTI5MfTYfJhNsb/iBX8jLquTbaGQC5tuw0jf13xIcO0Hs9LBBYDlxohC7i6qAbX3te+JiI4fOZmZnmUjgwYMHgwYMeE4DQz7NUpKeWpkNkiQsfjboB8SbAfE4r3wTy6SQVWaTCz1khKjfZAST8CNWw26KPW2IvxKzOXNa6PJaS5jVwapx0FiL3JGwQb7HckDqMW1k+WR0sMdPELRxqFUfAep7nuT3OA3MGDBgDBgwYAwYMGAqb8pD9nwf4lf9uTBg/KQ/Z8H+JX/AG5MGAo3h/OpaKpSqhtzEJIDXKm4IIIBBI36XxN8O+ItVRTVE8EcAapcM6lGKggsfKA4sLsepODBgIut4qnlr/ziwjExZWsoIQFVCCw1X6Ad+uPuj4uqIqGbL10cqd+Y7WbmX8lwGDWsdABBBvc+uPMGAgNW98TtHxRPHNT1A0M9PFyo9QJGgB1ANiL2EhA6dBgwYCak8UKxqH83GOnMIhENyjF9IAUG+u2rYG9uuMmT+KeYU0MEEJiEcAIAKE6x1s92337rY4MGAlP07Zl9HS/hv/Mwfp2zP6Ol/Df+ZgwYA/Ttmf0dL+G/8zB+nbM/o6X8N/5mDBgD9O2Z/R0v4b/zMH6dsz+jpfw3/mYMGAP07Zn9HS/hv/MwvcScc1FfNFPOkIeMFQY1ZdStvZrs17b2+s48wY8tHMNuG01vEx7xLD+fj+4PvOD8/H9wffgwY4/g4/yWL95bX9cvGz5rHyD7zibyPxdr6OBKeJKcpGCFLIxbqTuQ4Hf0wYMbsNK154hGdS2cubt+Jbnh7nHjBX1UYjkSmCh45PKjA6onWRernbUov8Mbv6dcy+jpfw3/AJmDBjeix+nbM/o6X8N/5mD9O2Z/R0v4b/zMGDAH6dsz+jpfw3/mYxVfjbmcqNGBTx6gRrRGDL8VJcgH7MGDAQHCXHlTlvMMEcDvKbvJKjM5+GoMNr729cMn6dsz+jpfw3/mYMGAP07Zn9HS/hv/ADMH6dsz+jpfw3/mYMGAP07Zn9HS/hv/ADMH6dsz+jpfw3/mYMGAP07Zn9HS/hv/ADMH6dsz+jpfw3/mYMGAguMPEarzSJIKhYVVX1gxqynUFK73c7WY4MGDAf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9" name="Picture 11" descr="http://vladimir-vg.github.io/forkconf-oop-talk/file/idea/three-ru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51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1500</TotalTime>
  <Words>2371</Words>
  <Application>Microsoft Office PowerPoint</Application>
  <PresentationFormat>On-screen Show (4:3)</PresentationFormat>
  <Paragraphs>343</Paragraphs>
  <Slides>70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2" baseType="lpstr">
      <vt:lpstr>Arial</vt:lpstr>
      <vt:lpstr>Calibri</vt:lpstr>
      <vt:lpstr>Corbel</vt:lpstr>
      <vt:lpstr>DejaVu Sans</vt:lpstr>
      <vt:lpstr>Open Sans</vt:lpstr>
      <vt:lpstr>Segoe UI</vt:lpstr>
      <vt:lpstr>SFMono-Regular</vt:lpstr>
      <vt:lpstr>Times New Roman</vt:lpstr>
      <vt:lpstr>Wingdings</vt:lpstr>
      <vt:lpstr>Wingdings 2</vt:lpstr>
      <vt:lpstr>Wingdings 3</vt:lpstr>
      <vt:lpstr>Модульная</vt:lpstr>
      <vt:lpstr>Лекция 1</vt:lpstr>
      <vt:lpstr>Развитие программирования</vt:lpstr>
      <vt:lpstr>Платформа .NET</vt:lpstr>
      <vt:lpstr>Платформа .NET</vt:lpstr>
      <vt:lpstr>Платформа .NET</vt:lpstr>
      <vt:lpstr>Java</vt:lpstr>
      <vt:lpstr>ООП</vt:lpstr>
      <vt:lpstr>Определение</vt:lpstr>
      <vt:lpstr>PowerPoint Presentation</vt:lpstr>
      <vt:lpstr>3 концепции*</vt:lpstr>
      <vt:lpstr>ИнКАПСУЛяция</vt:lpstr>
      <vt:lpstr>ИнКАПСУЛяция наглядно</vt:lpstr>
      <vt:lpstr>ИнКАПСУЛяция наглядно</vt:lpstr>
      <vt:lpstr>Классы и объекты</vt:lpstr>
      <vt:lpstr>Классы</vt:lpstr>
      <vt:lpstr>Классы</vt:lpstr>
      <vt:lpstr>Объект класса</vt:lpstr>
      <vt:lpstr>Что есть у классов</vt:lpstr>
      <vt:lpstr>Модификаторы доступа</vt:lpstr>
      <vt:lpstr>Зачем они? public</vt:lpstr>
      <vt:lpstr>Зачем они? private</vt:lpstr>
      <vt:lpstr>Пример</vt:lpstr>
      <vt:lpstr>Поля</vt:lpstr>
      <vt:lpstr>Поля</vt:lpstr>
      <vt:lpstr>Поля</vt:lpstr>
      <vt:lpstr>Константы</vt:lpstr>
      <vt:lpstr>Свойства</vt:lpstr>
      <vt:lpstr>Свойства</vt:lpstr>
      <vt:lpstr>Свойства. Пример</vt:lpstr>
      <vt:lpstr>Свойства. Особенности</vt:lpstr>
      <vt:lpstr>Методы</vt:lpstr>
      <vt:lpstr>Сигнатура метода</vt:lpstr>
      <vt:lpstr>Методы</vt:lpstr>
      <vt:lpstr>Модификатор param</vt:lpstr>
      <vt:lpstr>Модификаторы in, out и ref</vt:lpstr>
      <vt:lpstr>Примеры</vt:lpstr>
      <vt:lpstr>Необязательные параметры</vt:lpstr>
      <vt:lpstr>Именованные параметры</vt:lpstr>
      <vt:lpstr>Типы данных</vt:lpstr>
      <vt:lpstr>Типы данных</vt:lpstr>
      <vt:lpstr>Перечисления</vt:lpstr>
      <vt:lpstr>Перечисления</vt:lpstr>
      <vt:lpstr>Перечисления. Битовые флаги</vt:lpstr>
      <vt:lpstr>Перечисления. Битовые флаги</vt:lpstr>
      <vt:lpstr>Структуры</vt:lpstr>
      <vt:lpstr>Структуры</vt:lpstr>
      <vt:lpstr>Встроенные типы</vt:lpstr>
      <vt:lpstr>Целочисленные типы</vt:lpstr>
      <vt:lpstr>Типы с плавающей запятой</vt:lpstr>
      <vt:lpstr>char</vt:lpstr>
      <vt:lpstr>bool</vt:lpstr>
      <vt:lpstr>Привидение типов</vt:lpstr>
      <vt:lpstr>Привидение типов</vt:lpstr>
      <vt:lpstr>Упаковка и распаковка</vt:lpstr>
      <vt:lpstr>Boxing и unboxing</vt:lpstr>
      <vt:lpstr>Boxing и unboxing</vt:lpstr>
      <vt:lpstr>Кортежи</vt:lpstr>
      <vt:lpstr>Кортежи</vt:lpstr>
      <vt:lpstr>Nullable&lt;T&gt;</vt:lpstr>
      <vt:lpstr>Nullable&lt;T&gt;</vt:lpstr>
      <vt:lpstr>Это важно</vt:lpstr>
      <vt:lpstr>Область видимости </vt:lpstr>
      <vt:lpstr>Область видимости </vt:lpstr>
      <vt:lpstr>Пример</vt:lpstr>
      <vt:lpstr>Объявление и инициализация</vt:lpstr>
      <vt:lpstr>Переполнение</vt:lpstr>
      <vt:lpstr>Переполнение</vt:lpstr>
      <vt:lpstr>checked и unchecked</vt:lpstr>
      <vt:lpstr>checked и unchecked</vt:lpstr>
      <vt:lpstr>Приоритет операций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kot_cheshir</dc:creator>
  <cp:lastModifiedBy>Evgenii Egov</cp:lastModifiedBy>
  <cp:revision>107</cp:revision>
  <dcterms:created xsi:type="dcterms:W3CDTF">2016-08-23T16:30:35Z</dcterms:created>
  <dcterms:modified xsi:type="dcterms:W3CDTF">2020-09-01T13:57:38Z</dcterms:modified>
</cp:coreProperties>
</file>