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88" r:id="rId3"/>
    <p:sldId id="258" r:id="rId4"/>
    <p:sldId id="303" r:id="rId5"/>
    <p:sldId id="259" r:id="rId6"/>
    <p:sldId id="261" r:id="rId7"/>
    <p:sldId id="260" r:id="rId8"/>
    <p:sldId id="289" r:id="rId9"/>
    <p:sldId id="262" r:id="rId10"/>
    <p:sldId id="263" r:id="rId11"/>
    <p:sldId id="267" r:id="rId12"/>
    <p:sldId id="293" r:id="rId13"/>
    <p:sldId id="270" r:id="rId14"/>
    <p:sldId id="295" r:id="rId15"/>
    <p:sldId id="271" r:id="rId16"/>
    <p:sldId id="264" r:id="rId17"/>
    <p:sldId id="304" r:id="rId18"/>
    <p:sldId id="268" r:id="rId19"/>
    <p:sldId id="269" r:id="rId20"/>
    <p:sldId id="266" r:id="rId21"/>
    <p:sldId id="272" r:id="rId22"/>
    <p:sldId id="273" r:id="rId23"/>
    <p:sldId id="274" r:id="rId24"/>
    <p:sldId id="275" r:id="rId25"/>
    <p:sldId id="276" r:id="rId26"/>
    <p:sldId id="277" r:id="rId27"/>
    <p:sldId id="305" r:id="rId28"/>
    <p:sldId id="279" r:id="rId29"/>
    <p:sldId id="280" r:id="rId30"/>
    <p:sldId id="265" r:id="rId31"/>
    <p:sldId id="281" r:id="rId32"/>
    <p:sldId id="282" r:id="rId33"/>
    <p:sldId id="283" r:id="rId34"/>
    <p:sldId id="306" r:id="rId35"/>
    <p:sldId id="284" r:id="rId36"/>
    <p:sldId id="285" r:id="rId37"/>
    <p:sldId id="286" r:id="rId38"/>
    <p:sldId id="287" r:id="rId39"/>
    <p:sldId id="307" r:id="rId40"/>
    <p:sldId id="291" r:id="rId41"/>
    <p:sldId id="308" r:id="rId42"/>
    <p:sldId id="292" r:id="rId43"/>
    <p:sldId id="296" r:id="rId44"/>
    <p:sldId id="297" r:id="rId45"/>
    <p:sldId id="298" r:id="rId46"/>
    <p:sldId id="299" r:id="rId47"/>
    <p:sldId id="300" r:id="rId48"/>
    <p:sldId id="301" r:id="rId49"/>
    <p:sldId id="302" r:id="rId5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20" autoAdjust="0"/>
  </p:normalViewPr>
  <p:slideViewPr>
    <p:cSldViewPr>
      <p:cViewPr varScale="1">
        <p:scale>
          <a:sx n="98" d="100"/>
          <a:sy n="98" d="100"/>
        </p:scale>
        <p:origin x="197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B3E3D-C8B6-4DDA-B703-A940373D239A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6E776-E633-4067-A8E4-4EAB121F03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0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Вместо того чтобы просто добавить больше классов и методов для постепенного восполнения этих недостатков, в </a:t>
            </a:r>
            <a:r>
              <a:rPr lang="ru-RU" dirty="0" err="1" smtClean="0"/>
              <a:t>Microsoft</a:t>
            </a:r>
            <a:r>
              <a:rPr lang="ru-RU" dirty="0" smtClean="0"/>
              <a:t> решили пойти на один шаг дальше в абстрагировании основ запросов данных из этих конкретных доменов данных. В результате появился LINQ — технология </a:t>
            </a:r>
            <a:r>
              <a:rPr lang="ru-RU" dirty="0" err="1" smtClean="0"/>
              <a:t>Microsoft</a:t>
            </a:r>
            <a:r>
              <a:rPr lang="ru-RU" dirty="0" smtClean="0"/>
              <a:t>, предназначенная для поддержки запросов к данным всех типов на уровне языка. Эти типы включают массивы и коллекции в памяти, базы данных, документы XML и многое другое.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6E776-E633-4067-A8E4-4EAB121F037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060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6E776-E633-4067-A8E4-4EAB121F037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775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6E776-E633-4067-A8E4-4EAB121F037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222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6E776-E633-4067-A8E4-4EAB121F037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614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6E776-E633-4067-A8E4-4EAB121F037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994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6E776-E633-4067-A8E4-4EAB121F037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05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6E776-E633-4067-A8E4-4EAB121F037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675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Одна и та же строка, обозначающая категорию, будет присутствовать в нескольких элементах. Если элемент из </a:t>
            </a:r>
            <a:r>
              <a:rPr lang="ru-RU" dirty="0" err="1" smtClean="0"/>
              <a:t>categories</a:t>
            </a:r>
            <a:r>
              <a:rPr lang="ru-RU" dirty="0" smtClean="0"/>
              <a:t> не имеет соответствующих </a:t>
            </a:r>
            <a:r>
              <a:rPr lang="ru-RU" dirty="0" err="1" smtClean="0"/>
              <a:t>products</a:t>
            </a:r>
            <a:r>
              <a:rPr lang="ru-RU" dirty="0" smtClean="0"/>
              <a:t>, эта категория не будет включена в результаты.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6E776-E633-4067-A8E4-4EAB121F0370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222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каждую категорию будет создан список продуктов к ней.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6E776-E633-4067-A8E4-4EAB121F0370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654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возвращаются все элементы в левой последовательности источников, даже если в правой последовательности совпадающих элементов нет.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6E776-E633-4067-A8E4-4EAB121F0370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745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Cast</a:t>
            </a:r>
            <a:r>
              <a:rPr lang="ru-RU" baseline="0" dirty="0" smtClean="0"/>
              <a:t> – преобразует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OfType</a:t>
            </a:r>
            <a:r>
              <a:rPr lang="ru-RU" baseline="0" dirty="0" smtClean="0"/>
              <a:t> – отбирает из набора элементы определенного типа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6E776-E633-4067-A8E4-4EAB121F0370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210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Language Integrated Query – </a:t>
            </a:r>
            <a:r>
              <a:rPr lang="ru-RU" dirty="0" smtClean="0"/>
              <a:t>язык интегрированных запросов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6E776-E633-4067-A8E4-4EAB121F037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65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Aggregate</a:t>
            </a:r>
            <a:r>
              <a:rPr lang="ru-RU" baseline="0" dirty="0" smtClean="0"/>
              <a:t> – объединение элементов по определенному алгоритму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LongCount</a:t>
            </a:r>
            <a:r>
              <a:rPr lang="ru-RU" baseline="0" dirty="0" smtClean="0"/>
              <a:t> – возвращает </a:t>
            </a:r>
            <a:r>
              <a:rPr lang="en-US" baseline="0" dirty="0" smtClean="0"/>
              <a:t>int64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6E776-E633-4067-A8E4-4EAB121F0370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066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GroupJoin</a:t>
            </a:r>
            <a:r>
              <a:rPr lang="ru-RU" dirty="0" smtClean="0"/>
              <a:t> – </a:t>
            </a:r>
            <a:r>
              <a:rPr lang="en-US" dirty="0" smtClean="0"/>
              <a:t>left</a:t>
            </a:r>
            <a:r>
              <a:rPr lang="en-US" baseline="0" dirty="0" smtClean="0"/>
              <a:t> outer join</a:t>
            </a:r>
            <a:endParaRPr lang="ru-RU" baseline="0" dirty="0" smtClean="0"/>
          </a:p>
          <a:p>
            <a:r>
              <a:rPr lang="en-US" dirty="0" smtClean="0"/>
              <a:t>Reverse</a:t>
            </a:r>
            <a:r>
              <a:rPr lang="ru-RU" dirty="0" smtClean="0"/>
              <a:t> – разворот на обратный порядок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6E776-E633-4067-A8E4-4EAB121F0370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265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Возвращают </a:t>
            </a:r>
            <a:r>
              <a:rPr lang="en-US" dirty="0" smtClean="0"/>
              <a:t>true </a:t>
            </a:r>
            <a:r>
              <a:rPr lang="ru-RU" dirty="0" smtClean="0"/>
              <a:t>или </a:t>
            </a:r>
            <a:r>
              <a:rPr lang="en-US" dirty="0" smtClean="0"/>
              <a:t>false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6E776-E633-4067-A8E4-4EAB121F0370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014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Distinct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выборка уникальных элементов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удаляют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первого списка все элементы, которые встречаются во втором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Intersect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создается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новая коллекция, в которую входят все элементы, встречающиеся в двух исходных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 –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объединение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всех элементов в новую коллекцию (без дублирования)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UnionAll</a:t>
            </a:r>
            <a:r>
              <a:rPr lang="ru-RU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объединение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всех элементов в новую коллекцию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6E776-E633-4067-A8E4-4EAB121F0370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56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 временем были разработаны различные языки для различных типов источников данных, например SQL для реляционных баз данных и </a:t>
            </a:r>
            <a:r>
              <a:rPr lang="ru-RU" dirty="0" err="1" smtClean="0"/>
              <a:t>XQuery</a:t>
            </a:r>
            <a:r>
              <a:rPr lang="ru-RU" dirty="0" smtClean="0"/>
              <a:t> для XML. Таким образом, разработчики вынуждены изучать новый язык запросов для каждого типа источника данных или формата данных, который они должны поддерживать.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6E776-E633-4067-A8E4-4EAB121F037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607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6E776-E633-4067-A8E4-4EAB121F037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385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6E776-E633-4067-A8E4-4EAB121F037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964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6E776-E633-4067-A8E4-4EAB121F037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998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6E776-E633-4067-A8E4-4EAB121F037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526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6E776-E633-4067-A8E4-4EAB121F037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040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6E776-E633-4067-A8E4-4EAB121F037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23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EC1F-73A2-4EF8-AA1A-838C3A6178F1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E18F-30FD-4164-BB8C-AF328DD4A17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EC1F-73A2-4EF8-AA1A-838C3A6178F1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E18F-30FD-4164-BB8C-AF328DD4A17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EC1F-73A2-4EF8-AA1A-838C3A6178F1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E18F-30FD-4164-BB8C-AF328DD4A17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EC1F-73A2-4EF8-AA1A-838C3A6178F1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E18F-30FD-4164-BB8C-AF328DD4A17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EC1F-73A2-4EF8-AA1A-838C3A6178F1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E18F-30FD-4164-BB8C-AF328DD4A17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EC1F-73A2-4EF8-AA1A-838C3A6178F1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E18F-30FD-4164-BB8C-AF328DD4A17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EC1F-73A2-4EF8-AA1A-838C3A6178F1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E18F-30FD-4164-BB8C-AF328DD4A17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EC1F-73A2-4EF8-AA1A-838C3A6178F1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E18F-30FD-4164-BB8C-AF328DD4A17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EC1F-73A2-4EF8-AA1A-838C3A6178F1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E18F-30FD-4164-BB8C-AF328DD4A17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EC1F-73A2-4EF8-AA1A-838C3A6178F1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E18F-30FD-4164-BB8C-AF328DD4A17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176EC1F-73A2-4EF8-AA1A-838C3A6178F1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117E18F-30FD-4164-BB8C-AF328DD4A17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176EC1F-73A2-4EF8-AA1A-838C3A6178F1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17E18F-30FD-4164-BB8C-AF328DD4A17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92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ru-RU" b="1" dirty="0" err="1"/>
              <a:t>from</a:t>
            </a:r>
            <a:r>
              <a:rPr lang="ru-RU" dirty="0"/>
              <a:t> переменная </a:t>
            </a:r>
            <a:r>
              <a:rPr lang="ru-RU" b="1" dirty="0" err="1"/>
              <a:t>in</a:t>
            </a:r>
            <a:r>
              <a:rPr lang="ru-RU" dirty="0"/>
              <a:t> </a:t>
            </a:r>
            <a:r>
              <a:rPr lang="ru-RU" dirty="0" smtClean="0"/>
              <a:t>набор данных</a:t>
            </a:r>
            <a:endParaRPr lang="ru-RU" dirty="0"/>
          </a:p>
          <a:p>
            <a:pPr marL="118872" indent="0">
              <a:buNone/>
            </a:pPr>
            <a:r>
              <a:rPr lang="ru-RU" b="1" dirty="0" err="1"/>
              <a:t>select</a:t>
            </a:r>
            <a:r>
              <a:rPr lang="ru-RU" dirty="0"/>
              <a:t> </a:t>
            </a:r>
            <a:r>
              <a:rPr lang="ru-RU" dirty="0" smtClean="0"/>
              <a:t>переменная;</a:t>
            </a:r>
          </a:p>
          <a:p>
            <a:pPr marL="118872" indent="0">
              <a:buNone/>
            </a:pPr>
            <a:endParaRPr lang="ru-RU" dirty="0"/>
          </a:p>
          <a:p>
            <a:pPr marL="118872" indent="0">
              <a:buNone/>
            </a:pPr>
            <a:endParaRPr lang="ru-RU" dirty="0" smtClean="0"/>
          </a:p>
          <a:p>
            <a:pPr marL="118872" indent="0">
              <a:buNone/>
            </a:pPr>
            <a:r>
              <a:rPr lang="ru-RU" b="1" dirty="0" err="1"/>
              <a:t>from</a:t>
            </a:r>
            <a:r>
              <a:rPr lang="ru-RU" dirty="0"/>
              <a:t> переменная </a:t>
            </a:r>
            <a:r>
              <a:rPr lang="ru-RU" b="1" dirty="0" err="1"/>
              <a:t>in</a:t>
            </a:r>
            <a:r>
              <a:rPr lang="ru-RU" dirty="0"/>
              <a:t> набор </a:t>
            </a:r>
            <a:r>
              <a:rPr lang="ru-RU" dirty="0" smtClean="0"/>
              <a:t>данных</a:t>
            </a:r>
          </a:p>
          <a:p>
            <a:pPr marL="118872" indent="0">
              <a:buNone/>
            </a:pPr>
            <a:r>
              <a:rPr lang="en-US" b="1" dirty="0" smtClean="0"/>
              <a:t>where</a:t>
            </a:r>
            <a:r>
              <a:rPr lang="en-US" dirty="0" smtClean="0"/>
              <a:t> </a:t>
            </a:r>
            <a:r>
              <a:rPr lang="ru-RU" dirty="0" smtClean="0"/>
              <a:t>условие</a:t>
            </a:r>
            <a:endParaRPr lang="ru-RU" dirty="0"/>
          </a:p>
          <a:p>
            <a:pPr marL="118872" indent="0">
              <a:buNone/>
            </a:pPr>
            <a:r>
              <a:rPr lang="ru-RU" b="1" dirty="0" err="1"/>
              <a:t>select</a:t>
            </a:r>
            <a:r>
              <a:rPr lang="ru-RU" dirty="0"/>
              <a:t> переменная;</a:t>
            </a:r>
          </a:p>
          <a:p>
            <a:pPr marL="118872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497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получаем на выходе?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Результатом </a:t>
            </a:r>
            <a:r>
              <a:rPr lang="ru-RU" dirty="0"/>
              <a:t>выражения LINQ является объект </a:t>
            </a:r>
            <a:r>
              <a:rPr lang="ru-RU" dirty="0" smtClean="0"/>
              <a:t>от интерфейса </a:t>
            </a:r>
            <a:r>
              <a:rPr lang="ru-RU" b="1" dirty="0" err="1" smtClean="0"/>
              <a:t>IEnumerable</a:t>
            </a:r>
            <a:r>
              <a:rPr lang="ru-RU" b="1" dirty="0" smtClean="0"/>
              <a:t>&lt;T</a:t>
            </a:r>
            <a:r>
              <a:rPr lang="ru-RU" b="1" dirty="0"/>
              <a:t>&gt;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Часто в качестве типа </a:t>
            </a:r>
            <a:r>
              <a:rPr lang="en-US" dirty="0" smtClean="0"/>
              <a:t>T</a:t>
            </a:r>
            <a:r>
              <a:rPr lang="ru-RU" dirty="0" smtClean="0"/>
              <a:t> выступает сложный тип данных, который сложно описать. В таком случае тип заменяют ключевым словом </a:t>
            </a:r>
            <a:r>
              <a:rPr lang="en-US" b="1" dirty="0" err="1" smtClean="0"/>
              <a:t>var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06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Отложенный запрос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46" y="1988840"/>
            <a:ext cx="7564708" cy="20789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036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Отложенный запрос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Поскольку </a:t>
            </a:r>
            <a:r>
              <a:rPr lang="ru-RU" dirty="0"/>
              <a:t>операции </a:t>
            </a:r>
            <a:r>
              <a:rPr lang="en-US" dirty="0" smtClean="0"/>
              <a:t>w</a:t>
            </a:r>
            <a:r>
              <a:rPr lang="ru-RU" dirty="0" err="1" smtClean="0"/>
              <a:t>here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en-US" dirty="0" smtClean="0"/>
              <a:t>s</a:t>
            </a:r>
            <a:r>
              <a:rPr lang="ru-RU" dirty="0" err="1" smtClean="0"/>
              <a:t>elect</a:t>
            </a:r>
            <a:r>
              <a:rPr lang="ru-RU" dirty="0" smtClean="0"/>
              <a:t> </a:t>
            </a:r>
            <a:r>
              <a:rPr lang="ru-RU" dirty="0"/>
              <a:t>являются </a:t>
            </a:r>
            <a:r>
              <a:rPr lang="ru-RU" b="1" dirty="0"/>
              <a:t>отложенными</a:t>
            </a:r>
            <a:r>
              <a:rPr lang="ru-RU" dirty="0"/>
              <a:t>, запрос на самом деле не выполняется в этой точке. Запрос просто вызывается, объявляется или определяется, но не выполняется. Все начинает происходить тогда, когда из него извлекается первый результат. </a:t>
            </a:r>
          </a:p>
        </p:txBody>
      </p:sp>
    </p:spTree>
    <p:extLst>
      <p:ext uri="{BB962C8B-B14F-4D97-AF65-F5344CB8AC3E}">
        <p14:creationId xmlns:p14="http://schemas.microsoft.com/office/powerpoint/2010/main" val="2471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Отложенный запрос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700808"/>
            <a:ext cx="7128792" cy="31701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42" y="3642509"/>
            <a:ext cx="7898206" cy="24569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834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есть 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</a:p>
          <a:p>
            <a:r>
              <a:rPr lang="en-US" dirty="0" smtClean="0"/>
              <a:t>select</a:t>
            </a:r>
          </a:p>
          <a:p>
            <a:r>
              <a:rPr lang="en-US" dirty="0" err="1" smtClean="0"/>
              <a:t>orderby</a:t>
            </a:r>
            <a:endParaRPr lang="en-US" dirty="0" smtClean="0"/>
          </a:p>
          <a:p>
            <a:r>
              <a:rPr lang="en-US" dirty="0" err="1" smtClean="0"/>
              <a:t>groupby</a:t>
            </a:r>
            <a:endParaRPr lang="en-US" dirty="0" smtClean="0"/>
          </a:p>
          <a:p>
            <a:r>
              <a:rPr lang="en-US" dirty="0" smtClean="0"/>
              <a:t>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777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orderby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orderby</a:t>
            </a:r>
            <a:r>
              <a:rPr lang="en-US" dirty="0" smtClean="0"/>
              <a:t> </a:t>
            </a:r>
            <a:r>
              <a:rPr lang="ru-RU" dirty="0" smtClean="0"/>
              <a:t>позволяет сортировать данные по возрастанию или по убыванию.</a:t>
            </a:r>
          </a:p>
        </p:txBody>
      </p:sp>
    </p:spTree>
    <p:extLst>
      <p:ext uri="{BB962C8B-B14F-4D97-AF65-F5344CB8AC3E}">
        <p14:creationId xmlns:p14="http://schemas.microsoft.com/office/powerpoint/2010/main" val="249713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628800"/>
            <a:ext cx="5957882" cy="47367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048" y="4746217"/>
            <a:ext cx="3111752" cy="183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5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orderby</a:t>
            </a:r>
            <a:r>
              <a:rPr lang="en-US" dirty="0" smtClean="0"/>
              <a:t> </a:t>
            </a:r>
            <a:r>
              <a:rPr lang="en-US" sz="4800" dirty="0"/>
              <a:t>descending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772816"/>
            <a:ext cx="5760722" cy="46059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4563498"/>
            <a:ext cx="2830165" cy="179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6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Важно отметить, что и </a:t>
            </a:r>
            <a:r>
              <a:rPr lang="en-US" dirty="0" smtClean="0"/>
              <a:t>o</a:t>
            </a:r>
            <a:r>
              <a:rPr lang="ru-RU" dirty="0" err="1" smtClean="0"/>
              <a:t>rder</a:t>
            </a:r>
            <a:r>
              <a:rPr lang="en-US" dirty="0" smtClean="0"/>
              <a:t>b</a:t>
            </a:r>
            <a:r>
              <a:rPr lang="ru-RU" dirty="0" smtClean="0"/>
              <a:t>y требуют</a:t>
            </a:r>
            <a:r>
              <a:rPr lang="en-US" dirty="0" smtClean="0"/>
              <a:t> </a:t>
            </a:r>
            <a:r>
              <a:rPr lang="ru-RU" dirty="0" smtClean="0"/>
              <a:t>на вход последовательности </a:t>
            </a:r>
            <a:r>
              <a:rPr lang="ru-RU" dirty="0"/>
              <a:t>типа </a:t>
            </a:r>
            <a:r>
              <a:rPr lang="ru-RU" b="1" dirty="0" err="1"/>
              <a:t>IEnumerable</a:t>
            </a:r>
            <a:r>
              <a:rPr lang="ru-RU" b="1" dirty="0"/>
              <a:t>&lt;T&gt;</a:t>
            </a:r>
            <a:r>
              <a:rPr lang="ru-RU" dirty="0"/>
              <a:t> и возвращают последовательность типа </a:t>
            </a:r>
            <a:r>
              <a:rPr lang="ru-RU" b="1" dirty="0" err="1"/>
              <a:t>IOrderedEnumerable</a:t>
            </a:r>
            <a:r>
              <a:rPr lang="ru-RU" b="1" dirty="0"/>
              <a:t>&lt;T&gt;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185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было раньше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331640" y="2204864"/>
            <a:ext cx="2088232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XML</a:t>
            </a:r>
            <a:endParaRPr lang="ru-RU" b="1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364088" y="2996952"/>
            <a:ext cx="2376264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Массивы, списки, словари и т.п.</a:t>
            </a:r>
            <a:endParaRPr lang="ru-RU" b="1" dirty="0"/>
          </a:p>
        </p:txBody>
      </p:sp>
      <p:sp>
        <p:nvSpPr>
          <p:cNvPr id="6" name="Блок-схема: решение 5"/>
          <p:cNvSpPr/>
          <p:nvPr/>
        </p:nvSpPr>
        <p:spPr>
          <a:xfrm>
            <a:off x="971600" y="4077072"/>
            <a:ext cx="3096344" cy="14401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Запросы к БД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14653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group</a:t>
            </a:r>
            <a:r>
              <a:rPr lang="en-US" dirty="0" err="1"/>
              <a:t>b</a:t>
            </a:r>
            <a:r>
              <a:rPr lang="en-US" dirty="0" err="1" smtClean="0"/>
              <a:t>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groupby</a:t>
            </a:r>
            <a:r>
              <a:rPr lang="en-US" dirty="0" smtClean="0"/>
              <a:t> </a:t>
            </a:r>
            <a:r>
              <a:rPr lang="ru-RU" dirty="0" smtClean="0"/>
              <a:t>применяется для </a:t>
            </a:r>
            <a:r>
              <a:rPr lang="ru-RU" dirty="0"/>
              <a:t>группировки данных по определенным </a:t>
            </a:r>
            <a:r>
              <a:rPr lang="ru-RU" dirty="0" smtClean="0"/>
              <a:t>параметрам.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Если в выражении LINQ последним оператором, выполняющим операции над выборкой, является </a:t>
            </a:r>
            <a:r>
              <a:rPr lang="ru-RU" dirty="0" err="1"/>
              <a:t>group</a:t>
            </a:r>
            <a:r>
              <a:rPr lang="ru-RU" dirty="0"/>
              <a:t>, то оператор </a:t>
            </a:r>
            <a:r>
              <a:rPr lang="ru-RU" dirty="0" err="1"/>
              <a:t>select</a:t>
            </a:r>
            <a:r>
              <a:rPr lang="ru-RU" dirty="0"/>
              <a:t> не применяется.</a:t>
            </a:r>
          </a:p>
        </p:txBody>
      </p:sp>
    </p:spTree>
    <p:extLst>
      <p:ext uri="{BB962C8B-B14F-4D97-AF65-F5344CB8AC3E}">
        <p14:creationId xmlns:p14="http://schemas.microsoft.com/office/powerpoint/2010/main" val="153438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41" y="1772816"/>
            <a:ext cx="4037769" cy="16450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3933056"/>
            <a:ext cx="6548487" cy="23364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409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628800"/>
            <a:ext cx="4956215" cy="4979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2060848"/>
            <a:ext cx="2473488" cy="427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7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примера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Результатом оператора </a:t>
            </a:r>
            <a:r>
              <a:rPr lang="ru-RU" dirty="0" err="1"/>
              <a:t>group</a:t>
            </a:r>
            <a:r>
              <a:rPr lang="ru-RU" dirty="0"/>
              <a:t> является </a:t>
            </a:r>
            <a:r>
              <a:rPr lang="ru-RU" b="1" dirty="0"/>
              <a:t>выборка</a:t>
            </a:r>
            <a:r>
              <a:rPr lang="ru-RU" dirty="0"/>
              <a:t>, которая состоит из групп. </a:t>
            </a:r>
            <a:endParaRPr lang="en-US" dirty="0" smtClean="0"/>
          </a:p>
          <a:p>
            <a:r>
              <a:rPr lang="ru-RU" dirty="0" smtClean="0"/>
              <a:t>Каждая </a:t>
            </a:r>
            <a:r>
              <a:rPr lang="ru-RU" dirty="0"/>
              <a:t>группа представляет объект </a:t>
            </a:r>
            <a:r>
              <a:rPr lang="ru-RU" b="1" dirty="0" err="1"/>
              <a:t>IGrouping</a:t>
            </a:r>
            <a:r>
              <a:rPr lang="ru-RU" b="1" dirty="0"/>
              <a:t>&lt;</a:t>
            </a:r>
            <a:r>
              <a:rPr lang="ru-RU" b="1" dirty="0" err="1"/>
              <a:t>string</a:t>
            </a:r>
            <a:r>
              <a:rPr lang="ru-RU" b="1" dirty="0"/>
              <a:t>, </a:t>
            </a:r>
            <a:r>
              <a:rPr lang="en-US" b="1" dirty="0" smtClean="0"/>
              <a:t>Student</a:t>
            </a:r>
            <a:r>
              <a:rPr lang="ru-RU" b="1" dirty="0" smtClean="0"/>
              <a:t>&gt;</a:t>
            </a:r>
            <a:r>
              <a:rPr lang="ru-RU" dirty="0" smtClean="0"/>
              <a:t>: </a:t>
            </a:r>
            <a:endParaRPr lang="en-US" dirty="0" smtClean="0"/>
          </a:p>
          <a:p>
            <a:pPr lvl="1"/>
            <a:r>
              <a:rPr lang="ru-RU" sz="3200" dirty="0" smtClean="0"/>
              <a:t>параметр </a:t>
            </a:r>
            <a:r>
              <a:rPr lang="ru-RU" sz="3200" dirty="0" err="1"/>
              <a:t>string</a:t>
            </a:r>
            <a:r>
              <a:rPr lang="ru-RU" sz="3200" dirty="0"/>
              <a:t> указывает на тип ключа, </a:t>
            </a:r>
            <a:endParaRPr lang="en-US" sz="3200" dirty="0" smtClean="0"/>
          </a:p>
          <a:p>
            <a:pPr lvl="1"/>
            <a:r>
              <a:rPr lang="ru-RU" sz="3200" dirty="0" smtClean="0"/>
              <a:t>параметр </a:t>
            </a:r>
            <a:r>
              <a:rPr lang="en-US" sz="3200" dirty="0" smtClean="0"/>
              <a:t>Student</a:t>
            </a:r>
            <a:r>
              <a:rPr lang="ru-RU" sz="3200" dirty="0" smtClean="0"/>
              <a:t>- </a:t>
            </a:r>
            <a:r>
              <a:rPr lang="ru-RU" sz="3200" dirty="0"/>
              <a:t>на тип сгруппированных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69805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примера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Каждая группа имеет ключ, который мы можем получить через свойство </a:t>
            </a:r>
            <a:r>
              <a:rPr lang="ru-RU" dirty="0" err="1" smtClean="0"/>
              <a:t>Key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Все </a:t>
            </a:r>
            <a:r>
              <a:rPr lang="ru-RU" dirty="0"/>
              <a:t>элементы </a:t>
            </a:r>
            <a:r>
              <a:rPr lang="ru-RU" dirty="0" smtClean="0"/>
              <a:t>одной группы </a:t>
            </a:r>
            <a:r>
              <a:rPr lang="ru-RU" dirty="0"/>
              <a:t>можно получить с помощью </a:t>
            </a:r>
            <a:r>
              <a:rPr lang="ru-RU" dirty="0" smtClean="0"/>
              <a:t>дополнительного цикла. </a:t>
            </a:r>
            <a:r>
              <a:rPr lang="ru-RU" dirty="0"/>
              <a:t>Элементы группы имеют тот же тип, что и тип объектов, которые передавались оператору </a:t>
            </a:r>
            <a:r>
              <a:rPr lang="ru-RU" dirty="0" err="1"/>
              <a:t>group</a:t>
            </a:r>
            <a:r>
              <a:rPr lang="ru-RU" dirty="0"/>
              <a:t>, то есть в данном случае объекты типа </a:t>
            </a:r>
            <a:r>
              <a:rPr lang="en-US" dirty="0" smtClean="0"/>
              <a:t>Student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550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71" y="1556792"/>
            <a:ext cx="5967127" cy="51296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1758566"/>
            <a:ext cx="2412809" cy="187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2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Анонимный тип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Анонимные типы позволяют легко инкапсулировать свойства только для чтения в один объект без необходимости предварительного </a:t>
            </a:r>
            <a:r>
              <a:rPr lang="ru-RU" b="1" dirty="0"/>
              <a:t>определения типа</a:t>
            </a:r>
            <a:r>
              <a:rPr lang="ru-RU" dirty="0" smtClean="0"/>
              <a:t>. </a:t>
            </a:r>
          </a:p>
          <a:p>
            <a:endParaRPr lang="ru-RU" dirty="0"/>
          </a:p>
          <a:p>
            <a:r>
              <a:rPr lang="ru-RU" dirty="0" smtClean="0"/>
              <a:t>Имя </a:t>
            </a:r>
            <a:r>
              <a:rPr lang="ru-RU" dirty="0"/>
              <a:t>типа создается компилятором и недоступно на уровне исходного кода.</a:t>
            </a:r>
          </a:p>
        </p:txBody>
      </p:sp>
    </p:spTree>
    <p:extLst>
      <p:ext uri="{BB962C8B-B14F-4D97-AF65-F5344CB8AC3E}">
        <p14:creationId xmlns:p14="http://schemas.microsoft.com/office/powerpoint/2010/main" val="11458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Анонимный тип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Анонимный тип определяется с помощью ключевого слова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ru-RU" dirty="0"/>
              <a:t>и инициализатора </a:t>
            </a:r>
            <a:r>
              <a:rPr lang="ru-RU" dirty="0" smtClean="0"/>
              <a:t>объектов</a:t>
            </a:r>
            <a:r>
              <a:rPr lang="ru-RU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521" t="54417" b="17497"/>
          <a:stretch/>
        </p:blipFill>
        <p:spPr>
          <a:xfrm>
            <a:off x="755576" y="3717032"/>
            <a:ext cx="6546672" cy="12241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5158424"/>
            <a:ext cx="4145743" cy="129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4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71" y="1556792"/>
            <a:ext cx="5967127" cy="51296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501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запросы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качестве элемента нового типа может выступать результат вложенного запроса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11" y="3356992"/>
            <a:ext cx="7604978" cy="27576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375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LINQ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ru-RU" dirty="0"/>
              <a:t>это название набора технологий, основанных на </a:t>
            </a:r>
            <a:r>
              <a:rPr lang="ru-RU" b="1" dirty="0"/>
              <a:t>интеграции</a:t>
            </a:r>
            <a:r>
              <a:rPr lang="ru-RU" dirty="0"/>
              <a:t> возможностей </a:t>
            </a:r>
            <a:r>
              <a:rPr lang="ru-RU" b="1" dirty="0"/>
              <a:t>запроса</a:t>
            </a:r>
            <a:r>
              <a:rPr lang="ru-RU" dirty="0"/>
              <a:t> непосредственно в язык C</a:t>
            </a:r>
            <a:r>
              <a:rPr lang="ru-RU" dirty="0" smtClean="0"/>
              <a:t>#. </a:t>
            </a:r>
          </a:p>
          <a:p>
            <a:r>
              <a:rPr lang="ru-RU" dirty="0" smtClean="0"/>
              <a:t>За счет этой технологии запрос стал </a:t>
            </a:r>
            <a:r>
              <a:rPr lang="ru-RU" dirty="0"/>
              <a:t>одним из основных структурных элементов языка, </a:t>
            </a:r>
            <a:r>
              <a:rPr lang="ru-RU" dirty="0" smtClean="0"/>
              <a:t>наравне с классам</a:t>
            </a:r>
            <a:r>
              <a:rPr lang="ru-RU" dirty="0"/>
              <a:t>, методам, событиям и т. д.</a:t>
            </a:r>
          </a:p>
        </p:txBody>
      </p:sp>
    </p:spTree>
    <p:extLst>
      <p:ext uri="{BB962C8B-B14F-4D97-AF65-F5344CB8AC3E}">
        <p14:creationId xmlns:p14="http://schemas.microsoft.com/office/powerpoint/2010/main" val="1306259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выражении запроса иногда полезно </a:t>
            </a:r>
            <a:r>
              <a:rPr lang="ru-RU" b="1" dirty="0"/>
              <a:t>сохранить</a:t>
            </a:r>
            <a:r>
              <a:rPr lang="ru-RU" dirty="0"/>
              <a:t> результат выполнения какой-то составной части </a:t>
            </a:r>
            <a:r>
              <a:rPr lang="ru-RU" dirty="0" smtClean="0"/>
              <a:t>выражения во временную переменную, </a:t>
            </a:r>
            <a:r>
              <a:rPr lang="ru-RU" dirty="0"/>
              <a:t>чтобы </a:t>
            </a:r>
            <a:r>
              <a:rPr lang="ru-RU" b="1" dirty="0"/>
              <a:t>использовать</a:t>
            </a:r>
            <a:r>
              <a:rPr lang="ru-RU" dirty="0"/>
              <a:t> </a:t>
            </a:r>
            <a:r>
              <a:rPr lang="ru-RU" dirty="0" smtClean="0"/>
              <a:t>ее </a:t>
            </a:r>
            <a:r>
              <a:rPr lang="ru-RU" dirty="0"/>
              <a:t>в последующих предложениях.</a:t>
            </a:r>
          </a:p>
        </p:txBody>
      </p:sp>
    </p:spTree>
    <p:extLst>
      <p:ext uri="{BB962C8B-B14F-4D97-AF65-F5344CB8AC3E}">
        <p14:creationId xmlns:p14="http://schemas.microsoft.com/office/powerpoint/2010/main" val="329366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700808"/>
            <a:ext cx="5522765" cy="47525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769" y="1715999"/>
            <a:ext cx="3933031" cy="124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2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/>
              <a:t>join</a:t>
            </a:r>
            <a:r>
              <a:rPr lang="ru-RU" dirty="0"/>
              <a:t> используется для связывания элементов из различных последовательностей источников, которые не имеют прямых связей в объектной модели. </a:t>
            </a:r>
            <a:endParaRPr lang="en-US" dirty="0" smtClean="0"/>
          </a:p>
          <a:p>
            <a:r>
              <a:rPr lang="ru-RU" dirty="0" smtClean="0"/>
              <a:t>Единственное </a:t>
            </a:r>
            <a:r>
              <a:rPr lang="ru-RU" dirty="0"/>
              <a:t>требование – элементы в каждом источнике должны совместно использовать некоторое значение, которое можно сравнить на предмет равенства.</a:t>
            </a:r>
          </a:p>
        </p:txBody>
      </p:sp>
    </p:spTree>
    <p:extLst>
      <p:ext uri="{BB962C8B-B14F-4D97-AF65-F5344CB8AC3E}">
        <p14:creationId xmlns:p14="http://schemas.microsoft.com/office/powerpoint/2010/main" val="162295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Формат результата </a:t>
            </a:r>
            <a:r>
              <a:rPr lang="ru-RU" dirty="0" err="1" smtClean="0"/>
              <a:t>join</a:t>
            </a:r>
            <a:r>
              <a:rPr lang="ru-RU" dirty="0" smtClean="0"/>
              <a:t> </a:t>
            </a:r>
            <a:r>
              <a:rPr lang="ru-RU" dirty="0"/>
              <a:t>зависит от </a:t>
            </a:r>
            <a:r>
              <a:rPr lang="ru-RU" dirty="0" smtClean="0"/>
              <a:t>типа </a:t>
            </a:r>
            <a:r>
              <a:rPr lang="ru-RU" dirty="0"/>
              <a:t>выполняемого соединения. Наиболее распространенными типами соединения являются </a:t>
            </a:r>
            <a:r>
              <a:rPr lang="ru-RU" dirty="0" smtClean="0"/>
              <a:t>следующие:</a:t>
            </a:r>
            <a:endParaRPr lang="ru-RU" dirty="0"/>
          </a:p>
          <a:p>
            <a:pPr lvl="1"/>
            <a:r>
              <a:rPr lang="ru-RU" sz="3200" dirty="0"/>
              <a:t>Внутреннее соединение</a:t>
            </a:r>
          </a:p>
          <a:p>
            <a:pPr lvl="1"/>
            <a:r>
              <a:rPr lang="ru-RU" sz="3200" dirty="0"/>
              <a:t>Групповое соединение</a:t>
            </a:r>
          </a:p>
          <a:p>
            <a:pPr lvl="1"/>
            <a:r>
              <a:rPr lang="ru-RU" sz="3200" dirty="0"/>
              <a:t>Левое внешнее соединение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380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для примера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00808"/>
            <a:ext cx="7566142" cy="47525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582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Внутреннее соединение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22161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775191"/>
            <a:ext cx="7244274" cy="28681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2636912"/>
            <a:ext cx="4249638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4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Групповое соединение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44824"/>
            <a:ext cx="8443495" cy="31683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939369"/>
            <a:ext cx="3147417" cy="433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Левое внешнее соединение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844824"/>
            <a:ext cx="8764975" cy="2520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2996952"/>
            <a:ext cx="3419450" cy="32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9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Лямбда-выражения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LINQ-выражения можно заменить на методы у коллекций с использованием лямбда-выражений при необходимости.</a:t>
            </a:r>
          </a:p>
        </p:txBody>
      </p:sp>
    </p:spTree>
    <p:extLst>
      <p:ext uri="{BB962C8B-B14F-4D97-AF65-F5344CB8AC3E}">
        <p14:creationId xmlns:p14="http://schemas.microsoft.com/office/powerpoint/2010/main" val="288398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540" y="1772816"/>
            <a:ext cx="7459806" cy="3744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484784"/>
            <a:ext cx="2592288" cy="528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8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  <a:endParaRPr lang="ru-RU" dirty="0"/>
          </a:p>
        </p:txBody>
      </p:sp>
      <p:pic>
        <p:nvPicPr>
          <p:cNvPr id="1026" name="Picture 2" descr="Картинки по запросу linq to sql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93714"/>
            <a:ext cx="6449169" cy="455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72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Лямбда-выражения с </a:t>
            </a:r>
            <a:r>
              <a:rPr lang="en-US" dirty="0" smtClean="0"/>
              <a:t>Where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25" y="2204864"/>
            <a:ext cx="7875875" cy="2520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508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Сложные запросы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988840"/>
            <a:ext cx="854212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824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5191"/>
            <a:ext cx="4114800" cy="2157865"/>
          </a:xfrm>
        </p:spPr>
        <p:txBody>
          <a:bodyPr/>
          <a:lstStyle/>
          <a:p>
            <a:r>
              <a:rPr lang="en-US" dirty="0" err="1" smtClean="0"/>
              <a:t>AsEnumerable</a:t>
            </a:r>
            <a:endParaRPr lang="ru-RU" dirty="0" smtClean="0"/>
          </a:p>
          <a:p>
            <a:r>
              <a:rPr lang="en-US" dirty="0" smtClean="0"/>
              <a:t>Cast</a:t>
            </a:r>
            <a:endParaRPr lang="ru-RU" dirty="0" smtClean="0"/>
          </a:p>
          <a:p>
            <a:r>
              <a:rPr lang="en-US" dirty="0" err="1" smtClean="0"/>
              <a:t>OfType</a:t>
            </a:r>
            <a:endParaRPr lang="ru-RU" dirty="0" smtClean="0"/>
          </a:p>
          <a:p>
            <a:r>
              <a:rPr lang="en-US" dirty="0" err="1" smtClean="0"/>
              <a:t>ToArray</a:t>
            </a:r>
            <a:endParaRPr lang="ru-RU" dirty="0" smtClean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860032" y="1775191"/>
            <a:ext cx="4114800" cy="215786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err="1" smtClean="0"/>
              <a:t>ToDictionary</a:t>
            </a:r>
            <a:endParaRPr lang="ru-RU" dirty="0" smtClean="0"/>
          </a:p>
          <a:p>
            <a:r>
              <a:rPr lang="en-US" dirty="0" err="1" smtClean="0"/>
              <a:t>ToList</a:t>
            </a:r>
            <a:endParaRPr lang="ru-RU" dirty="0" smtClean="0"/>
          </a:p>
          <a:p>
            <a:r>
              <a:rPr lang="en-US" dirty="0" err="1" smtClean="0"/>
              <a:t>ToLookup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63" y="4797152"/>
            <a:ext cx="7588074" cy="9029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532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Агрегации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5191"/>
            <a:ext cx="4042792" cy="4625609"/>
          </a:xfrm>
        </p:spPr>
        <p:txBody>
          <a:bodyPr/>
          <a:lstStyle/>
          <a:p>
            <a:r>
              <a:rPr lang="en-US" dirty="0" smtClean="0"/>
              <a:t>Aggregate</a:t>
            </a:r>
            <a:endParaRPr lang="ru-RU" dirty="0" smtClean="0"/>
          </a:p>
          <a:p>
            <a:r>
              <a:rPr lang="en-US" dirty="0" smtClean="0"/>
              <a:t>Average</a:t>
            </a:r>
            <a:endParaRPr lang="ru-RU" dirty="0" smtClean="0"/>
          </a:p>
          <a:p>
            <a:r>
              <a:rPr lang="en-US" dirty="0" smtClean="0"/>
              <a:t>Count</a:t>
            </a:r>
            <a:endParaRPr lang="ru-RU" dirty="0" smtClean="0"/>
          </a:p>
          <a:p>
            <a:r>
              <a:rPr lang="en-US" dirty="0" err="1" smtClean="0"/>
              <a:t>LongCount</a:t>
            </a:r>
            <a:endParaRPr lang="ru-RU" dirty="0" smtClean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668927" y="1775191"/>
            <a:ext cx="404279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Max</a:t>
            </a:r>
            <a:endParaRPr lang="ru-RU" dirty="0" smtClean="0"/>
          </a:p>
          <a:p>
            <a:r>
              <a:rPr lang="en-US" dirty="0" smtClean="0"/>
              <a:t>Min</a:t>
            </a:r>
            <a:endParaRPr lang="ru-RU" dirty="0" smtClean="0"/>
          </a:p>
          <a:p>
            <a:r>
              <a:rPr lang="en-US" dirty="0" smtClean="0"/>
              <a:t>Sum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581128"/>
            <a:ext cx="7096444" cy="13784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545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5191"/>
            <a:ext cx="4114800" cy="4625609"/>
          </a:xfrm>
        </p:spPr>
        <p:txBody>
          <a:bodyPr/>
          <a:lstStyle/>
          <a:p>
            <a:r>
              <a:rPr lang="en-US" dirty="0" err="1" smtClean="0"/>
              <a:t>ElementAt</a:t>
            </a:r>
            <a:endParaRPr lang="ru-RU" dirty="0" smtClean="0"/>
          </a:p>
          <a:p>
            <a:r>
              <a:rPr lang="en-US" dirty="0" err="1" smtClean="0"/>
              <a:t>ElementAtOrDefault</a:t>
            </a:r>
            <a:endParaRPr lang="ru-RU" dirty="0" smtClean="0"/>
          </a:p>
          <a:p>
            <a:r>
              <a:rPr lang="en-US" dirty="0" smtClean="0"/>
              <a:t>First</a:t>
            </a:r>
            <a:endParaRPr lang="ru-RU" dirty="0" smtClean="0"/>
          </a:p>
          <a:p>
            <a:r>
              <a:rPr lang="en-US" dirty="0" err="1" smtClean="0"/>
              <a:t>FirstOrDefault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598701" y="1775191"/>
            <a:ext cx="4114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Last</a:t>
            </a:r>
            <a:endParaRPr lang="ru-RU" dirty="0" smtClean="0"/>
          </a:p>
          <a:p>
            <a:r>
              <a:rPr lang="en-US" dirty="0" err="1" smtClean="0"/>
              <a:t>LastOrDefault</a:t>
            </a:r>
            <a:endParaRPr lang="ru-RU" dirty="0" smtClean="0"/>
          </a:p>
          <a:p>
            <a:r>
              <a:rPr lang="en-US" dirty="0" smtClean="0"/>
              <a:t>Single</a:t>
            </a:r>
            <a:endParaRPr lang="ru-RU" dirty="0" smtClean="0"/>
          </a:p>
          <a:p>
            <a:r>
              <a:rPr lang="en-US" dirty="0" err="1" smtClean="0"/>
              <a:t>SingleOrDefault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797152"/>
            <a:ext cx="8630355" cy="10855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388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Группировка, сортировка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5191"/>
            <a:ext cx="4042792" cy="4625609"/>
          </a:xfrm>
        </p:spPr>
        <p:txBody>
          <a:bodyPr/>
          <a:lstStyle/>
          <a:p>
            <a:r>
              <a:rPr lang="en-US" dirty="0" err="1" smtClean="0"/>
              <a:t>GroupBy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err="1" smtClean="0"/>
              <a:t>GroupJoin</a:t>
            </a:r>
            <a:endParaRPr lang="ru-RU" dirty="0" smtClean="0"/>
          </a:p>
          <a:p>
            <a:r>
              <a:rPr lang="en-US" dirty="0" smtClean="0"/>
              <a:t>Join</a:t>
            </a:r>
            <a:endParaRPr lang="ru-RU" dirty="0" smtClean="0"/>
          </a:p>
          <a:p>
            <a:endParaRPr lang="ru-RU" dirty="0"/>
          </a:p>
          <a:p>
            <a:r>
              <a:rPr lang="en-US" dirty="0" smtClean="0"/>
              <a:t>Reverse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644008" y="1775190"/>
            <a:ext cx="404279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err="1" smtClean="0"/>
              <a:t>OrderBy</a:t>
            </a:r>
            <a:endParaRPr lang="ru-RU" dirty="0" smtClean="0"/>
          </a:p>
          <a:p>
            <a:r>
              <a:rPr lang="en-US" dirty="0" err="1" smtClean="0"/>
              <a:t>ThenBy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err="1" smtClean="0"/>
              <a:t>OrderByDescending</a:t>
            </a:r>
            <a:endParaRPr lang="ru-RU" dirty="0" smtClean="0"/>
          </a:p>
          <a:p>
            <a:r>
              <a:rPr lang="en-US" dirty="0" err="1" smtClean="0"/>
              <a:t>ThenByDescending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836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Пагинация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Skip</a:t>
            </a:r>
            <a:endParaRPr lang="ru-RU" dirty="0" smtClean="0"/>
          </a:p>
          <a:p>
            <a:r>
              <a:rPr lang="en-US" dirty="0" err="1" smtClean="0"/>
              <a:t>SkipWhile</a:t>
            </a:r>
            <a:endParaRPr lang="ru-RU" dirty="0" smtClean="0"/>
          </a:p>
          <a:p>
            <a:r>
              <a:rPr lang="en-US" dirty="0" smtClean="0"/>
              <a:t>Take</a:t>
            </a:r>
            <a:endParaRPr lang="ru-RU" dirty="0" smtClean="0"/>
          </a:p>
          <a:p>
            <a:r>
              <a:rPr lang="en-US" dirty="0" err="1"/>
              <a:t>TakeWhile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50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Выборка и преобразования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ru-RU" dirty="0" smtClean="0"/>
          </a:p>
          <a:p>
            <a:endParaRPr lang="ru-RU" dirty="0"/>
          </a:p>
          <a:p>
            <a:r>
              <a:rPr lang="en-US" dirty="0" err="1" smtClean="0"/>
              <a:t>SelectMany</a:t>
            </a:r>
            <a:r>
              <a:rPr lang="ru-RU" dirty="0" smtClean="0"/>
              <a:t> (</a:t>
            </a:r>
            <a:r>
              <a:rPr lang="en-US" dirty="0" smtClean="0"/>
              <a:t>cross join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373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элементов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endParaRPr lang="ru-RU" dirty="0" smtClean="0"/>
          </a:p>
          <a:p>
            <a:endParaRPr lang="ru-RU" dirty="0"/>
          </a:p>
          <a:p>
            <a:r>
              <a:rPr lang="en-US" dirty="0" smtClean="0"/>
              <a:t>Any</a:t>
            </a:r>
            <a:endParaRPr lang="ru-RU" dirty="0" smtClean="0"/>
          </a:p>
          <a:p>
            <a:endParaRPr lang="ru-RU" dirty="0"/>
          </a:p>
          <a:p>
            <a:r>
              <a:rPr lang="en-US" dirty="0"/>
              <a:t>Contains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114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Выборки, объединения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Distinct</a:t>
            </a:r>
            <a:endParaRPr lang="ru-RU" dirty="0" smtClean="0"/>
          </a:p>
          <a:p>
            <a:r>
              <a:rPr lang="en-US" dirty="0" smtClean="0"/>
              <a:t>Except</a:t>
            </a:r>
            <a:endParaRPr lang="ru-RU" dirty="0" smtClean="0"/>
          </a:p>
          <a:p>
            <a:r>
              <a:rPr lang="en-US" dirty="0" smtClean="0"/>
              <a:t>Intersect</a:t>
            </a:r>
            <a:endParaRPr lang="ru-RU" dirty="0" smtClean="0"/>
          </a:p>
          <a:p>
            <a:r>
              <a:rPr lang="en-US" dirty="0" smtClean="0"/>
              <a:t>Union</a:t>
            </a:r>
            <a:endParaRPr lang="ru-RU" dirty="0" smtClean="0"/>
          </a:p>
          <a:p>
            <a:r>
              <a:rPr lang="en-US" dirty="0" err="1" smtClean="0"/>
              <a:t>UnionAll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05" y="5013176"/>
            <a:ext cx="8450789" cy="5505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241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Запрос</a:t>
            </a:r>
            <a:r>
              <a:rPr lang="ru-RU" dirty="0"/>
              <a:t> представляет собой выражение, извлекающее данные из источника данных. </a:t>
            </a:r>
            <a:endParaRPr lang="ru-RU" dirty="0" smtClean="0"/>
          </a:p>
          <a:p>
            <a:r>
              <a:rPr lang="ru-RU" dirty="0" smtClean="0"/>
              <a:t>Запросы </a:t>
            </a:r>
            <a:r>
              <a:rPr lang="ru-RU" dirty="0"/>
              <a:t>обычно выражаются на </a:t>
            </a:r>
            <a:r>
              <a:rPr lang="ru-RU" b="1" dirty="0"/>
              <a:t>специальном языке </a:t>
            </a:r>
            <a:r>
              <a:rPr lang="ru-RU" dirty="0" smtClean="0"/>
              <a:t>запросов, в зависимости от источника данных. </a:t>
            </a:r>
          </a:p>
          <a:p>
            <a:r>
              <a:rPr lang="ru-RU" dirty="0" smtClean="0"/>
              <a:t>LINQ </a:t>
            </a:r>
            <a:r>
              <a:rPr lang="ru-RU" dirty="0"/>
              <a:t>упрощает ситуацию, предлагая </a:t>
            </a:r>
            <a:r>
              <a:rPr lang="ru-RU" b="1" dirty="0"/>
              <a:t>единообразную</a:t>
            </a:r>
            <a:r>
              <a:rPr lang="ru-RU" dirty="0"/>
              <a:t> модель для работы с данными </a:t>
            </a:r>
            <a:r>
              <a:rPr lang="ru-RU" dirty="0" smtClean="0"/>
              <a:t>из </a:t>
            </a:r>
            <a:r>
              <a:rPr lang="ru-RU" dirty="0"/>
              <a:t>различных </a:t>
            </a:r>
            <a:r>
              <a:rPr lang="ru-RU" dirty="0" smtClean="0"/>
              <a:t>источников.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274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Существует несколько разновидностей LINQ</a:t>
            </a:r>
            <a:r>
              <a:rPr lang="ru-RU" dirty="0" smtClean="0"/>
              <a:t>:</a:t>
            </a:r>
            <a:endParaRPr lang="ru-RU" dirty="0"/>
          </a:p>
          <a:p>
            <a:pPr lvl="1"/>
            <a:r>
              <a:rPr lang="ru-RU" sz="3200" dirty="0"/>
              <a:t>LINQ </a:t>
            </a:r>
            <a:r>
              <a:rPr lang="ru-RU" sz="3200" dirty="0" err="1"/>
              <a:t>to</a:t>
            </a:r>
            <a:r>
              <a:rPr lang="ru-RU" sz="3200" dirty="0"/>
              <a:t> </a:t>
            </a:r>
            <a:r>
              <a:rPr lang="ru-RU" sz="3200" dirty="0" err="1"/>
              <a:t>Objects</a:t>
            </a:r>
            <a:r>
              <a:rPr lang="ru-RU" sz="3200" dirty="0"/>
              <a:t>: применяется для работы с массивами и </a:t>
            </a:r>
            <a:r>
              <a:rPr lang="ru-RU" sz="3200" dirty="0" smtClean="0"/>
              <a:t>коллекциями</a:t>
            </a:r>
            <a:endParaRPr lang="ru-RU" sz="3200" dirty="0"/>
          </a:p>
          <a:p>
            <a:pPr lvl="1"/>
            <a:r>
              <a:rPr lang="ru-RU" sz="3200" dirty="0"/>
              <a:t>LINQ </a:t>
            </a:r>
            <a:r>
              <a:rPr lang="ru-RU" sz="3200" dirty="0" err="1"/>
              <a:t>to</a:t>
            </a:r>
            <a:r>
              <a:rPr lang="ru-RU" sz="3200" dirty="0"/>
              <a:t> </a:t>
            </a:r>
            <a:r>
              <a:rPr lang="ru-RU" sz="3200" dirty="0" err="1"/>
              <a:t>Entities</a:t>
            </a:r>
            <a:r>
              <a:rPr lang="ru-RU" sz="3200" dirty="0"/>
              <a:t>: используется при обращении к базам данных через технологию </a:t>
            </a:r>
            <a:r>
              <a:rPr lang="ru-RU" sz="3200" dirty="0" err="1"/>
              <a:t>Entity</a:t>
            </a:r>
            <a:r>
              <a:rPr lang="ru-RU" sz="3200" dirty="0"/>
              <a:t> </a:t>
            </a:r>
            <a:r>
              <a:rPr lang="ru-RU" sz="3200" dirty="0" err="1" smtClean="0"/>
              <a:t>Framework</a:t>
            </a:r>
            <a:endParaRPr lang="ru-RU" sz="3200" dirty="0"/>
          </a:p>
          <a:p>
            <a:pPr lvl="1"/>
            <a:r>
              <a:rPr lang="ru-RU" sz="3200" dirty="0"/>
              <a:t>LINQ </a:t>
            </a:r>
            <a:r>
              <a:rPr lang="ru-RU" sz="3200" dirty="0" err="1"/>
              <a:t>to</a:t>
            </a:r>
            <a:r>
              <a:rPr lang="ru-RU" sz="3200" dirty="0"/>
              <a:t> </a:t>
            </a:r>
            <a:r>
              <a:rPr lang="ru-RU" sz="3200" dirty="0" err="1"/>
              <a:t>Sql</a:t>
            </a:r>
            <a:r>
              <a:rPr lang="ru-RU" sz="3200" dirty="0"/>
              <a:t>: технология доступа к данным в MS SQL </a:t>
            </a:r>
            <a:r>
              <a:rPr lang="ru-RU" sz="3200" dirty="0" err="1" smtClean="0"/>
              <a:t>Server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6612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sz="3200" dirty="0" smtClean="0"/>
              <a:t>LINQ </a:t>
            </a:r>
            <a:r>
              <a:rPr lang="ru-RU" sz="3200" dirty="0" err="1"/>
              <a:t>to</a:t>
            </a:r>
            <a:r>
              <a:rPr lang="ru-RU" sz="3200" dirty="0"/>
              <a:t> XML: применяется при работе с файлами </a:t>
            </a:r>
            <a:r>
              <a:rPr lang="ru-RU" sz="3200" dirty="0" smtClean="0"/>
              <a:t>XML</a:t>
            </a:r>
            <a:endParaRPr lang="ru-RU" sz="3200" dirty="0"/>
          </a:p>
          <a:p>
            <a:pPr lvl="1"/>
            <a:r>
              <a:rPr lang="ru-RU" sz="3200" dirty="0"/>
              <a:t>LINQ </a:t>
            </a:r>
            <a:r>
              <a:rPr lang="ru-RU" sz="3200" dirty="0" err="1"/>
              <a:t>to</a:t>
            </a:r>
            <a:r>
              <a:rPr lang="ru-RU" sz="3200" dirty="0"/>
              <a:t> </a:t>
            </a:r>
            <a:r>
              <a:rPr lang="ru-RU" sz="3200" dirty="0" err="1"/>
              <a:t>DataSet</a:t>
            </a:r>
            <a:r>
              <a:rPr lang="ru-RU" sz="3200" dirty="0"/>
              <a:t>: применяется при работе с объектом </a:t>
            </a:r>
            <a:r>
              <a:rPr lang="ru-RU" sz="3200" dirty="0" err="1" smtClean="0"/>
              <a:t>DataSet</a:t>
            </a:r>
            <a:endParaRPr lang="ru-RU" sz="3200" dirty="0"/>
          </a:p>
          <a:p>
            <a:pPr lvl="1"/>
            <a:r>
              <a:rPr lang="ru-RU" sz="3200" dirty="0" err="1"/>
              <a:t>Parallel</a:t>
            </a:r>
            <a:r>
              <a:rPr lang="ru-RU" sz="3200" dirty="0"/>
              <a:t> LINQ (PLINQ): используется для выполнения параллельной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152734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 большей части LINQ ориентирован на </a:t>
            </a:r>
            <a:r>
              <a:rPr lang="ru-RU" dirty="0" smtClean="0"/>
              <a:t>запросы. Запрос может вернуть как набор </a:t>
            </a:r>
            <a:r>
              <a:rPr lang="ru-RU" dirty="0"/>
              <a:t>подходящих объектов</a:t>
            </a:r>
            <a:r>
              <a:rPr lang="ru-RU" dirty="0" smtClean="0"/>
              <a:t>, так и </a:t>
            </a:r>
            <a:r>
              <a:rPr lang="ru-RU" dirty="0"/>
              <a:t>единственный объект или </a:t>
            </a:r>
            <a:r>
              <a:rPr lang="ru-RU" dirty="0" smtClean="0"/>
              <a:t>выборку </a:t>
            </a:r>
            <a:r>
              <a:rPr lang="ru-RU" dirty="0"/>
              <a:t>полей </a:t>
            </a:r>
            <a:r>
              <a:rPr lang="ru-RU" dirty="0" smtClean="0"/>
              <a:t>из объекта или </a:t>
            </a:r>
            <a:r>
              <a:rPr lang="ru-RU" dirty="0"/>
              <a:t>набора объектов. </a:t>
            </a:r>
            <a:endParaRPr lang="ru-RU" dirty="0" smtClean="0"/>
          </a:p>
          <a:p>
            <a:r>
              <a:rPr lang="ru-RU" dirty="0" smtClean="0"/>
              <a:t>Возвращаемый набор называется последовательность </a:t>
            </a:r>
            <a:r>
              <a:rPr lang="ru-RU" dirty="0"/>
              <a:t>(</a:t>
            </a:r>
            <a:r>
              <a:rPr lang="ru-RU" dirty="0" err="1"/>
              <a:t>sequence</a:t>
            </a:r>
            <a:r>
              <a:rPr lang="ru-RU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40308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b="77570"/>
          <a:stretch/>
        </p:blipFill>
        <p:spPr>
          <a:xfrm>
            <a:off x="457200" y="1916832"/>
            <a:ext cx="7223112" cy="360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636912"/>
            <a:ext cx="7029642" cy="26642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120" y="4777740"/>
            <a:ext cx="3111752" cy="183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9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4331</TotalTime>
  <Words>1026</Words>
  <Application>Microsoft Office PowerPoint</Application>
  <PresentationFormat>On-screen Show (4:3)</PresentationFormat>
  <Paragraphs>197</Paragraphs>
  <Slides>49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Corbel</vt:lpstr>
      <vt:lpstr>Wingdings</vt:lpstr>
      <vt:lpstr>Wingdings 2</vt:lpstr>
      <vt:lpstr>Wingdings 3</vt:lpstr>
      <vt:lpstr>Модульная</vt:lpstr>
      <vt:lpstr>Лекция 10</vt:lpstr>
      <vt:lpstr>Что было раньше</vt:lpstr>
      <vt:lpstr>LINQ</vt:lpstr>
      <vt:lpstr>LINQ</vt:lpstr>
      <vt:lpstr>Запрос</vt:lpstr>
      <vt:lpstr>LINQ</vt:lpstr>
      <vt:lpstr>LINQ</vt:lpstr>
      <vt:lpstr>LINQ</vt:lpstr>
      <vt:lpstr>Пример</vt:lpstr>
      <vt:lpstr>Шаблон</vt:lpstr>
      <vt:lpstr>Что получаем на выходе?</vt:lpstr>
      <vt:lpstr>Отложенный запрос</vt:lpstr>
      <vt:lpstr>Отложенный запрос</vt:lpstr>
      <vt:lpstr>Отложенный запрос</vt:lpstr>
      <vt:lpstr>Какие есть возможности</vt:lpstr>
      <vt:lpstr>orderby</vt:lpstr>
      <vt:lpstr>Пример</vt:lpstr>
      <vt:lpstr>orderby descending</vt:lpstr>
      <vt:lpstr>Сортировка</vt:lpstr>
      <vt:lpstr>groupby</vt:lpstr>
      <vt:lpstr>Пример</vt:lpstr>
      <vt:lpstr>Пример</vt:lpstr>
      <vt:lpstr>Разбор примера</vt:lpstr>
      <vt:lpstr>Разбор примера</vt:lpstr>
      <vt:lpstr>Пример 2</vt:lpstr>
      <vt:lpstr>Анонимный тип</vt:lpstr>
      <vt:lpstr>Анонимный тип</vt:lpstr>
      <vt:lpstr>Пример</vt:lpstr>
      <vt:lpstr>Вложенные запросы</vt:lpstr>
      <vt:lpstr>let</vt:lpstr>
      <vt:lpstr>Пример</vt:lpstr>
      <vt:lpstr>join</vt:lpstr>
      <vt:lpstr>join</vt:lpstr>
      <vt:lpstr>Списки для примера</vt:lpstr>
      <vt:lpstr>Внутреннее соединение</vt:lpstr>
      <vt:lpstr>Групповое соединение</vt:lpstr>
      <vt:lpstr>Левое внешнее соединение</vt:lpstr>
      <vt:lpstr>Лямбда-выражения</vt:lpstr>
      <vt:lpstr>Пример</vt:lpstr>
      <vt:lpstr>Лямбда-выражения с Where</vt:lpstr>
      <vt:lpstr>Сложные запросы</vt:lpstr>
      <vt:lpstr>Преобразования</vt:lpstr>
      <vt:lpstr>Агрегации</vt:lpstr>
      <vt:lpstr>Элементы</vt:lpstr>
      <vt:lpstr>Группировка, сортировка</vt:lpstr>
      <vt:lpstr>Пагинация</vt:lpstr>
      <vt:lpstr>Выборка и преобразования</vt:lpstr>
      <vt:lpstr>Поиск элементов</vt:lpstr>
      <vt:lpstr>Выборки, объединения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kot_cheshir</dc:creator>
  <cp:lastModifiedBy>Evgenii Egov</cp:lastModifiedBy>
  <cp:revision>379</cp:revision>
  <dcterms:created xsi:type="dcterms:W3CDTF">2016-08-31T14:46:49Z</dcterms:created>
  <dcterms:modified xsi:type="dcterms:W3CDTF">2021-02-11T16:38:52Z</dcterms:modified>
</cp:coreProperties>
</file>