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440-ABEC-DAA9-859F-D03BC0EB16F6}"/>
              </a:ext>
            </a:extLst>
          </p:cNvPr>
          <p:cNvSpPr>
            <a:spLocks noGrp="1"/>
          </p:cNvSpPr>
          <p:nvPr>
            <p:ph type="ctrTitle"/>
          </p:nvPr>
        </p:nvSpPr>
        <p:spPr>
          <a:xfrm>
            <a:off x="2731084" y="1707830"/>
            <a:ext cx="7197726" cy="2421464"/>
          </a:xfrm>
        </p:spPr>
        <p:txBody>
          <a:bodyPr>
            <a:normAutofit/>
          </a:bodyPr>
          <a:lstStyle/>
          <a:p>
            <a:r>
              <a:rPr lang="en-US" b="1" dirty="0"/>
              <a:t>Final Project</a:t>
            </a:r>
            <a:r>
              <a:rPr lang="en-IN" b="1" dirty="0"/>
              <a:t> </a:t>
            </a:r>
            <a:br>
              <a:rPr lang="en-IN" b="1" dirty="0"/>
            </a:br>
            <a:endParaRPr lang="en-US" b="1" dirty="0"/>
          </a:p>
        </p:txBody>
      </p:sp>
      <p:sp>
        <p:nvSpPr>
          <p:cNvPr id="3" name="Subtitle 2">
            <a:extLst>
              <a:ext uri="{FF2B5EF4-FFF2-40B4-BE49-F238E27FC236}">
                <a16:creationId xmlns:a16="http://schemas.microsoft.com/office/drawing/2014/main" id="{4404987B-020B-1BF0-CA05-4BEB9C357E5D}"/>
              </a:ext>
            </a:extLst>
          </p:cNvPr>
          <p:cNvSpPr>
            <a:spLocks noGrp="1"/>
          </p:cNvSpPr>
          <p:nvPr>
            <p:ph type="subTitle" idx="1"/>
          </p:nvPr>
        </p:nvSpPr>
        <p:spPr>
          <a:xfrm>
            <a:off x="6031916" y="4080956"/>
            <a:ext cx="5228139" cy="1020875"/>
          </a:xfrm>
        </p:spPr>
        <p:txBody>
          <a:bodyPr>
            <a:normAutofit/>
          </a:bodyPr>
          <a:lstStyle/>
          <a:p>
            <a:r>
              <a:rPr lang="en-IN" sz="2300" dirty="0"/>
              <a:t>A</a:t>
            </a:r>
            <a:r>
              <a:rPr lang="en-US" sz="2300" dirty="0"/>
              <a:t> PROJECT REPORT</a:t>
            </a:r>
            <a:r>
              <a:rPr lang="en-IN" sz="2300" dirty="0"/>
              <a:t> </a:t>
            </a:r>
            <a:r>
              <a:rPr lang="en-US" sz="2300" dirty="0"/>
              <a:t>Submitted by</a:t>
            </a:r>
            <a:endParaRPr lang="en-IN" sz="2300" dirty="0"/>
          </a:p>
          <a:p>
            <a:r>
              <a:rPr lang="en-IN" sz="2300" dirty="0"/>
              <a:t>K Bhaskar </a:t>
            </a:r>
            <a:endParaRPr lang="en-US" sz="2300" dirty="0"/>
          </a:p>
        </p:txBody>
      </p:sp>
    </p:spTree>
    <p:extLst>
      <p:ext uri="{BB962C8B-B14F-4D97-AF65-F5344CB8AC3E}">
        <p14:creationId xmlns:p14="http://schemas.microsoft.com/office/powerpoint/2010/main" val="414607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3460-2958-F910-D00C-CCB58CC09A88}"/>
              </a:ext>
            </a:extLst>
          </p:cNvPr>
          <p:cNvSpPr>
            <a:spLocks noGrp="1"/>
          </p:cNvSpPr>
          <p:nvPr>
            <p:ph type="title"/>
          </p:nvPr>
        </p:nvSpPr>
        <p:spPr>
          <a:xfrm>
            <a:off x="685800" y="266477"/>
            <a:ext cx="10131425" cy="1199593"/>
          </a:xfrm>
        </p:spPr>
        <p:txBody>
          <a:bodyPr/>
          <a:lstStyle/>
          <a:p>
            <a:r>
              <a:rPr lang="en-US" b="1" dirty="0"/>
              <a:t>RESULTS</a:t>
            </a:r>
          </a:p>
        </p:txBody>
      </p:sp>
      <p:sp>
        <p:nvSpPr>
          <p:cNvPr id="3" name="Content Placeholder 2">
            <a:extLst>
              <a:ext uri="{FF2B5EF4-FFF2-40B4-BE49-F238E27FC236}">
                <a16:creationId xmlns:a16="http://schemas.microsoft.com/office/drawing/2014/main" id="{C22D4A53-CA53-4F8E-03BC-A792F6FBADB5}"/>
              </a:ext>
            </a:extLst>
          </p:cNvPr>
          <p:cNvSpPr>
            <a:spLocks noGrp="1"/>
          </p:cNvSpPr>
          <p:nvPr>
            <p:ph idx="1"/>
          </p:nvPr>
        </p:nvSpPr>
        <p:spPr>
          <a:xfrm>
            <a:off x="685800" y="2152802"/>
            <a:ext cx="10131425" cy="3649133"/>
          </a:xfrm>
        </p:spPr>
        <p:txBody>
          <a:bodyPr>
            <a:noAutofit/>
          </a:bodyPr>
          <a:lstStyle/>
          <a:p>
            <a:r>
              <a:rPr lang="en-US" sz="2300" dirty="0"/>
              <a:t>Although there has been a significant amount of research on AI assistants and GPT-3 based AI assistants, there are still some areas that have not been explored. For example, there is limited research on the use of GPT-3 for more complex tasks, such as decision-making and problem-solving. Additionally, there is limited research on the use of GPT-3 for personalization and tailoring the assistant to the needs of individual users. Ethical considerations: One of the ethical considerations that arises when using GPT-3 based AI assistants is the use of a large amount of data. GPT-3 has been trained on a massive dataset and its ability to understand natural language inputs is based on this training data. However, this also means that any biases or inaccuracies in the training data will be reflected in the AI assistant's responses. Additionally, one must consider the possibility of misuse of GPT-3, such as using the model for spreading misinformation or automating certain malicious tasks.</a:t>
            </a:r>
          </a:p>
        </p:txBody>
      </p:sp>
      <p:sp>
        <p:nvSpPr>
          <p:cNvPr id="5" name="TextBox 4">
            <a:extLst>
              <a:ext uri="{FF2B5EF4-FFF2-40B4-BE49-F238E27FC236}">
                <a16:creationId xmlns:a16="http://schemas.microsoft.com/office/drawing/2014/main" id="{3634653F-B61F-8D27-354E-C131A4569CE2}"/>
              </a:ext>
            </a:extLst>
          </p:cNvPr>
          <p:cNvSpPr txBox="1"/>
          <p:nvPr/>
        </p:nvSpPr>
        <p:spPr>
          <a:xfrm>
            <a:off x="977566" y="6488668"/>
            <a:ext cx="6099342" cy="461665"/>
          </a:xfrm>
          <a:prstGeom prst="rect">
            <a:avLst/>
          </a:prstGeom>
          <a:noFill/>
        </p:spPr>
        <p:txBody>
          <a:bodyPr wrap="square">
            <a:spAutoFit/>
          </a:bodyPr>
          <a:lstStyle/>
          <a:p>
            <a:r>
              <a:rPr lang="en-US" sz="2300" u="sng" dirty="0">
                <a:solidFill>
                  <a:schemeClr val="accent5"/>
                </a:solidFill>
              </a:rPr>
              <a:t>Demo Link</a:t>
            </a:r>
          </a:p>
        </p:txBody>
      </p:sp>
    </p:spTree>
    <p:extLst>
      <p:ext uri="{BB962C8B-B14F-4D97-AF65-F5344CB8AC3E}">
        <p14:creationId xmlns:p14="http://schemas.microsoft.com/office/powerpoint/2010/main" val="71629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7723-54D6-16B6-BF46-6112CDBA9AFA}"/>
              </a:ext>
            </a:extLst>
          </p:cNvPr>
          <p:cNvSpPr>
            <a:spLocks noGrp="1"/>
          </p:cNvSpPr>
          <p:nvPr>
            <p:ph type="title"/>
          </p:nvPr>
        </p:nvSpPr>
        <p:spPr>
          <a:xfrm>
            <a:off x="3150280" y="1605724"/>
            <a:ext cx="10131425" cy="2809199"/>
          </a:xfrm>
        </p:spPr>
        <p:txBody>
          <a:bodyPr>
            <a:normAutofit/>
          </a:bodyPr>
          <a:lstStyle/>
          <a:p>
            <a:r>
              <a:rPr lang="en-US" sz="7400" b="1" dirty="0"/>
              <a:t>PROJECT TITLE</a:t>
            </a:r>
          </a:p>
        </p:txBody>
      </p:sp>
      <p:sp>
        <p:nvSpPr>
          <p:cNvPr id="3" name="Content Placeholder 2">
            <a:extLst>
              <a:ext uri="{FF2B5EF4-FFF2-40B4-BE49-F238E27FC236}">
                <a16:creationId xmlns:a16="http://schemas.microsoft.com/office/drawing/2014/main" id="{4F98F7B3-A114-660F-06D2-02F94E416FC7}"/>
              </a:ext>
            </a:extLst>
          </p:cNvPr>
          <p:cNvSpPr>
            <a:spLocks noGrp="1"/>
          </p:cNvSpPr>
          <p:nvPr>
            <p:ph idx="1"/>
          </p:nvPr>
        </p:nvSpPr>
        <p:spPr>
          <a:xfrm>
            <a:off x="-1089706" y="753535"/>
            <a:ext cx="14371411" cy="7322776"/>
          </a:xfrm>
        </p:spPr>
        <p:txBody>
          <a:bodyPr>
            <a:normAutofit/>
          </a:bodyPr>
          <a:lstStyle/>
          <a:p>
            <a:pPr marL="457200" lvl="1" indent="0" algn="ctr">
              <a:buNone/>
            </a:pPr>
            <a:r>
              <a:rPr lang="en-US" sz="3900" dirty="0"/>
              <a:t>Voice interaction</a:t>
            </a:r>
            <a:endParaRPr lang="en-IN" sz="3900" dirty="0"/>
          </a:p>
          <a:p>
            <a:pPr marL="457200" lvl="1" indent="0" algn="ctr">
              <a:buNone/>
            </a:pPr>
            <a:r>
              <a:rPr lang="en-US" sz="3900" dirty="0"/>
              <a:t>using A</a:t>
            </a:r>
            <a:r>
              <a:rPr lang="en-IN" sz="3900" dirty="0"/>
              <a:t>I</a:t>
            </a:r>
            <a:endParaRPr lang="en-US" sz="3900" dirty="0"/>
          </a:p>
        </p:txBody>
      </p:sp>
    </p:spTree>
    <p:extLst>
      <p:ext uri="{BB962C8B-B14F-4D97-AF65-F5344CB8AC3E}">
        <p14:creationId xmlns:p14="http://schemas.microsoft.com/office/powerpoint/2010/main" val="4557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8971-6D25-256B-897F-2694D21BF5AB}"/>
              </a:ext>
            </a:extLst>
          </p:cNvPr>
          <p:cNvSpPr>
            <a:spLocks noGrp="1"/>
          </p:cNvSpPr>
          <p:nvPr>
            <p:ph type="title"/>
          </p:nvPr>
        </p:nvSpPr>
        <p:spPr>
          <a:xfrm>
            <a:off x="685800" y="685800"/>
            <a:ext cx="10131425" cy="1456267"/>
          </a:xfrm>
        </p:spPr>
        <p:txBody>
          <a:bodyPr>
            <a:noAutofit/>
          </a:bodyPr>
          <a:lstStyle/>
          <a:p>
            <a:r>
              <a:rPr lang="en-US" sz="6700" b="1" dirty="0"/>
              <a:t>AGENDA</a:t>
            </a:r>
          </a:p>
        </p:txBody>
      </p:sp>
      <p:sp>
        <p:nvSpPr>
          <p:cNvPr id="5" name="Content Placeholder 4">
            <a:extLst>
              <a:ext uri="{FF2B5EF4-FFF2-40B4-BE49-F238E27FC236}">
                <a16:creationId xmlns:a16="http://schemas.microsoft.com/office/drawing/2014/main" id="{C051EE38-5F99-32D3-6820-921DF51401CD}"/>
              </a:ext>
            </a:extLst>
          </p:cNvPr>
          <p:cNvSpPr>
            <a:spLocks noGrp="1"/>
          </p:cNvSpPr>
          <p:nvPr>
            <p:ph idx="1"/>
          </p:nvPr>
        </p:nvSpPr>
        <p:spPr>
          <a:xfrm>
            <a:off x="1030287" y="2142067"/>
            <a:ext cx="10131425" cy="3649133"/>
          </a:xfrm>
        </p:spPr>
        <p:txBody>
          <a:bodyPr>
            <a:noAutofit/>
          </a:bodyPr>
          <a:lstStyle/>
          <a:p>
            <a:pPr marL="0" indent="0">
              <a:buNone/>
            </a:pPr>
            <a:r>
              <a:rPr lang="en-US" sz="3100" dirty="0"/>
              <a:t>I. Introduction2. Current Scenario Analysis3. Technical Requirements4. Algorithm Selection5.Data Collection and Preprocessing 6. Model Development7. Real-time Implementation8. Testing and Evaluation9. User Interface Design10. Regulatory ComplianceII. Deployment Strategy12. Risk Assessment13. Timeline and Milestones 14.Open Discussion and Q&amp;A15.Conclusion</a:t>
            </a:r>
          </a:p>
        </p:txBody>
      </p:sp>
    </p:spTree>
    <p:extLst>
      <p:ext uri="{BB962C8B-B14F-4D97-AF65-F5344CB8AC3E}">
        <p14:creationId xmlns:p14="http://schemas.microsoft.com/office/powerpoint/2010/main" val="334371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CD38-3C21-4B9F-6F4D-1F7E3B3E5383}"/>
              </a:ext>
            </a:extLst>
          </p:cNvPr>
          <p:cNvSpPr>
            <a:spLocks noGrp="1"/>
          </p:cNvSpPr>
          <p:nvPr>
            <p:ph type="title"/>
          </p:nvPr>
        </p:nvSpPr>
        <p:spPr>
          <a:xfrm>
            <a:off x="786064" y="264250"/>
            <a:ext cx="10131425" cy="1894305"/>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39E97CEB-4B3B-A920-A3E3-754DE7719A7D}"/>
              </a:ext>
            </a:extLst>
          </p:cNvPr>
          <p:cNvSpPr>
            <a:spLocks noGrp="1"/>
          </p:cNvSpPr>
          <p:nvPr>
            <p:ph idx="1"/>
          </p:nvPr>
        </p:nvSpPr>
        <p:spPr>
          <a:xfrm>
            <a:off x="786065" y="2158555"/>
            <a:ext cx="10131425" cy="3649133"/>
          </a:xfrm>
        </p:spPr>
        <p:txBody>
          <a:bodyPr>
            <a:noAutofit/>
          </a:bodyPr>
          <a:lstStyle/>
          <a:p>
            <a:pPr marL="0" indent="0">
              <a:buNone/>
            </a:pPr>
            <a:r>
              <a:rPr lang="en-US" sz="2700" dirty="0"/>
              <a:t>Voice assistants have become an integral part of our daily lives, enabling natural and seamless interactions with technology. Recent advancements in natural language processing (NLP) have been fueled by Large Language Models (LLMs), such as GPT-3 and its successors. This research explores the application of LLMs in voice assistants to enhance their language understanding and response generation capabilities. The study presents a comprehensive literature review, analyzing existing research on LLMs in the context of voice assistants. Our research objectives aim to investigate the effectiveness of LLMs in understanding complex user queries and generating contextually relevant responses.</a:t>
            </a:r>
          </a:p>
        </p:txBody>
      </p:sp>
    </p:spTree>
    <p:extLst>
      <p:ext uri="{BB962C8B-B14F-4D97-AF65-F5344CB8AC3E}">
        <p14:creationId xmlns:p14="http://schemas.microsoft.com/office/powerpoint/2010/main" val="148863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A15F-6370-DCA0-DCC5-3018E5A9E9F1}"/>
              </a:ext>
            </a:extLst>
          </p:cNvPr>
          <p:cNvSpPr>
            <a:spLocks noGrp="1"/>
          </p:cNvSpPr>
          <p:nvPr>
            <p:ph type="title"/>
          </p:nvPr>
        </p:nvSpPr>
        <p:spPr>
          <a:xfrm>
            <a:off x="284748" y="338666"/>
            <a:ext cx="10131425" cy="1456267"/>
          </a:xfrm>
        </p:spPr>
        <p:txBody>
          <a:bodyPr/>
          <a:lstStyle/>
          <a:p>
            <a:r>
              <a:rPr lang="en-US" b="1" dirty="0"/>
              <a:t>PROJECT OVERVIEW</a:t>
            </a:r>
          </a:p>
        </p:txBody>
      </p:sp>
      <p:sp>
        <p:nvSpPr>
          <p:cNvPr id="3" name="Content Placeholder 2">
            <a:extLst>
              <a:ext uri="{FF2B5EF4-FFF2-40B4-BE49-F238E27FC236}">
                <a16:creationId xmlns:a16="http://schemas.microsoft.com/office/drawing/2014/main" id="{8393BDD2-F429-6CA9-692D-1836A14E966F}"/>
              </a:ext>
            </a:extLst>
          </p:cNvPr>
          <p:cNvSpPr>
            <a:spLocks noGrp="1"/>
          </p:cNvSpPr>
          <p:nvPr>
            <p:ph idx="1"/>
          </p:nvPr>
        </p:nvSpPr>
        <p:spPr/>
        <p:txBody>
          <a:bodyPr>
            <a:noAutofit/>
          </a:bodyPr>
          <a:lstStyle/>
          <a:p>
            <a:pPr marL="0" indent="0">
              <a:buNone/>
            </a:pPr>
            <a:r>
              <a:rPr lang="en-US" sz="2200" dirty="0"/>
              <a:t>In this project, we will be developing an AI assistant that can understand and respond to natural language inputs in a conversational manner. The assistant will be based on the language model and will be implemented using state-of-the-art natural language processing (NLP) techniques. The project will be divided into the following main stages: 1. Data collection and preprocessing: This stage will involve collecting a large dataset of conversational data, which will be used to train the model. The collected data will be preprocessed and cleaned to ensure that it is suitable for training the model. This will involve steps such as tokenization, stemming/lemmatization, part-of-speech tagging, and named entity recognition. 2. Model training: This stage will involve training the model on the preprocessed data. The model will be fine-tuned to be able to understand and respond to user inputs in a coherent and contextually appropriate manner. 3. UI integration: In this stage, the trained model will be integrated with a conversational user interface (UI), allowing users to interact with the AI assistant through a chat-based interface. The UI will include functionalities such as text-to-speech synthesis and voice recognition to enable a fully conversational user experience.</a:t>
            </a:r>
          </a:p>
        </p:txBody>
      </p:sp>
    </p:spTree>
    <p:extLst>
      <p:ext uri="{BB962C8B-B14F-4D97-AF65-F5344CB8AC3E}">
        <p14:creationId xmlns:p14="http://schemas.microsoft.com/office/powerpoint/2010/main" val="385381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AEA8-A5E0-D107-2994-D4C6C5D4B61C}"/>
              </a:ext>
            </a:extLst>
          </p:cNvPr>
          <p:cNvSpPr>
            <a:spLocks noGrp="1"/>
          </p:cNvSpPr>
          <p:nvPr>
            <p:ph type="title"/>
          </p:nvPr>
        </p:nvSpPr>
        <p:spPr>
          <a:xfrm>
            <a:off x="251328" y="368299"/>
            <a:ext cx="10131425" cy="1456267"/>
          </a:xfrm>
        </p:spPr>
        <p:txBody>
          <a:bodyPr/>
          <a:lstStyle/>
          <a:p>
            <a:r>
              <a:rPr lang="en-US" b="1" dirty="0"/>
              <a:t>WHO ARE THE END USERS?</a:t>
            </a:r>
          </a:p>
        </p:txBody>
      </p:sp>
      <p:sp>
        <p:nvSpPr>
          <p:cNvPr id="3" name="Content Placeholder 2">
            <a:extLst>
              <a:ext uri="{FF2B5EF4-FFF2-40B4-BE49-F238E27FC236}">
                <a16:creationId xmlns:a16="http://schemas.microsoft.com/office/drawing/2014/main" id="{08667169-CAE0-DD27-A8A3-16AFA09089AA}"/>
              </a:ext>
            </a:extLst>
          </p:cNvPr>
          <p:cNvSpPr>
            <a:spLocks noGrp="1"/>
          </p:cNvSpPr>
          <p:nvPr>
            <p:ph idx="1"/>
          </p:nvPr>
        </p:nvSpPr>
        <p:spPr>
          <a:xfrm>
            <a:off x="444121" y="0"/>
            <a:ext cx="10131425" cy="3649133"/>
          </a:xfrm>
        </p:spPr>
        <p:txBody>
          <a:bodyPr/>
          <a:lstStyle/>
          <a:p>
            <a:r>
              <a:rPr lang="en-US" b="1" dirty="0"/>
              <a:t>Evolution of Human-Computer Interaction (HCI):</a:t>
            </a:r>
          </a:p>
        </p:txBody>
      </p:sp>
      <p:sp>
        <p:nvSpPr>
          <p:cNvPr id="5" name="TextBox 4">
            <a:extLst>
              <a:ext uri="{FF2B5EF4-FFF2-40B4-BE49-F238E27FC236}">
                <a16:creationId xmlns:a16="http://schemas.microsoft.com/office/drawing/2014/main" id="{EE595C49-00B1-1465-6DEF-6EC0D3179264}"/>
              </a:ext>
            </a:extLst>
          </p:cNvPr>
          <p:cNvSpPr txBox="1"/>
          <p:nvPr/>
        </p:nvSpPr>
        <p:spPr>
          <a:xfrm>
            <a:off x="1189515" y="2192865"/>
            <a:ext cx="8640635" cy="800219"/>
          </a:xfrm>
          <a:prstGeom prst="rect">
            <a:avLst/>
          </a:prstGeom>
          <a:noFill/>
        </p:spPr>
        <p:txBody>
          <a:bodyPr wrap="square">
            <a:spAutoFit/>
          </a:bodyPr>
          <a:lstStyle/>
          <a:p>
            <a:r>
              <a:rPr lang="en-US" sz="2300" dirty="0"/>
              <a:t>HCI has come a long way from command-line interfaces to graphical user interfaces (GUIs) and touchscreens.</a:t>
            </a:r>
          </a:p>
        </p:txBody>
      </p:sp>
      <p:sp>
        <p:nvSpPr>
          <p:cNvPr id="11" name="TextBox 10">
            <a:extLst>
              <a:ext uri="{FF2B5EF4-FFF2-40B4-BE49-F238E27FC236}">
                <a16:creationId xmlns:a16="http://schemas.microsoft.com/office/drawing/2014/main" id="{E36BC919-2CC7-53F1-BCB6-4B386EF59AAB}"/>
              </a:ext>
            </a:extLst>
          </p:cNvPr>
          <p:cNvSpPr txBox="1"/>
          <p:nvPr/>
        </p:nvSpPr>
        <p:spPr>
          <a:xfrm>
            <a:off x="1189515" y="3105665"/>
            <a:ext cx="9386031" cy="446276"/>
          </a:xfrm>
          <a:prstGeom prst="rect">
            <a:avLst/>
          </a:prstGeom>
          <a:noFill/>
        </p:spPr>
        <p:txBody>
          <a:bodyPr wrap="square">
            <a:spAutoFit/>
          </a:bodyPr>
          <a:lstStyle/>
          <a:p>
            <a:r>
              <a:rPr lang="en-US" sz="2300" dirty="0"/>
              <a:t>The integration of </a:t>
            </a:r>
            <a:r>
              <a:rPr lang="en-US" sz="2300" b="1" dirty="0"/>
              <a:t>voice and gesture recognition</a:t>
            </a:r>
            <a:r>
              <a:rPr lang="en-US" sz="2300" dirty="0"/>
              <a:t> has been a game- changer.</a:t>
            </a:r>
          </a:p>
        </p:txBody>
      </p:sp>
      <p:sp>
        <p:nvSpPr>
          <p:cNvPr id="13" name="TextBox 12">
            <a:extLst>
              <a:ext uri="{FF2B5EF4-FFF2-40B4-BE49-F238E27FC236}">
                <a16:creationId xmlns:a16="http://schemas.microsoft.com/office/drawing/2014/main" id="{F93A9069-0600-13F8-F6DC-D0E229A7F4A3}"/>
              </a:ext>
            </a:extLst>
          </p:cNvPr>
          <p:cNvSpPr txBox="1"/>
          <p:nvPr/>
        </p:nvSpPr>
        <p:spPr>
          <a:xfrm>
            <a:off x="1189515" y="3649133"/>
            <a:ext cx="10131424" cy="800219"/>
          </a:xfrm>
          <a:prstGeom prst="rect">
            <a:avLst/>
          </a:prstGeom>
          <a:noFill/>
        </p:spPr>
        <p:txBody>
          <a:bodyPr wrap="square">
            <a:spAutoFit/>
          </a:bodyPr>
          <a:lstStyle/>
          <a:p>
            <a:r>
              <a:rPr lang="en-US" sz="2300" u="sng" dirty="0">
                <a:solidFill>
                  <a:schemeClr val="accent5"/>
                </a:solidFill>
              </a:rPr>
              <a:t>Voice assistants like Siri, Google Assistant, and Alexa have become household names, enabling natural language interactions and control of smart devices1.</a:t>
            </a:r>
          </a:p>
        </p:txBody>
      </p:sp>
      <p:sp>
        <p:nvSpPr>
          <p:cNvPr id="15" name="TextBox 14">
            <a:extLst>
              <a:ext uri="{FF2B5EF4-FFF2-40B4-BE49-F238E27FC236}">
                <a16:creationId xmlns:a16="http://schemas.microsoft.com/office/drawing/2014/main" id="{5CE6BC72-7786-876C-DCAF-5A42B0E4F325}"/>
              </a:ext>
            </a:extLst>
          </p:cNvPr>
          <p:cNvSpPr txBox="1"/>
          <p:nvPr/>
        </p:nvSpPr>
        <p:spPr>
          <a:xfrm>
            <a:off x="1189515" y="4623974"/>
            <a:ext cx="9193238" cy="800219"/>
          </a:xfrm>
          <a:prstGeom prst="rect">
            <a:avLst/>
          </a:prstGeom>
          <a:noFill/>
        </p:spPr>
        <p:txBody>
          <a:bodyPr wrap="square">
            <a:spAutoFit/>
          </a:bodyPr>
          <a:lstStyle/>
          <a:p>
            <a:r>
              <a:rPr lang="en-US" sz="2300" dirty="0"/>
              <a:t>Gesture recognition technologies have transformed </a:t>
            </a:r>
            <a:r>
              <a:rPr lang="en-US" sz="2300" dirty="0" err="1"/>
              <a:t>touchless</a:t>
            </a:r>
            <a:r>
              <a:rPr lang="en-US" sz="2300" dirty="0"/>
              <a:t> interfaces, virtual reality (VR), and augmented reality (</a:t>
            </a:r>
            <a:r>
              <a:rPr lang="en-US" sz="2300" dirty="0" err="1"/>
              <a:t>AR</a:t>
            </a:r>
            <a:r>
              <a:rPr lang="en-US" sz="2300" dirty="0"/>
              <a:t>) applications.</a:t>
            </a:r>
          </a:p>
        </p:txBody>
      </p:sp>
    </p:spTree>
    <p:extLst>
      <p:ext uri="{BB962C8B-B14F-4D97-AF65-F5344CB8AC3E}">
        <p14:creationId xmlns:p14="http://schemas.microsoft.com/office/powerpoint/2010/main" val="232866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127B-BF17-7FF4-F5FA-7F6161680FF4}"/>
              </a:ext>
            </a:extLst>
          </p:cNvPr>
          <p:cNvSpPr>
            <a:spLocks noGrp="1"/>
          </p:cNvSpPr>
          <p:nvPr>
            <p:ph type="title"/>
          </p:nvPr>
        </p:nvSpPr>
        <p:spPr>
          <a:xfrm>
            <a:off x="685799" y="483045"/>
            <a:ext cx="10131425" cy="1456267"/>
          </a:xfrm>
        </p:spPr>
        <p:txBody>
          <a:bodyPr/>
          <a:lstStyle/>
          <a:p>
            <a:r>
              <a:rPr lang="en-US" b="1" dirty="0"/>
              <a:t>YOUR </a:t>
            </a:r>
            <a:r>
              <a:rPr lang="en-US" b="1" dirty="0" err="1"/>
              <a:t>SOLUTIONAND</a:t>
            </a:r>
            <a:r>
              <a:rPr lang="en-US" b="1" dirty="0"/>
              <a:t> ITS VALUE </a:t>
            </a:r>
            <a:r>
              <a:rPr lang="en-US" b="1" dirty="0" err="1"/>
              <a:t>PROPOSITIO</a:t>
            </a:r>
            <a:r>
              <a:rPr lang="en-IN" b="1" dirty="0"/>
              <a:t>N</a:t>
            </a:r>
            <a:endParaRPr lang="en-US" b="1" dirty="0"/>
          </a:p>
        </p:txBody>
      </p:sp>
      <p:sp>
        <p:nvSpPr>
          <p:cNvPr id="5" name="Content Placeholder 4">
            <a:extLst>
              <a:ext uri="{FF2B5EF4-FFF2-40B4-BE49-F238E27FC236}">
                <a16:creationId xmlns:a16="http://schemas.microsoft.com/office/drawing/2014/main" id="{978C4A28-31FB-642D-ECA2-1621D86E9875}"/>
              </a:ext>
            </a:extLst>
          </p:cNvPr>
          <p:cNvSpPr>
            <a:spLocks noGrp="1"/>
          </p:cNvSpPr>
          <p:nvPr>
            <p:ph idx="1"/>
          </p:nvPr>
        </p:nvSpPr>
        <p:spPr>
          <a:xfrm>
            <a:off x="214544" y="1939312"/>
            <a:ext cx="11762912" cy="4236761"/>
          </a:xfrm>
        </p:spPr>
        <p:txBody>
          <a:bodyPr>
            <a:noAutofit/>
          </a:bodyPr>
          <a:lstStyle/>
          <a:p>
            <a:r>
              <a:rPr lang="en-US" sz="2300" b="1" dirty="0"/>
              <a:t>Understanding: What Are Voice Chatbots</a:t>
            </a:r>
            <a:r>
              <a:rPr lang="en-US" sz="2300" dirty="0"/>
              <a:t>?Voice chatbots represent an evolution in AI communication tools, transforming how customers engage with technology. Unlike standard text-based models, they utilize </a:t>
            </a:r>
            <a:r>
              <a:rPr lang="en-US" sz="2300" b="1" dirty="0"/>
              <a:t>natural language processing (NLP).</a:t>
            </a:r>
            <a:r>
              <a:rPr lang="en-US" sz="2300" dirty="0"/>
              <a:t> These bots go beyond typed interactions, enabling natural speech conversations. By leveraging advanced NLP, they mimic human dialogue, facilitating effortless communication.Today, consumers seek swift and accurate answers about products or services. In fact, </a:t>
            </a:r>
            <a:r>
              <a:rPr lang="en-US" sz="2300" b="1" dirty="0"/>
              <a:t>71% of individuals </a:t>
            </a:r>
            <a:r>
              <a:rPr lang="en-US" sz="2300" dirty="0"/>
              <a:t>express a preference for using voice assistants over manual typing for searches. Voice recognition-enabled applications address this need efficiently, providing instant, contextual responses and ensuring seamless user experiences.With a voice bot solution, your clients no longer need to adapt to </a:t>
            </a:r>
            <a:r>
              <a:rPr lang="en-US" sz="2300" dirty="0" err="1"/>
              <a:t>aspecific</a:t>
            </a:r>
            <a:r>
              <a:rPr lang="en-US" sz="2300" dirty="0"/>
              <a:t> format or command structure. Instead, AI </a:t>
            </a:r>
            <a:r>
              <a:rPr lang="en-US" sz="2300" dirty="0" err="1"/>
              <a:t>chatbotsconverse</a:t>
            </a:r>
            <a:r>
              <a:rPr lang="en-US" sz="2300" dirty="0"/>
              <a:t> naturally, simplifying the user experience. </a:t>
            </a:r>
            <a:r>
              <a:rPr lang="en-US" sz="2300" dirty="0" err="1"/>
              <a:t>Customersinteract</a:t>
            </a:r>
            <a:r>
              <a:rPr lang="en-US" sz="2300" dirty="0"/>
              <a:t> with voice chatbots as they would in person, receiving 7 voice responses.</a:t>
            </a:r>
          </a:p>
        </p:txBody>
      </p:sp>
    </p:spTree>
    <p:extLst>
      <p:ext uri="{BB962C8B-B14F-4D97-AF65-F5344CB8AC3E}">
        <p14:creationId xmlns:p14="http://schemas.microsoft.com/office/powerpoint/2010/main" val="246664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CD96-D2AD-7E65-36D8-540234BBBF8B}"/>
              </a:ext>
            </a:extLst>
          </p:cNvPr>
          <p:cNvSpPr>
            <a:spLocks noGrp="1"/>
          </p:cNvSpPr>
          <p:nvPr>
            <p:ph type="title"/>
          </p:nvPr>
        </p:nvSpPr>
        <p:spPr/>
        <p:txBody>
          <a:bodyPr/>
          <a:lstStyle/>
          <a:p>
            <a:r>
              <a:rPr lang="en-US" b="1" dirty="0"/>
              <a:t>THE WOW IN YOUR SOLUTION</a:t>
            </a:r>
          </a:p>
        </p:txBody>
      </p:sp>
      <p:sp>
        <p:nvSpPr>
          <p:cNvPr id="3" name="Content Placeholder 2">
            <a:extLst>
              <a:ext uri="{FF2B5EF4-FFF2-40B4-BE49-F238E27FC236}">
                <a16:creationId xmlns:a16="http://schemas.microsoft.com/office/drawing/2014/main" id="{3008ED4D-5C6A-7C43-1B9C-BF4289B4627C}"/>
              </a:ext>
            </a:extLst>
          </p:cNvPr>
          <p:cNvSpPr>
            <a:spLocks noGrp="1"/>
          </p:cNvSpPr>
          <p:nvPr>
            <p:ph idx="1"/>
          </p:nvPr>
        </p:nvSpPr>
        <p:spPr>
          <a:xfrm>
            <a:off x="685800" y="609600"/>
            <a:ext cx="10131425" cy="3649133"/>
          </a:xfrm>
        </p:spPr>
        <p:txBody>
          <a:bodyPr>
            <a:normAutofit/>
          </a:bodyPr>
          <a:lstStyle/>
          <a:p>
            <a:r>
              <a:rPr lang="en-US" sz="2300" dirty="0"/>
              <a:t>Certainly! The integration of </a:t>
            </a:r>
            <a:r>
              <a:rPr lang="en-US" sz="2300" b="1" dirty="0"/>
              <a:t>voice interaction</a:t>
            </a:r>
            <a:r>
              <a:rPr lang="en-US" sz="2300" dirty="0"/>
              <a:t> with AI has indeed brought a </a:t>
            </a:r>
            <a:r>
              <a:rPr lang="en-US" sz="2300" b="1" dirty="0"/>
              <a:t>wow factor t</a:t>
            </a:r>
            <a:r>
              <a:rPr lang="en-US" sz="2300" dirty="0"/>
              <a:t>o various solutions. Let’s explore how this technology is revolutionizing communication:</a:t>
            </a:r>
          </a:p>
        </p:txBody>
      </p:sp>
      <p:sp>
        <p:nvSpPr>
          <p:cNvPr id="5" name="TextBox 4">
            <a:extLst>
              <a:ext uri="{FF2B5EF4-FFF2-40B4-BE49-F238E27FC236}">
                <a16:creationId xmlns:a16="http://schemas.microsoft.com/office/drawing/2014/main" id="{CA4EDA24-C3FC-3176-C174-9E3B2D72E6D9}"/>
              </a:ext>
            </a:extLst>
          </p:cNvPr>
          <p:cNvSpPr txBox="1"/>
          <p:nvPr/>
        </p:nvSpPr>
        <p:spPr>
          <a:xfrm>
            <a:off x="953167" y="3126320"/>
            <a:ext cx="6099342" cy="446276"/>
          </a:xfrm>
          <a:prstGeom prst="rect">
            <a:avLst/>
          </a:prstGeom>
          <a:noFill/>
        </p:spPr>
        <p:txBody>
          <a:bodyPr wrap="square">
            <a:spAutoFit/>
          </a:bodyPr>
          <a:lstStyle/>
          <a:p>
            <a:r>
              <a:rPr lang="en-US" sz="2300" b="1" dirty="0"/>
              <a:t>Voice-Enabled AI Assistants:</a:t>
            </a:r>
          </a:p>
        </p:txBody>
      </p:sp>
      <p:sp>
        <p:nvSpPr>
          <p:cNvPr id="6" name="TextBox 5">
            <a:extLst>
              <a:ext uri="{FF2B5EF4-FFF2-40B4-BE49-F238E27FC236}">
                <a16:creationId xmlns:a16="http://schemas.microsoft.com/office/drawing/2014/main" id="{082B5137-985A-F815-FACD-B9F10E3ACAE2}"/>
              </a:ext>
            </a:extLst>
          </p:cNvPr>
          <p:cNvSpPr txBox="1"/>
          <p:nvPr/>
        </p:nvSpPr>
        <p:spPr>
          <a:xfrm>
            <a:off x="5184942" y="2527968"/>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EBB97D52-4900-9CB5-4242-B5F5A04033A8}"/>
              </a:ext>
            </a:extLst>
          </p:cNvPr>
          <p:cNvSpPr txBox="1"/>
          <p:nvPr/>
        </p:nvSpPr>
        <p:spPr>
          <a:xfrm>
            <a:off x="953166" y="3693803"/>
            <a:ext cx="8638675" cy="800219"/>
          </a:xfrm>
          <a:prstGeom prst="rect">
            <a:avLst/>
          </a:prstGeom>
          <a:noFill/>
        </p:spPr>
        <p:txBody>
          <a:bodyPr wrap="square">
            <a:spAutoFit/>
          </a:bodyPr>
          <a:lstStyle/>
          <a:p>
            <a:r>
              <a:rPr lang="en-US" sz="2300" dirty="0"/>
              <a:t>These assistants, integrated into smartphones and smart home devices, allow for </a:t>
            </a:r>
            <a:r>
              <a:rPr lang="en-US" sz="2300" b="1" dirty="0"/>
              <a:t>voice chatting</a:t>
            </a:r>
            <a:r>
              <a:rPr lang="en-US" b="1" dirty="0"/>
              <a:t>.</a:t>
            </a:r>
          </a:p>
        </p:txBody>
      </p:sp>
      <p:sp>
        <p:nvSpPr>
          <p:cNvPr id="10" name="TextBox 9">
            <a:extLst>
              <a:ext uri="{FF2B5EF4-FFF2-40B4-BE49-F238E27FC236}">
                <a16:creationId xmlns:a16="http://schemas.microsoft.com/office/drawing/2014/main" id="{B5D7E6C8-BFF5-2DA6-0BF5-6FD5E00A1D7F}"/>
              </a:ext>
            </a:extLst>
          </p:cNvPr>
          <p:cNvSpPr txBox="1"/>
          <p:nvPr/>
        </p:nvSpPr>
        <p:spPr>
          <a:xfrm>
            <a:off x="953167" y="4687413"/>
            <a:ext cx="8638674" cy="800219"/>
          </a:xfrm>
          <a:prstGeom prst="rect">
            <a:avLst/>
          </a:prstGeom>
          <a:noFill/>
        </p:spPr>
        <p:txBody>
          <a:bodyPr wrap="square">
            <a:spAutoFit/>
          </a:bodyPr>
          <a:lstStyle/>
          <a:p>
            <a:r>
              <a:rPr lang="en-US" sz="2300" u="sng" dirty="0">
                <a:solidFill>
                  <a:schemeClr val="accent5"/>
                </a:solidFill>
              </a:rPr>
              <a:t>They utilize speech recognition and generative AI to understand and respond to voice commands in English and other languages1.</a:t>
            </a:r>
          </a:p>
        </p:txBody>
      </p:sp>
      <p:sp>
        <p:nvSpPr>
          <p:cNvPr id="12" name="TextBox 11">
            <a:extLst>
              <a:ext uri="{FF2B5EF4-FFF2-40B4-BE49-F238E27FC236}">
                <a16:creationId xmlns:a16="http://schemas.microsoft.com/office/drawing/2014/main" id="{FD3CD608-9343-C2A3-284D-03490C51B576}"/>
              </a:ext>
            </a:extLst>
          </p:cNvPr>
          <p:cNvSpPr txBox="1"/>
          <p:nvPr/>
        </p:nvSpPr>
        <p:spPr>
          <a:xfrm>
            <a:off x="953167" y="5614816"/>
            <a:ext cx="6099342" cy="369332"/>
          </a:xfrm>
          <a:prstGeom prst="rect">
            <a:avLst/>
          </a:prstGeom>
          <a:noFill/>
        </p:spPr>
        <p:txBody>
          <a:bodyPr wrap="square">
            <a:spAutoFit/>
          </a:bodyPr>
          <a:lstStyle/>
          <a:p>
            <a:r>
              <a:rPr lang="en-US" b="1" dirty="0"/>
              <a:t>Voice User Interface (VUI):</a:t>
            </a:r>
          </a:p>
        </p:txBody>
      </p:sp>
      <p:sp>
        <p:nvSpPr>
          <p:cNvPr id="14" name="TextBox 13">
            <a:extLst>
              <a:ext uri="{FF2B5EF4-FFF2-40B4-BE49-F238E27FC236}">
                <a16:creationId xmlns:a16="http://schemas.microsoft.com/office/drawing/2014/main" id="{740B67CC-43B3-2FDA-AD16-CEA288EB7728}"/>
              </a:ext>
            </a:extLst>
          </p:cNvPr>
          <p:cNvSpPr txBox="1"/>
          <p:nvPr/>
        </p:nvSpPr>
        <p:spPr>
          <a:xfrm>
            <a:off x="953167" y="5984704"/>
            <a:ext cx="6099342" cy="800219"/>
          </a:xfrm>
          <a:prstGeom prst="rect">
            <a:avLst/>
          </a:prstGeom>
          <a:noFill/>
        </p:spPr>
        <p:txBody>
          <a:bodyPr wrap="square">
            <a:spAutoFit/>
          </a:bodyPr>
          <a:lstStyle/>
          <a:p>
            <a:r>
              <a:rPr lang="en-US" sz="2300" dirty="0"/>
              <a:t>A VUI is an outcome of combining several </a:t>
            </a:r>
            <a:r>
              <a:rPr lang="en-US" sz="2300" b="1" dirty="0"/>
              <a:t>AI</a:t>
            </a:r>
            <a:r>
              <a:rPr lang="en-IN" sz="2300" b="1" dirty="0"/>
              <a:t> Technologies </a:t>
            </a:r>
            <a:r>
              <a:rPr lang="en-IN" sz="2300" dirty="0"/>
              <a:t>including </a:t>
            </a:r>
            <a:endParaRPr lang="en-US" sz="2300" b="1" dirty="0"/>
          </a:p>
        </p:txBody>
      </p:sp>
    </p:spTree>
    <p:extLst>
      <p:ext uri="{BB962C8B-B14F-4D97-AF65-F5344CB8AC3E}">
        <p14:creationId xmlns:p14="http://schemas.microsoft.com/office/powerpoint/2010/main" val="259080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3F5A-4BF3-F910-3ECC-0773DB824A65}"/>
              </a:ext>
            </a:extLst>
          </p:cNvPr>
          <p:cNvSpPr>
            <a:spLocks noGrp="1"/>
          </p:cNvSpPr>
          <p:nvPr>
            <p:ph type="title"/>
          </p:nvPr>
        </p:nvSpPr>
        <p:spPr>
          <a:xfrm>
            <a:off x="786065" y="0"/>
            <a:ext cx="10131425" cy="1456267"/>
          </a:xfrm>
        </p:spPr>
        <p:txBody>
          <a:bodyPr/>
          <a:lstStyle/>
          <a:p>
            <a:r>
              <a:rPr lang="en-US" b="1" dirty="0" err="1"/>
              <a:t>MODELLING</a:t>
            </a:r>
            <a:endParaRPr lang="en-US" b="1" dirty="0"/>
          </a:p>
        </p:txBody>
      </p:sp>
      <p:sp>
        <p:nvSpPr>
          <p:cNvPr id="3" name="Content Placeholder 2">
            <a:extLst>
              <a:ext uri="{FF2B5EF4-FFF2-40B4-BE49-F238E27FC236}">
                <a16:creationId xmlns:a16="http://schemas.microsoft.com/office/drawing/2014/main" id="{8A86282D-AD0D-9CB4-169C-9D7F34AE982E}"/>
              </a:ext>
            </a:extLst>
          </p:cNvPr>
          <p:cNvSpPr>
            <a:spLocks noGrp="1"/>
          </p:cNvSpPr>
          <p:nvPr>
            <p:ph idx="1"/>
          </p:nvPr>
        </p:nvSpPr>
        <p:spPr>
          <a:xfrm>
            <a:off x="445169" y="1798498"/>
            <a:ext cx="11746831" cy="4330477"/>
          </a:xfrm>
        </p:spPr>
        <p:txBody>
          <a:bodyPr>
            <a:noAutofit/>
          </a:bodyPr>
          <a:lstStyle/>
          <a:p>
            <a:r>
              <a:rPr lang="en-US" sz="2300" dirty="0"/>
              <a:t>Teams cam add </a:t>
            </a:r>
            <a:r>
              <a:rPr lang="en-US" sz="2300" dirty="0" err="1"/>
              <a:t>wireframesthis</a:t>
            </a:r>
            <a:r>
              <a:rPr lang="en-US" sz="2300" dirty="0"/>
              <a:t> project, we will be developing an AI assistant that can understand and respond to natural language inputs in a conversational manner. The assistant will be based on the GPT-3 language model and will be implemented using state-of-the-art natural language processing (NLP) techniques. The project will be divided into the following main stages: 1. Data collection and preprocessing: This stage will involve collecting a large dataset of conversational data, which will be used to train the GPT-3 model. The collected data will be preprocessed and cleaned to ensure that it is suitable for training the model. This will involve steps such as tokenization, stemming/lemmatization, part-of-speech tagging, and named entity recognition. 2. Model training: This stage will involve training the GPT-3 model on the preprocessed data. The model will be fine-tuned to be able to understand and respond to user inputs in a coherent and contextually appropriate manner. 3. UI integration: In this stage, the trained GPT-3 model will be integrated with a conversational user interface (UI), allowing users to interact with the AI assistant through a chat-based interface. The UI will include functionalities such as text-to-speech synthesis and voice recognition to enable a fully conversational user</a:t>
            </a:r>
          </a:p>
        </p:txBody>
      </p:sp>
    </p:spTree>
    <p:extLst>
      <p:ext uri="{BB962C8B-B14F-4D97-AF65-F5344CB8AC3E}">
        <p14:creationId xmlns:p14="http://schemas.microsoft.com/office/powerpoint/2010/main" val="106742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Final Project  </vt:lpstr>
      <vt:lpstr>PROJECT TITLE</vt:lpstr>
      <vt:lpstr>AGENDA</vt:lpstr>
      <vt:lpstr>PROBLEM STATEMENT</vt:lpstr>
      <vt:lpstr>PROJECT OVERVIEW</vt:lpstr>
      <vt:lpstr>WHO ARE THE END USERS?</vt:lpstr>
      <vt:lpstr>YOUR SOLUTIONAND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Kolathuru Bhaskar</dc:creator>
  <cp:lastModifiedBy>Kolathuru Bhaskar</cp:lastModifiedBy>
  <cp:revision>1</cp:revision>
  <dcterms:created xsi:type="dcterms:W3CDTF">2024-04-04T11:16:24Z</dcterms:created>
  <dcterms:modified xsi:type="dcterms:W3CDTF">2024-04-04T12:19:59Z</dcterms:modified>
</cp:coreProperties>
</file>