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5" r:id="rId1"/>
  </p:sldMasterIdLst>
  <p:sldIdLst>
    <p:sldId id="257" r:id="rId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373"/>
    <p:restoredTop sz="94699"/>
  </p:normalViewPr>
  <p:slideViewPr>
    <p:cSldViewPr snapToGrid="0">
      <p:cViewPr varScale="1">
        <p:scale>
          <a:sx n="163" d="100"/>
          <a:sy n="163" d="100"/>
        </p:scale>
        <p:origin x="216"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E098D11-3124-384F-9F54-4AA5B3B51734}" type="doc">
      <dgm:prSet loTypeId="urn:microsoft.com/office/officeart/2005/8/layout/chevron2" loCatId="" qsTypeId="urn:microsoft.com/office/officeart/2005/8/quickstyle/simple1" qsCatId="simple" csTypeId="urn:microsoft.com/office/officeart/2005/8/colors/accent1_2" csCatId="accent1" phldr="1"/>
      <dgm:spPr/>
      <dgm:t>
        <a:bodyPr/>
        <a:lstStyle/>
        <a:p>
          <a:endParaRPr lang="en-US"/>
        </a:p>
      </dgm:t>
    </dgm:pt>
    <dgm:pt modelId="{6D47515B-4C7C-6944-84DE-ED172EBC1FAF}">
      <dgm:prSet phldrT="[Text]"/>
      <dgm:spPr/>
      <dgm:t>
        <a:bodyPr/>
        <a:lstStyle/>
        <a:p>
          <a:r>
            <a:rPr lang="en-US" dirty="0"/>
            <a:t>Analyze</a:t>
          </a:r>
        </a:p>
      </dgm:t>
    </dgm:pt>
    <dgm:pt modelId="{92D0E3A5-7146-8D47-B3BB-FADFFD55D5A1}" type="parTrans" cxnId="{EF701D07-7CD9-3A4A-8530-F9C97DAB3AAE}">
      <dgm:prSet/>
      <dgm:spPr/>
      <dgm:t>
        <a:bodyPr/>
        <a:lstStyle/>
        <a:p>
          <a:endParaRPr lang="en-US"/>
        </a:p>
      </dgm:t>
    </dgm:pt>
    <dgm:pt modelId="{F933024F-303E-624F-80B3-607FA3CF1067}" type="sibTrans" cxnId="{EF701D07-7CD9-3A4A-8530-F9C97DAB3AAE}">
      <dgm:prSet/>
      <dgm:spPr/>
      <dgm:t>
        <a:bodyPr/>
        <a:lstStyle/>
        <a:p>
          <a:endParaRPr lang="en-US"/>
        </a:p>
      </dgm:t>
    </dgm:pt>
    <dgm:pt modelId="{EAB6EAD8-811D-A548-B4CF-E9ABA4497214}">
      <dgm:prSet phldrT="[Text]" custT="1"/>
      <dgm:spPr/>
      <dgm:t>
        <a:bodyPr/>
        <a:lstStyle/>
        <a:p>
          <a:pPr>
            <a:buNone/>
          </a:pPr>
          <a:r>
            <a:rPr lang="en-US" sz="1600" dirty="0"/>
            <a:t>current workforce trends</a:t>
          </a:r>
        </a:p>
      </dgm:t>
    </dgm:pt>
    <dgm:pt modelId="{422F6E76-1336-164E-B97A-359D8412368E}" type="parTrans" cxnId="{E9F36858-08BE-5144-A656-537BA449A9E0}">
      <dgm:prSet/>
      <dgm:spPr/>
      <dgm:t>
        <a:bodyPr/>
        <a:lstStyle/>
        <a:p>
          <a:endParaRPr lang="en-US"/>
        </a:p>
      </dgm:t>
    </dgm:pt>
    <dgm:pt modelId="{9656A350-F28F-754A-B6A9-6B5BC9AC5FC7}" type="sibTrans" cxnId="{E9F36858-08BE-5144-A656-537BA449A9E0}">
      <dgm:prSet/>
      <dgm:spPr/>
      <dgm:t>
        <a:bodyPr/>
        <a:lstStyle/>
        <a:p>
          <a:endParaRPr lang="en-US"/>
        </a:p>
      </dgm:t>
    </dgm:pt>
    <dgm:pt modelId="{1F11AD22-C917-7240-956D-0C15F5E5E8E5}">
      <dgm:prSet phldrT="[Text]"/>
      <dgm:spPr/>
      <dgm:t>
        <a:bodyPr/>
        <a:lstStyle/>
        <a:p>
          <a:r>
            <a:rPr lang="en-US" dirty="0"/>
            <a:t>Identify</a:t>
          </a:r>
        </a:p>
      </dgm:t>
    </dgm:pt>
    <dgm:pt modelId="{263D8EFA-7E95-0643-8DCD-4B51576C619D}" type="parTrans" cxnId="{B37EA21C-D9CA-E642-9827-778A9138E13C}">
      <dgm:prSet/>
      <dgm:spPr/>
      <dgm:t>
        <a:bodyPr/>
        <a:lstStyle/>
        <a:p>
          <a:endParaRPr lang="en-US"/>
        </a:p>
      </dgm:t>
    </dgm:pt>
    <dgm:pt modelId="{0BE4F1DE-DAD7-8145-AD21-E211D881F064}" type="sibTrans" cxnId="{B37EA21C-D9CA-E642-9827-778A9138E13C}">
      <dgm:prSet/>
      <dgm:spPr/>
      <dgm:t>
        <a:bodyPr/>
        <a:lstStyle/>
        <a:p>
          <a:endParaRPr lang="en-US"/>
        </a:p>
      </dgm:t>
    </dgm:pt>
    <dgm:pt modelId="{7D3AB415-4C1A-1A4D-A789-30B9A08913C5}">
      <dgm:prSet phldrT="[Text]" custT="1"/>
      <dgm:spPr/>
      <dgm:t>
        <a:bodyPr/>
        <a:lstStyle/>
        <a:p>
          <a:pPr>
            <a:buNone/>
          </a:pPr>
          <a:r>
            <a:rPr lang="en-US" sz="1600" dirty="0"/>
            <a:t>contributing factors of attrition</a:t>
          </a:r>
        </a:p>
      </dgm:t>
    </dgm:pt>
    <dgm:pt modelId="{2CA78F66-5725-6347-920C-3E8FAC47AB4A}" type="parTrans" cxnId="{30560DCC-99F5-784C-98F7-63F9CFE3A1DE}">
      <dgm:prSet/>
      <dgm:spPr/>
      <dgm:t>
        <a:bodyPr/>
        <a:lstStyle/>
        <a:p>
          <a:endParaRPr lang="en-US"/>
        </a:p>
      </dgm:t>
    </dgm:pt>
    <dgm:pt modelId="{FBD46E6E-2399-254D-BBD2-18AA2CE01DE2}" type="sibTrans" cxnId="{30560DCC-99F5-784C-98F7-63F9CFE3A1DE}">
      <dgm:prSet/>
      <dgm:spPr/>
      <dgm:t>
        <a:bodyPr/>
        <a:lstStyle/>
        <a:p>
          <a:endParaRPr lang="en-US"/>
        </a:p>
      </dgm:t>
    </dgm:pt>
    <dgm:pt modelId="{A7B90C62-1A56-2148-A7A0-6F106AFB5DA3}">
      <dgm:prSet phldrT="[Text]"/>
      <dgm:spPr/>
      <dgm:t>
        <a:bodyPr/>
        <a:lstStyle/>
        <a:p>
          <a:r>
            <a:rPr lang="en-US" dirty="0"/>
            <a:t>Predict</a:t>
          </a:r>
        </a:p>
      </dgm:t>
    </dgm:pt>
    <dgm:pt modelId="{A0D26862-E6C1-0048-8787-A93DBFADE57C}" type="parTrans" cxnId="{F24D9435-9236-8C4B-A6D5-AFA8F2171983}">
      <dgm:prSet/>
      <dgm:spPr/>
      <dgm:t>
        <a:bodyPr/>
        <a:lstStyle/>
        <a:p>
          <a:endParaRPr lang="en-US"/>
        </a:p>
      </dgm:t>
    </dgm:pt>
    <dgm:pt modelId="{7CBCDC6A-417C-E945-932B-59EDF59F62F5}" type="sibTrans" cxnId="{F24D9435-9236-8C4B-A6D5-AFA8F2171983}">
      <dgm:prSet/>
      <dgm:spPr/>
      <dgm:t>
        <a:bodyPr/>
        <a:lstStyle/>
        <a:p>
          <a:endParaRPr lang="en-US"/>
        </a:p>
      </dgm:t>
    </dgm:pt>
    <dgm:pt modelId="{CCF6B8E0-7E35-144F-B984-EC8A75FB12DB}">
      <dgm:prSet phldrT="[Text]" custT="1"/>
      <dgm:spPr/>
      <dgm:t>
        <a:bodyPr/>
        <a:lstStyle/>
        <a:p>
          <a:pPr>
            <a:buNone/>
          </a:pPr>
          <a:r>
            <a:rPr lang="en-US" sz="1600" dirty="0"/>
            <a:t>future turnover rates</a:t>
          </a:r>
        </a:p>
      </dgm:t>
    </dgm:pt>
    <dgm:pt modelId="{4236ACF4-92EB-7449-B885-94ED37E79E9F}" type="parTrans" cxnId="{F9DEEA3D-8961-B74F-A329-DF5DEC2A1DD9}">
      <dgm:prSet/>
      <dgm:spPr/>
      <dgm:t>
        <a:bodyPr/>
        <a:lstStyle/>
        <a:p>
          <a:endParaRPr lang="en-US"/>
        </a:p>
      </dgm:t>
    </dgm:pt>
    <dgm:pt modelId="{8E73227C-BDE3-8D48-809E-DCC799A9EF4A}" type="sibTrans" cxnId="{F9DEEA3D-8961-B74F-A329-DF5DEC2A1DD9}">
      <dgm:prSet/>
      <dgm:spPr/>
      <dgm:t>
        <a:bodyPr/>
        <a:lstStyle/>
        <a:p>
          <a:endParaRPr lang="en-US"/>
        </a:p>
      </dgm:t>
    </dgm:pt>
    <dgm:pt modelId="{0CF8534E-0D48-B944-9042-0DBB8278D3CB}">
      <dgm:prSet/>
      <dgm:spPr/>
      <dgm:t>
        <a:bodyPr/>
        <a:lstStyle/>
        <a:p>
          <a:r>
            <a:rPr lang="en-US" dirty="0"/>
            <a:t>Create</a:t>
          </a:r>
        </a:p>
      </dgm:t>
    </dgm:pt>
    <dgm:pt modelId="{1666E73A-6495-9942-8705-F96E01D8FBFB}" type="parTrans" cxnId="{1BD06B09-50AA-8842-9F52-43B9524022B4}">
      <dgm:prSet/>
      <dgm:spPr/>
      <dgm:t>
        <a:bodyPr/>
        <a:lstStyle/>
        <a:p>
          <a:endParaRPr lang="en-US"/>
        </a:p>
      </dgm:t>
    </dgm:pt>
    <dgm:pt modelId="{414D9D6E-1A89-1841-85C6-0EFF7FBE3E42}" type="sibTrans" cxnId="{1BD06B09-50AA-8842-9F52-43B9524022B4}">
      <dgm:prSet/>
      <dgm:spPr/>
      <dgm:t>
        <a:bodyPr/>
        <a:lstStyle/>
        <a:p>
          <a:endParaRPr lang="en-US"/>
        </a:p>
      </dgm:t>
    </dgm:pt>
    <dgm:pt modelId="{B552D79E-513C-DB45-AB92-6F3981CC849E}">
      <dgm:prSet custT="1"/>
      <dgm:spPr/>
      <dgm:t>
        <a:bodyPr/>
        <a:lstStyle/>
        <a:p>
          <a:pPr>
            <a:buNone/>
          </a:pPr>
          <a:r>
            <a:rPr lang="en-US" sz="1600" dirty="0"/>
            <a:t>employee retention initiatives</a:t>
          </a:r>
        </a:p>
      </dgm:t>
    </dgm:pt>
    <dgm:pt modelId="{F32FCC42-B228-5A4B-96FC-1FFF436A82C3}" type="parTrans" cxnId="{DCE60D78-4F63-A449-9F91-D1D37B95CA97}">
      <dgm:prSet/>
      <dgm:spPr/>
      <dgm:t>
        <a:bodyPr/>
        <a:lstStyle/>
        <a:p>
          <a:endParaRPr lang="en-US"/>
        </a:p>
      </dgm:t>
    </dgm:pt>
    <dgm:pt modelId="{AAAE0AC8-EE5F-4A41-BDDE-905D5A6C9301}" type="sibTrans" cxnId="{DCE60D78-4F63-A449-9F91-D1D37B95CA97}">
      <dgm:prSet/>
      <dgm:spPr/>
      <dgm:t>
        <a:bodyPr/>
        <a:lstStyle/>
        <a:p>
          <a:endParaRPr lang="en-US"/>
        </a:p>
      </dgm:t>
    </dgm:pt>
    <dgm:pt modelId="{90317D1C-A1C4-DD4B-A4A7-F29240E25599}" type="pres">
      <dgm:prSet presAssocID="{BE098D11-3124-384F-9F54-4AA5B3B51734}" presName="linearFlow" presStyleCnt="0">
        <dgm:presLayoutVars>
          <dgm:dir/>
          <dgm:animLvl val="lvl"/>
          <dgm:resizeHandles val="exact"/>
        </dgm:presLayoutVars>
      </dgm:prSet>
      <dgm:spPr/>
    </dgm:pt>
    <dgm:pt modelId="{69FADE8B-012E-884F-AF45-8CA9E44C3247}" type="pres">
      <dgm:prSet presAssocID="{6D47515B-4C7C-6944-84DE-ED172EBC1FAF}" presName="composite" presStyleCnt="0"/>
      <dgm:spPr/>
    </dgm:pt>
    <dgm:pt modelId="{8E305E78-875A-6D49-ACDE-E64CA7A709A0}" type="pres">
      <dgm:prSet presAssocID="{6D47515B-4C7C-6944-84DE-ED172EBC1FAF}" presName="parentText" presStyleLbl="alignNode1" presStyleIdx="0" presStyleCnt="4">
        <dgm:presLayoutVars>
          <dgm:chMax val="1"/>
          <dgm:bulletEnabled val="1"/>
        </dgm:presLayoutVars>
      </dgm:prSet>
      <dgm:spPr/>
    </dgm:pt>
    <dgm:pt modelId="{CC47AA20-9A22-F34D-B774-953E89B25093}" type="pres">
      <dgm:prSet presAssocID="{6D47515B-4C7C-6944-84DE-ED172EBC1FAF}" presName="descendantText" presStyleLbl="alignAcc1" presStyleIdx="0" presStyleCnt="4">
        <dgm:presLayoutVars>
          <dgm:bulletEnabled val="1"/>
        </dgm:presLayoutVars>
      </dgm:prSet>
      <dgm:spPr/>
    </dgm:pt>
    <dgm:pt modelId="{8A97644E-55A1-E143-B937-4EE002724182}" type="pres">
      <dgm:prSet presAssocID="{F933024F-303E-624F-80B3-607FA3CF1067}" presName="sp" presStyleCnt="0"/>
      <dgm:spPr/>
    </dgm:pt>
    <dgm:pt modelId="{5B55C125-664D-674F-82A0-C4BA99E235DA}" type="pres">
      <dgm:prSet presAssocID="{1F11AD22-C917-7240-956D-0C15F5E5E8E5}" presName="composite" presStyleCnt="0"/>
      <dgm:spPr/>
    </dgm:pt>
    <dgm:pt modelId="{3D27064B-FA09-A84C-8C57-1AB3E1160FBF}" type="pres">
      <dgm:prSet presAssocID="{1F11AD22-C917-7240-956D-0C15F5E5E8E5}" presName="parentText" presStyleLbl="alignNode1" presStyleIdx="1" presStyleCnt="4">
        <dgm:presLayoutVars>
          <dgm:chMax val="1"/>
          <dgm:bulletEnabled val="1"/>
        </dgm:presLayoutVars>
      </dgm:prSet>
      <dgm:spPr/>
    </dgm:pt>
    <dgm:pt modelId="{36FEC898-9F06-0D4D-A6D7-4B8A35C115BA}" type="pres">
      <dgm:prSet presAssocID="{1F11AD22-C917-7240-956D-0C15F5E5E8E5}" presName="descendantText" presStyleLbl="alignAcc1" presStyleIdx="1" presStyleCnt="4">
        <dgm:presLayoutVars>
          <dgm:bulletEnabled val="1"/>
        </dgm:presLayoutVars>
      </dgm:prSet>
      <dgm:spPr/>
    </dgm:pt>
    <dgm:pt modelId="{A22DB0C1-D5C4-9642-9647-07FCEF65CCE0}" type="pres">
      <dgm:prSet presAssocID="{0BE4F1DE-DAD7-8145-AD21-E211D881F064}" presName="sp" presStyleCnt="0"/>
      <dgm:spPr/>
    </dgm:pt>
    <dgm:pt modelId="{4866AC89-C38C-134A-942C-FF7EEFA944B7}" type="pres">
      <dgm:prSet presAssocID="{A7B90C62-1A56-2148-A7A0-6F106AFB5DA3}" presName="composite" presStyleCnt="0"/>
      <dgm:spPr/>
    </dgm:pt>
    <dgm:pt modelId="{C3C74021-6A3C-E74F-921A-17C8CF6CAF21}" type="pres">
      <dgm:prSet presAssocID="{A7B90C62-1A56-2148-A7A0-6F106AFB5DA3}" presName="parentText" presStyleLbl="alignNode1" presStyleIdx="2" presStyleCnt="4">
        <dgm:presLayoutVars>
          <dgm:chMax val="1"/>
          <dgm:bulletEnabled val="1"/>
        </dgm:presLayoutVars>
      </dgm:prSet>
      <dgm:spPr/>
    </dgm:pt>
    <dgm:pt modelId="{14A0FB0E-87E4-3B4E-9F31-AA4D89BF5042}" type="pres">
      <dgm:prSet presAssocID="{A7B90C62-1A56-2148-A7A0-6F106AFB5DA3}" presName="descendantText" presStyleLbl="alignAcc1" presStyleIdx="2" presStyleCnt="4">
        <dgm:presLayoutVars>
          <dgm:bulletEnabled val="1"/>
        </dgm:presLayoutVars>
      </dgm:prSet>
      <dgm:spPr/>
    </dgm:pt>
    <dgm:pt modelId="{60255213-40AE-294E-800A-06956B129268}" type="pres">
      <dgm:prSet presAssocID="{7CBCDC6A-417C-E945-932B-59EDF59F62F5}" presName="sp" presStyleCnt="0"/>
      <dgm:spPr/>
    </dgm:pt>
    <dgm:pt modelId="{FDB91BB5-CEAD-4944-9443-42AFD88FCAA6}" type="pres">
      <dgm:prSet presAssocID="{0CF8534E-0D48-B944-9042-0DBB8278D3CB}" presName="composite" presStyleCnt="0"/>
      <dgm:spPr/>
    </dgm:pt>
    <dgm:pt modelId="{3F2E6E4F-B366-AE44-9298-96C6CEC013A9}" type="pres">
      <dgm:prSet presAssocID="{0CF8534E-0D48-B944-9042-0DBB8278D3CB}" presName="parentText" presStyleLbl="alignNode1" presStyleIdx="3" presStyleCnt="4">
        <dgm:presLayoutVars>
          <dgm:chMax val="1"/>
          <dgm:bulletEnabled val="1"/>
        </dgm:presLayoutVars>
      </dgm:prSet>
      <dgm:spPr/>
    </dgm:pt>
    <dgm:pt modelId="{9B7DE09A-4350-C140-B3C1-6869E871219A}" type="pres">
      <dgm:prSet presAssocID="{0CF8534E-0D48-B944-9042-0DBB8278D3CB}" presName="descendantText" presStyleLbl="alignAcc1" presStyleIdx="3" presStyleCnt="4">
        <dgm:presLayoutVars>
          <dgm:bulletEnabled val="1"/>
        </dgm:presLayoutVars>
      </dgm:prSet>
      <dgm:spPr/>
    </dgm:pt>
  </dgm:ptLst>
  <dgm:cxnLst>
    <dgm:cxn modelId="{2E958103-9224-5440-84C8-E34016E6AC56}" type="presOf" srcId="{7D3AB415-4C1A-1A4D-A789-30B9A08913C5}" destId="{36FEC898-9F06-0D4D-A6D7-4B8A35C115BA}" srcOrd="0" destOrd="0" presId="urn:microsoft.com/office/officeart/2005/8/layout/chevron2"/>
    <dgm:cxn modelId="{EF701D07-7CD9-3A4A-8530-F9C97DAB3AAE}" srcId="{BE098D11-3124-384F-9F54-4AA5B3B51734}" destId="{6D47515B-4C7C-6944-84DE-ED172EBC1FAF}" srcOrd="0" destOrd="0" parTransId="{92D0E3A5-7146-8D47-B3BB-FADFFD55D5A1}" sibTransId="{F933024F-303E-624F-80B3-607FA3CF1067}"/>
    <dgm:cxn modelId="{1BD06B09-50AA-8842-9F52-43B9524022B4}" srcId="{BE098D11-3124-384F-9F54-4AA5B3B51734}" destId="{0CF8534E-0D48-B944-9042-0DBB8278D3CB}" srcOrd="3" destOrd="0" parTransId="{1666E73A-6495-9942-8705-F96E01D8FBFB}" sibTransId="{414D9D6E-1A89-1841-85C6-0EFF7FBE3E42}"/>
    <dgm:cxn modelId="{B37EA21C-D9CA-E642-9827-778A9138E13C}" srcId="{BE098D11-3124-384F-9F54-4AA5B3B51734}" destId="{1F11AD22-C917-7240-956D-0C15F5E5E8E5}" srcOrd="1" destOrd="0" parTransId="{263D8EFA-7E95-0643-8DCD-4B51576C619D}" sibTransId="{0BE4F1DE-DAD7-8145-AD21-E211D881F064}"/>
    <dgm:cxn modelId="{D3CD671F-B232-7B44-8278-440AFF3A5BA9}" type="presOf" srcId="{B552D79E-513C-DB45-AB92-6F3981CC849E}" destId="{9B7DE09A-4350-C140-B3C1-6869E871219A}" srcOrd="0" destOrd="0" presId="urn:microsoft.com/office/officeart/2005/8/layout/chevron2"/>
    <dgm:cxn modelId="{A96A5A27-05F4-5646-8D39-64CAF5957FB0}" type="presOf" srcId="{A7B90C62-1A56-2148-A7A0-6F106AFB5DA3}" destId="{C3C74021-6A3C-E74F-921A-17C8CF6CAF21}" srcOrd="0" destOrd="0" presId="urn:microsoft.com/office/officeart/2005/8/layout/chevron2"/>
    <dgm:cxn modelId="{F24D9435-9236-8C4B-A6D5-AFA8F2171983}" srcId="{BE098D11-3124-384F-9F54-4AA5B3B51734}" destId="{A7B90C62-1A56-2148-A7A0-6F106AFB5DA3}" srcOrd="2" destOrd="0" parTransId="{A0D26862-E6C1-0048-8787-A93DBFADE57C}" sibTransId="{7CBCDC6A-417C-E945-932B-59EDF59F62F5}"/>
    <dgm:cxn modelId="{F9DEEA3D-8961-B74F-A329-DF5DEC2A1DD9}" srcId="{A7B90C62-1A56-2148-A7A0-6F106AFB5DA3}" destId="{CCF6B8E0-7E35-144F-B984-EC8A75FB12DB}" srcOrd="0" destOrd="0" parTransId="{4236ACF4-92EB-7449-B885-94ED37E79E9F}" sibTransId="{8E73227C-BDE3-8D48-809E-DCC799A9EF4A}"/>
    <dgm:cxn modelId="{E9F36858-08BE-5144-A656-537BA449A9E0}" srcId="{6D47515B-4C7C-6944-84DE-ED172EBC1FAF}" destId="{EAB6EAD8-811D-A548-B4CF-E9ABA4497214}" srcOrd="0" destOrd="0" parTransId="{422F6E76-1336-164E-B97A-359D8412368E}" sibTransId="{9656A350-F28F-754A-B6A9-6B5BC9AC5FC7}"/>
    <dgm:cxn modelId="{4DF6C85B-6021-1B49-B4FD-E55064A934BB}" type="presOf" srcId="{0CF8534E-0D48-B944-9042-0DBB8278D3CB}" destId="{3F2E6E4F-B366-AE44-9298-96C6CEC013A9}" srcOrd="0" destOrd="0" presId="urn:microsoft.com/office/officeart/2005/8/layout/chevron2"/>
    <dgm:cxn modelId="{DCE60D78-4F63-A449-9F91-D1D37B95CA97}" srcId="{0CF8534E-0D48-B944-9042-0DBB8278D3CB}" destId="{B552D79E-513C-DB45-AB92-6F3981CC849E}" srcOrd="0" destOrd="0" parTransId="{F32FCC42-B228-5A4B-96FC-1FFF436A82C3}" sibTransId="{AAAE0AC8-EE5F-4A41-BDDE-905D5A6C9301}"/>
    <dgm:cxn modelId="{41125AB7-B315-464E-BF2C-4FF4F9E494C0}" type="presOf" srcId="{BE098D11-3124-384F-9F54-4AA5B3B51734}" destId="{90317D1C-A1C4-DD4B-A4A7-F29240E25599}" srcOrd="0" destOrd="0" presId="urn:microsoft.com/office/officeart/2005/8/layout/chevron2"/>
    <dgm:cxn modelId="{18FEC0C2-8F23-6A45-8A07-2C769A3D7327}" type="presOf" srcId="{6D47515B-4C7C-6944-84DE-ED172EBC1FAF}" destId="{8E305E78-875A-6D49-ACDE-E64CA7A709A0}" srcOrd="0" destOrd="0" presId="urn:microsoft.com/office/officeart/2005/8/layout/chevron2"/>
    <dgm:cxn modelId="{30560DCC-99F5-784C-98F7-63F9CFE3A1DE}" srcId="{1F11AD22-C917-7240-956D-0C15F5E5E8E5}" destId="{7D3AB415-4C1A-1A4D-A789-30B9A08913C5}" srcOrd="0" destOrd="0" parTransId="{2CA78F66-5725-6347-920C-3E8FAC47AB4A}" sibTransId="{FBD46E6E-2399-254D-BBD2-18AA2CE01DE2}"/>
    <dgm:cxn modelId="{AB3163E2-313D-C94A-86E1-00D88B5BEF3C}" type="presOf" srcId="{EAB6EAD8-811D-A548-B4CF-E9ABA4497214}" destId="{CC47AA20-9A22-F34D-B774-953E89B25093}" srcOrd="0" destOrd="0" presId="urn:microsoft.com/office/officeart/2005/8/layout/chevron2"/>
    <dgm:cxn modelId="{EDCF58E6-3A96-7847-9833-A9D12FE8F672}" type="presOf" srcId="{1F11AD22-C917-7240-956D-0C15F5E5E8E5}" destId="{3D27064B-FA09-A84C-8C57-1AB3E1160FBF}" srcOrd="0" destOrd="0" presId="urn:microsoft.com/office/officeart/2005/8/layout/chevron2"/>
    <dgm:cxn modelId="{D57EE0FA-0518-9D4C-A2B3-33E6D9ED7559}" type="presOf" srcId="{CCF6B8E0-7E35-144F-B984-EC8A75FB12DB}" destId="{14A0FB0E-87E4-3B4E-9F31-AA4D89BF5042}" srcOrd="0" destOrd="0" presId="urn:microsoft.com/office/officeart/2005/8/layout/chevron2"/>
    <dgm:cxn modelId="{63906E7A-FE81-B446-B2A6-C5B51F27E0E5}" type="presParOf" srcId="{90317D1C-A1C4-DD4B-A4A7-F29240E25599}" destId="{69FADE8B-012E-884F-AF45-8CA9E44C3247}" srcOrd="0" destOrd="0" presId="urn:microsoft.com/office/officeart/2005/8/layout/chevron2"/>
    <dgm:cxn modelId="{C17A6A96-01D6-CE48-A810-05BDBAC1469A}" type="presParOf" srcId="{69FADE8B-012E-884F-AF45-8CA9E44C3247}" destId="{8E305E78-875A-6D49-ACDE-E64CA7A709A0}" srcOrd="0" destOrd="0" presId="urn:microsoft.com/office/officeart/2005/8/layout/chevron2"/>
    <dgm:cxn modelId="{66ABDC9A-F10B-A743-B1E7-76FF802BF0FF}" type="presParOf" srcId="{69FADE8B-012E-884F-AF45-8CA9E44C3247}" destId="{CC47AA20-9A22-F34D-B774-953E89B25093}" srcOrd="1" destOrd="0" presId="urn:microsoft.com/office/officeart/2005/8/layout/chevron2"/>
    <dgm:cxn modelId="{7946BDA6-F7DB-7A47-975A-E06F37032934}" type="presParOf" srcId="{90317D1C-A1C4-DD4B-A4A7-F29240E25599}" destId="{8A97644E-55A1-E143-B937-4EE002724182}" srcOrd="1" destOrd="0" presId="urn:microsoft.com/office/officeart/2005/8/layout/chevron2"/>
    <dgm:cxn modelId="{71162D5A-0742-F94A-B7F7-AADE38DEF3D4}" type="presParOf" srcId="{90317D1C-A1C4-DD4B-A4A7-F29240E25599}" destId="{5B55C125-664D-674F-82A0-C4BA99E235DA}" srcOrd="2" destOrd="0" presId="urn:microsoft.com/office/officeart/2005/8/layout/chevron2"/>
    <dgm:cxn modelId="{19671E00-3BF0-9746-9D1F-EE0897069D5A}" type="presParOf" srcId="{5B55C125-664D-674F-82A0-C4BA99E235DA}" destId="{3D27064B-FA09-A84C-8C57-1AB3E1160FBF}" srcOrd="0" destOrd="0" presId="urn:microsoft.com/office/officeart/2005/8/layout/chevron2"/>
    <dgm:cxn modelId="{E3B97802-50DA-A344-9F3E-289571304903}" type="presParOf" srcId="{5B55C125-664D-674F-82A0-C4BA99E235DA}" destId="{36FEC898-9F06-0D4D-A6D7-4B8A35C115BA}" srcOrd="1" destOrd="0" presId="urn:microsoft.com/office/officeart/2005/8/layout/chevron2"/>
    <dgm:cxn modelId="{B26EA6CB-BEC7-3C45-957C-452D32F094D8}" type="presParOf" srcId="{90317D1C-A1C4-DD4B-A4A7-F29240E25599}" destId="{A22DB0C1-D5C4-9642-9647-07FCEF65CCE0}" srcOrd="3" destOrd="0" presId="urn:microsoft.com/office/officeart/2005/8/layout/chevron2"/>
    <dgm:cxn modelId="{9D1B7631-C1A7-A342-A165-9E049D8016F0}" type="presParOf" srcId="{90317D1C-A1C4-DD4B-A4A7-F29240E25599}" destId="{4866AC89-C38C-134A-942C-FF7EEFA944B7}" srcOrd="4" destOrd="0" presId="urn:microsoft.com/office/officeart/2005/8/layout/chevron2"/>
    <dgm:cxn modelId="{2D6B4F97-70D5-D447-80CD-EA41D52CBA3B}" type="presParOf" srcId="{4866AC89-C38C-134A-942C-FF7EEFA944B7}" destId="{C3C74021-6A3C-E74F-921A-17C8CF6CAF21}" srcOrd="0" destOrd="0" presId="urn:microsoft.com/office/officeart/2005/8/layout/chevron2"/>
    <dgm:cxn modelId="{B92965D8-5EF6-5746-ACB6-2344DE4659CC}" type="presParOf" srcId="{4866AC89-C38C-134A-942C-FF7EEFA944B7}" destId="{14A0FB0E-87E4-3B4E-9F31-AA4D89BF5042}" srcOrd="1" destOrd="0" presId="urn:microsoft.com/office/officeart/2005/8/layout/chevron2"/>
    <dgm:cxn modelId="{8F659848-D14C-7642-B76E-FBBBB5FFE0F9}" type="presParOf" srcId="{90317D1C-A1C4-DD4B-A4A7-F29240E25599}" destId="{60255213-40AE-294E-800A-06956B129268}" srcOrd="5" destOrd="0" presId="urn:microsoft.com/office/officeart/2005/8/layout/chevron2"/>
    <dgm:cxn modelId="{B1369654-F2E9-C941-BBBA-84F53E913F1E}" type="presParOf" srcId="{90317D1C-A1C4-DD4B-A4A7-F29240E25599}" destId="{FDB91BB5-CEAD-4944-9443-42AFD88FCAA6}" srcOrd="6" destOrd="0" presId="urn:microsoft.com/office/officeart/2005/8/layout/chevron2"/>
    <dgm:cxn modelId="{D5BDEFE4-8DED-F34E-8E6B-F3526C15BBD5}" type="presParOf" srcId="{FDB91BB5-CEAD-4944-9443-42AFD88FCAA6}" destId="{3F2E6E4F-B366-AE44-9298-96C6CEC013A9}" srcOrd="0" destOrd="0" presId="urn:microsoft.com/office/officeart/2005/8/layout/chevron2"/>
    <dgm:cxn modelId="{3C6F2B20-8171-6C48-ADAD-99341515D565}" type="presParOf" srcId="{FDB91BB5-CEAD-4944-9443-42AFD88FCAA6}" destId="{9B7DE09A-4350-C140-B3C1-6869E871219A}" srcOrd="1" destOrd="0" presId="urn:microsoft.com/office/officeart/2005/8/layout/chevron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305E78-875A-6D49-ACDE-E64CA7A709A0}">
      <dsp:nvSpPr>
        <dsp:cNvPr id="0" name=""/>
        <dsp:cNvSpPr/>
      </dsp:nvSpPr>
      <dsp:spPr>
        <a:xfrm rot="5400000">
          <a:off x="-81453" y="82531"/>
          <a:ext cx="543024" cy="380117"/>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dirty="0"/>
            <a:t>Analyze</a:t>
          </a:r>
        </a:p>
      </dsp:txBody>
      <dsp:txXfrm rot="-5400000">
        <a:off x="1" y="191137"/>
        <a:ext cx="380117" cy="162907"/>
      </dsp:txXfrm>
    </dsp:sp>
    <dsp:sp modelId="{CC47AA20-9A22-F34D-B774-953E89B25093}">
      <dsp:nvSpPr>
        <dsp:cNvPr id="0" name=""/>
        <dsp:cNvSpPr/>
      </dsp:nvSpPr>
      <dsp:spPr>
        <a:xfrm rot="5400000">
          <a:off x="2100284" y="-1719089"/>
          <a:ext cx="352965" cy="3793299"/>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None/>
          </a:pPr>
          <a:r>
            <a:rPr lang="en-US" sz="1600" kern="1200" dirty="0"/>
            <a:t>current workforce trends</a:t>
          </a:r>
        </a:p>
      </dsp:txBody>
      <dsp:txXfrm rot="-5400000">
        <a:off x="380117" y="18308"/>
        <a:ext cx="3776069" cy="318505"/>
      </dsp:txXfrm>
    </dsp:sp>
    <dsp:sp modelId="{3D27064B-FA09-A84C-8C57-1AB3E1160FBF}">
      <dsp:nvSpPr>
        <dsp:cNvPr id="0" name=""/>
        <dsp:cNvSpPr/>
      </dsp:nvSpPr>
      <dsp:spPr>
        <a:xfrm rot="5400000">
          <a:off x="-81453" y="511520"/>
          <a:ext cx="543024" cy="380117"/>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dirty="0"/>
            <a:t>Identify</a:t>
          </a:r>
        </a:p>
      </dsp:txBody>
      <dsp:txXfrm rot="-5400000">
        <a:off x="1" y="620126"/>
        <a:ext cx="380117" cy="162907"/>
      </dsp:txXfrm>
    </dsp:sp>
    <dsp:sp modelId="{36FEC898-9F06-0D4D-A6D7-4B8A35C115BA}">
      <dsp:nvSpPr>
        <dsp:cNvPr id="0" name=""/>
        <dsp:cNvSpPr/>
      </dsp:nvSpPr>
      <dsp:spPr>
        <a:xfrm rot="5400000">
          <a:off x="2100284" y="-1290099"/>
          <a:ext cx="352965" cy="3793299"/>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None/>
          </a:pPr>
          <a:r>
            <a:rPr lang="en-US" sz="1600" kern="1200" dirty="0"/>
            <a:t>contributing factors of attrition</a:t>
          </a:r>
        </a:p>
      </dsp:txBody>
      <dsp:txXfrm rot="-5400000">
        <a:off x="380117" y="447298"/>
        <a:ext cx="3776069" cy="318505"/>
      </dsp:txXfrm>
    </dsp:sp>
    <dsp:sp modelId="{C3C74021-6A3C-E74F-921A-17C8CF6CAF21}">
      <dsp:nvSpPr>
        <dsp:cNvPr id="0" name=""/>
        <dsp:cNvSpPr/>
      </dsp:nvSpPr>
      <dsp:spPr>
        <a:xfrm rot="5400000">
          <a:off x="-81453" y="940510"/>
          <a:ext cx="543024" cy="380117"/>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dirty="0"/>
            <a:t>Predict</a:t>
          </a:r>
        </a:p>
      </dsp:txBody>
      <dsp:txXfrm rot="-5400000">
        <a:off x="1" y="1049116"/>
        <a:ext cx="380117" cy="162907"/>
      </dsp:txXfrm>
    </dsp:sp>
    <dsp:sp modelId="{14A0FB0E-87E4-3B4E-9F31-AA4D89BF5042}">
      <dsp:nvSpPr>
        <dsp:cNvPr id="0" name=""/>
        <dsp:cNvSpPr/>
      </dsp:nvSpPr>
      <dsp:spPr>
        <a:xfrm rot="5400000">
          <a:off x="2100284" y="-861110"/>
          <a:ext cx="352965" cy="3793299"/>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None/>
          </a:pPr>
          <a:r>
            <a:rPr lang="en-US" sz="1600" kern="1200" dirty="0"/>
            <a:t>future turnover rates</a:t>
          </a:r>
        </a:p>
      </dsp:txBody>
      <dsp:txXfrm rot="-5400000">
        <a:off x="380117" y="876287"/>
        <a:ext cx="3776069" cy="318505"/>
      </dsp:txXfrm>
    </dsp:sp>
    <dsp:sp modelId="{3F2E6E4F-B366-AE44-9298-96C6CEC013A9}">
      <dsp:nvSpPr>
        <dsp:cNvPr id="0" name=""/>
        <dsp:cNvSpPr/>
      </dsp:nvSpPr>
      <dsp:spPr>
        <a:xfrm rot="5400000">
          <a:off x="-81453" y="1369499"/>
          <a:ext cx="543024" cy="380117"/>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dirty="0"/>
            <a:t>Create</a:t>
          </a:r>
        </a:p>
      </dsp:txBody>
      <dsp:txXfrm rot="-5400000">
        <a:off x="1" y="1478105"/>
        <a:ext cx="380117" cy="162907"/>
      </dsp:txXfrm>
    </dsp:sp>
    <dsp:sp modelId="{9B7DE09A-4350-C140-B3C1-6869E871219A}">
      <dsp:nvSpPr>
        <dsp:cNvPr id="0" name=""/>
        <dsp:cNvSpPr/>
      </dsp:nvSpPr>
      <dsp:spPr>
        <a:xfrm rot="5400000">
          <a:off x="2100284" y="-432121"/>
          <a:ext cx="352965" cy="3793299"/>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None/>
          </a:pPr>
          <a:r>
            <a:rPr lang="en-US" sz="1600" kern="1200" dirty="0"/>
            <a:t>employee retention initiatives</a:t>
          </a:r>
        </a:p>
      </dsp:txBody>
      <dsp:txXfrm rot="-5400000">
        <a:off x="380117" y="1305276"/>
        <a:ext cx="3776069" cy="318505"/>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smtClean="0"/>
              <a:t>4/6/24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869028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smtClean="0"/>
              <a:t>4/6/24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210526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smtClean="0"/>
              <a:t>4/6/24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016302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smtClean="0"/>
              <a:t>4/6/24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3901956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smtClean="0"/>
              <a:t>4/6/24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25270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smtClean="0"/>
              <a:t>4/6/24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882693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smtClean="0"/>
              <a:t>4/6/24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476434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t>4/6/24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373789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smtClean="0"/>
              <a:t>4/6/24</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82468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smtClean="0"/>
              <a:t>4/6/24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216675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t>4/6/24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180031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t>4/6/24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4058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t>4/6/24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209494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t>4/6/24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784879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smtClean="0"/>
              <a:t>4/6/24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022042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smtClean="0"/>
              <a:t>4/6/24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17526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t>4/6/24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531701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smtClean="0"/>
              <a:t>4/6/24</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834625207"/>
      </p:ext>
    </p:extLst>
  </p:cSld>
  <p:clrMap bg1="dk1" tx1="lt1" bg2="dk2" tx2="lt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effectLst>
            <a:outerShdw blurRad="228600" algn="ctr" rotWithShape="0">
              <a:prstClr val="black">
                <a:alpha val="53000"/>
              </a:prstClr>
            </a:outerShdw>
          </a:effectLst>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effectLst>
            <a:outerShdw blurRad="228600" algn="ctr" rotWithShape="0">
              <a:prstClr val="black">
                <a:alpha val="53000"/>
              </a:prstClr>
            </a:outerShdw>
          </a:effectLst>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effectLst>
            <a:outerShdw blurRad="228600" algn="ctr" rotWithShape="0">
              <a:prstClr val="black">
                <a:alpha val="53000"/>
              </a:prstClr>
            </a:outerShdw>
          </a:effectLst>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5.emf"/><Relationship Id="rId7" Type="http://schemas.openxmlformats.org/officeDocument/2006/relationships/diagramQuickStyle" Target="../diagrams/quickStyle1.xml"/><Relationship Id="rId2" Type="http://schemas.openxmlformats.org/officeDocument/2006/relationships/image" Target="../media/image4.png"/><Relationship Id="rId1" Type="http://schemas.openxmlformats.org/officeDocument/2006/relationships/slideLayout" Target="../slideLayouts/slideLayout14.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6.emf"/><Relationship Id="rId9" Type="http://schemas.microsoft.com/office/2007/relationships/diagramDrawing" Target="../diagrams/drawing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9D3F4-DE1F-25A1-4D5C-060D178ADFA2}"/>
              </a:ext>
            </a:extLst>
          </p:cNvPr>
          <p:cNvSpPr>
            <a:spLocks noGrp="1"/>
          </p:cNvSpPr>
          <p:nvPr>
            <p:ph type="title"/>
          </p:nvPr>
        </p:nvSpPr>
        <p:spPr>
          <a:xfrm>
            <a:off x="660946" y="841560"/>
            <a:ext cx="9624960" cy="909686"/>
          </a:xfrm>
        </p:spPr>
        <p:txBody>
          <a:bodyPr/>
          <a:lstStyle/>
          <a:p>
            <a:r>
              <a:rPr lang="en-US" dirty="0"/>
              <a:t>ACME Aroma Project</a:t>
            </a:r>
          </a:p>
        </p:txBody>
      </p:sp>
      <p:sp>
        <p:nvSpPr>
          <p:cNvPr id="3" name="Text Placeholder 2">
            <a:extLst>
              <a:ext uri="{FF2B5EF4-FFF2-40B4-BE49-F238E27FC236}">
                <a16:creationId xmlns:a16="http://schemas.microsoft.com/office/drawing/2014/main" id="{B5649FA1-4CB6-E3DB-DFBE-332D1A903B2A}"/>
              </a:ext>
            </a:extLst>
          </p:cNvPr>
          <p:cNvSpPr>
            <a:spLocks noGrp="1"/>
          </p:cNvSpPr>
          <p:nvPr>
            <p:ph type="body" idx="1"/>
          </p:nvPr>
        </p:nvSpPr>
        <p:spPr>
          <a:xfrm>
            <a:off x="557665" y="2195679"/>
            <a:ext cx="3070034" cy="576262"/>
          </a:xfrm>
        </p:spPr>
        <p:txBody>
          <a:bodyPr/>
          <a:lstStyle/>
          <a:p>
            <a:r>
              <a:rPr lang="en-US" sz="2000" dirty="0"/>
              <a:t>The Turnover Problem </a:t>
            </a:r>
            <a:endParaRPr lang="en-US" dirty="0"/>
          </a:p>
        </p:txBody>
      </p:sp>
      <p:sp>
        <p:nvSpPr>
          <p:cNvPr id="4" name="Text Placeholder 3">
            <a:extLst>
              <a:ext uri="{FF2B5EF4-FFF2-40B4-BE49-F238E27FC236}">
                <a16:creationId xmlns:a16="http://schemas.microsoft.com/office/drawing/2014/main" id="{2368CF9A-B2B0-DE6D-676E-B6E793C6EDDE}"/>
              </a:ext>
            </a:extLst>
          </p:cNvPr>
          <p:cNvSpPr>
            <a:spLocks noGrp="1"/>
          </p:cNvSpPr>
          <p:nvPr>
            <p:ph type="body" sz="half" idx="15"/>
          </p:nvPr>
        </p:nvSpPr>
        <p:spPr>
          <a:xfrm>
            <a:off x="577041" y="2881480"/>
            <a:ext cx="3049702" cy="1772642"/>
          </a:xfrm>
        </p:spPr>
        <p:txBody>
          <a:bodyPr>
            <a:normAutofit/>
          </a:bodyPr>
          <a:lstStyle/>
          <a:p>
            <a:r>
              <a:rPr lang="en-US" sz="1200" dirty="0"/>
              <a:t>Employee retention and job satisfaction are both down substantially. </a:t>
            </a:r>
          </a:p>
          <a:p>
            <a:r>
              <a:rPr lang="en-US" sz="1200" dirty="0"/>
              <a:t>In 2022, the turnover rate of ACME Aroma is 16%, which is up 10% over the last ten years. Additionally, job satisfaction among employees is has dropped 18% in just the last five years, with 2017’s average job satisfaction of 3.4 and 2022’s average of 2.7</a:t>
            </a:r>
          </a:p>
          <a:p>
            <a:endParaRPr lang="en-US" sz="1200" dirty="0">
              <a:solidFill>
                <a:srgbClr val="000000"/>
              </a:solidFill>
              <a:effectLst/>
              <a:latin typeface="Roboto" panose="02000000000000000000" pitchFamily="2" charset="0"/>
            </a:endParaRPr>
          </a:p>
          <a:p>
            <a:endParaRPr lang="en-US" sz="1200" dirty="0"/>
          </a:p>
        </p:txBody>
      </p:sp>
      <p:sp>
        <p:nvSpPr>
          <p:cNvPr id="5" name="Text Placeholder 4">
            <a:extLst>
              <a:ext uri="{FF2B5EF4-FFF2-40B4-BE49-F238E27FC236}">
                <a16:creationId xmlns:a16="http://schemas.microsoft.com/office/drawing/2014/main" id="{5226882D-4D79-F84C-1CBF-13D8877751CF}"/>
              </a:ext>
            </a:extLst>
          </p:cNvPr>
          <p:cNvSpPr>
            <a:spLocks noGrp="1"/>
          </p:cNvSpPr>
          <p:nvPr>
            <p:ph type="body" sz="quarter" idx="3"/>
          </p:nvPr>
        </p:nvSpPr>
        <p:spPr>
          <a:xfrm>
            <a:off x="4127963" y="2195680"/>
            <a:ext cx="3063240" cy="576262"/>
          </a:xfrm>
        </p:spPr>
        <p:txBody>
          <a:bodyPr/>
          <a:lstStyle/>
          <a:p>
            <a:r>
              <a:rPr lang="en-US" sz="2000" dirty="0"/>
              <a:t>The Cost of Replacement </a:t>
            </a:r>
          </a:p>
        </p:txBody>
      </p:sp>
      <p:sp>
        <p:nvSpPr>
          <p:cNvPr id="6" name="Text Placeholder 5">
            <a:extLst>
              <a:ext uri="{FF2B5EF4-FFF2-40B4-BE49-F238E27FC236}">
                <a16:creationId xmlns:a16="http://schemas.microsoft.com/office/drawing/2014/main" id="{0FDABA8B-B1C9-68D8-D118-D3E6AA02D36B}"/>
              </a:ext>
            </a:extLst>
          </p:cNvPr>
          <p:cNvSpPr>
            <a:spLocks noGrp="1"/>
          </p:cNvSpPr>
          <p:nvPr>
            <p:ph type="body" sz="half" idx="16"/>
          </p:nvPr>
        </p:nvSpPr>
        <p:spPr>
          <a:xfrm>
            <a:off x="4117408" y="2881480"/>
            <a:ext cx="3063240" cy="2913513"/>
          </a:xfrm>
        </p:spPr>
        <p:txBody>
          <a:bodyPr>
            <a:normAutofit/>
          </a:bodyPr>
          <a:lstStyle/>
          <a:p>
            <a:r>
              <a:rPr lang="en-US" sz="1200" dirty="0"/>
              <a:t>On average, it costs </a:t>
            </a:r>
            <a:r>
              <a:rPr lang="en-US" sz="1200" b="0" i="0" u="none" strike="noStrike" dirty="0">
                <a:effectLst/>
              </a:rPr>
              <a:t>₹</a:t>
            </a:r>
            <a:r>
              <a:rPr lang="en-US" sz="1200" dirty="0"/>
              <a:t>30,000 to acquire a new employee (double what it cost only one year previously). With a 16% turnover rate, this means </a:t>
            </a:r>
            <a:r>
              <a:rPr lang="en-US" sz="1200" dirty="0">
                <a:solidFill>
                  <a:schemeClr val="accent6">
                    <a:lumMod val="60000"/>
                    <a:lumOff val="40000"/>
                  </a:schemeClr>
                </a:solidFill>
              </a:rPr>
              <a:t>the company is spent around  ₹19,032,000 in 2022 to replace the employees who have left ACME Aroma,</a:t>
            </a:r>
            <a:r>
              <a:rPr lang="en-US" sz="1200" b="0" i="0" u="none" strike="noStrike" dirty="0">
                <a:solidFill>
                  <a:schemeClr val="accent6">
                    <a:lumMod val="60000"/>
                    <a:lumOff val="40000"/>
                  </a:schemeClr>
                </a:solidFill>
                <a:effectLst/>
              </a:rPr>
              <a:t> </a:t>
            </a:r>
            <a:r>
              <a:rPr lang="en-US" sz="1200" dirty="0"/>
              <a:t>in addition to the ₹5.13 M ACME already spends on onboarding for brand new positions.</a:t>
            </a:r>
          </a:p>
          <a:p>
            <a:r>
              <a:rPr lang="en-US" sz="1200" dirty="0"/>
              <a:t>Not only that, but it’s getting harder to find replacements for those who have left ACME. On average, currently only 8 applications are submitted per position we open. This is down by an average of 19 applications per position from what we saw in 2017.</a:t>
            </a:r>
          </a:p>
          <a:p>
            <a:endParaRPr lang="en-US" sz="1200" dirty="0"/>
          </a:p>
          <a:p>
            <a:endParaRPr lang="en-US" sz="1200" dirty="0"/>
          </a:p>
          <a:p>
            <a:endParaRPr lang="en-US" sz="1200" dirty="0"/>
          </a:p>
        </p:txBody>
      </p:sp>
      <p:sp>
        <p:nvSpPr>
          <p:cNvPr id="7" name="Text Placeholder 6">
            <a:extLst>
              <a:ext uri="{FF2B5EF4-FFF2-40B4-BE49-F238E27FC236}">
                <a16:creationId xmlns:a16="http://schemas.microsoft.com/office/drawing/2014/main" id="{0E529F8B-983D-644F-E3C6-29AE2530B902}"/>
              </a:ext>
            </a:extLst>
          </p:cNvPr>
          <p:cNvSpPr>
            <a:spLocks noGrp="1"/>
          </p:cNvSpPr>
          <p:nvPr>
            <p:ph type="body" sz="quarter" idx="13"/>
          </p:nvPr>
        </p:nvSpPr>
        <p:spPr>
          <a:xfrm>
            <a:off x="8023107" y="2195679"/>
            <a:ext cx="3070025" cy="576262"/>
          </a:xfrm>
        </p:spPr>
        <p:txBody>
          <a:bodyPr/>
          <a:lstStyle/>
          <a:p>
            <a:r>
              <a:rPr lang="en-US" sz="2000" dirty="0"/>
              <a:t>The Retention Solution</a:t>
            </a:r>
          </a:p>
        </p:txBody>
      </p:sp>
      <p:sp>
        <p:nvSpPr>
          <p:cNvPr id="8" name="Text Placeholder 7">
            <a:extLst>
              <a:ext uri="{FF2B5EF4-FFF2-40B4-BE49-F238E27FC236}">
                <a16:creationId xmlns:a16="http://schemas.microsoft.com/office/drawing/2014/main" id="{CA88D7B7-5A8B-AD30-5DF9-FC2AC2BC659F}"/>
              </a:ext>
            </a:extLst>
          </p:cNvPr>
          <p:cNvSpPr>
            <a:spLocks noGrp="1"/>
          </p:cNvSpPr>
          <p:nvPr>
            <p:ph type="body" sz="half" idx="17"/>
          </p:nvPr>
        </p:nvSpPr>
        <p:spPr>
          <a:xfrm>
            <a:off x="8023107" y="2881479"/>
            <a:ext cx="3070025" cy="1987505"/>
          </a:xfrm>
        </p:spPr>
        <p:txBody>
          <a:bodyPr>
            <a:normAutofit/>
          </a:bodyPr>
          <a:lstStyle/>
          <a:p>
            <a:r>
              <a:rPr lang="en-US" sz="1200" dirty="0"/>
              <a:t>Currently, we don’t know what is causing ACME Aroma’s increased turnover rates, nor do we know what factors would put an employees at a high-risk for attrition. By using predictive modelling and root associations, we can uncover what is driving the turnover and create initiatives to lower employee turnover and could save ACME Aroma millions in onboarding costs.</a:t>
            </a:r>
          </a:p>
          <a:p>
            <a:endParaRPr lang="en-US" sz="1200" dirty="0"/>
          </a:p>
          <a:p>
            <a:endParaRPr lang="en-US" sz="1200" dirty="0"/>
          </a:p>
        </p:txBody>
      </p:sp>
      <p:pic>
        <p:nvPicPr>
          <p:cNvPr id="9" name="Picture 8" descr="A logo with a bird and leaves&#10;&#10;Description automatically generated">
            <a:extLst>
              <a:ext uri="{FF2B5EF4-FFF2-40B4-BE49-F238E27FC236}">
                <a16:creationId xmlns:a16="http://schemas.microsoft.com/office/drawing/2014/main" id="{83371AFC-C359-6F9A-04A9-C33C66701358}"/>
              </a:ext>
            </a:extLst>
          </p:cNvPr>
          <p:cNvPicPr>
            <a:picLocks noGrp="1" noRot="1" noChangeAspect="1" noMove="1" noResize="1" noEditPoints="1" noAdjustHandles="1" noChangeArrowheads="1" noChangeShapeType="1" noCrop="1"/>
          </p:cNvPicPr>
          <p:nvPr/>
        </p:nvPicPr>
        <p:blipFill>
          <a:blip r:embed="rId2"/>
          <a:stretch>
            <a:fillRect/>
          </a:stretch>
        </p:blipFill>
        <p:spPr>
          <a:xfrm>
            <a:off x="10666698" y="890921"/>
            <a:ext cx="1525302" cy="810964"/>
          </a:xfrm>
          <a:prstGeom prst="rect">
            <a:avLst/>
          </a:prstGeom>
        </p:spPr>
      </p:pic>
      <p:sp>
        <p:nvSpPr>
          <p:cNvPr id="10" name="TextBox 9">
            <a:extLst>
              <a:ext uri="{FF2B5EF4-FFF2-40B4-BE49-F238E27FC236}">
                <a16:creationId xmlns:a16="http://schemas.microsoft.com/office/drawing/2014/main" id="{8714E958-99DF-5BAD-5928-5FAFF2116D45}"/>
              </a:ext>
            </a:extLst>
          </p:cNvPr>
          <p:cNvSpPr txBox="1">
            <a:spLocks noGrp="1" noRot="1" noMove="1" noResize="1" noEditPoints="1" noAdjustHandles="1" noChangeArrowheads="1" noChangeShapeType="1"/>
          </p:cNvSpPr>
          <p:nvPr/>
        </p:nvSpPr>
        <p:spPr>
          <a:xfrm>
            <a:off x="4984147" y="92786"/>
            <a:ext cx="7207853" cy="369332"/>
          </a:xfrm>
          <a:prstGeom prst="rect">
            <a:avLst/>
          </a:prstGeom>
          <a:noFill/>
        </p:spPr>
        <p:txBody>
          <a:bodyPr wrap="square" rtlCol="0">
            <a:spAutoFit/>
          </a:bodyPr>
          <a:lstStyle/>
          <a:p>
            <a:pPr algn="ctr"/>
            <a:r>
              <a:rPr lang="en-US" dirty="0"/>
              <a:t>| </a:t>
            </a:r>
            <a:r>
              <a:rPr lang="en-US" dirty="0">
                <a:solidFill>
                  <a:schemeClr val="accent1"/>
                </a:solidFill>
              </a:rPr>
              <a:t>Problem</a:t>
            </a:r>
            <a:r>
              <a:rPr lang="en-US" dirty="0"/>
              <a:t> | Approach | Insights | Recommendations | Limitations |</a:t>
            </a:r>
          </a:p>
        </p:txBody>
      </p:sp>
      <p:pic>
        <p:nvPicPr>
          <p:cNvPr id="29" name="Picture 28">
            <a:extLst>
              <a:ext uri="{FF2B5EF4-FFF2-40B4-BE49-F238E27FC236}">
                <a16:creationId xmlns:a16="http://schemas.microsoft.com/office/drawing/2014/main" id="{D368893C-3C84-B783-BF62-B5F1EF986F70}"/>
              </a:ext>
            </a:extLst>
          </p:cNvPr>
          <p:cNvPicPr>
            <a:picLocks noChangeAspect="1"/>
          </p:cNvPicPr>
          <p:nvPr/>
        </p:nvPicPr>
        <p:blipFill>
          <a:blip r:embed="rId3"/>
          <a:stretch>
            <a:fillRect/>
          </a:stretch>
        </p:blipFill>
        <p:spPr>
          <a:xfrm>
            <a:off x="192226" y="5548905"/>
            <a:ext cx="3670300" cy="927100"/>
          </a:xfrm>
          <a:prstGeom prst="rect">
            <a:avLst/>
          </a:prstGeom>
        </p:spPr>
      </p:pic>
      <p:pic>
        <p:nvPicPr>
          <p:cNvPr id="31" name="Picture 30">
            <a:extLst>
              <a:ext uri="{FF2B5EF4-FFF2-40B4-BE49-F238E27FC236}">
                <a16:creationId xmlns:a16="http://schemas.microsoft.com/office/drawing/2014/main" id="{234B739B-E799-D550-3F05-290B8A1CB4F7}"/>
              </a:ext>
            </a:extLst>
          </p:cNvPr>
          <p:cNvPicPr>
            <a:picLocks noChangeAspect="1"/>
          </p:cNvPicPr>
          <p:nvPr/>
        </p:nvPicPr>
        <p:blipFill>
          <a:blip r:embed="rId4"/>
          <a:stretch>
            <a:fillRect/>
          </a:stretch>
        </p:blipFill>
        <p:spPr>
          <a:xfrm>
            <a:off x="198576" y="4634505"/>
            <a:ext cx="3657600" cy="914400"/>
          </a:xfrm>
          <a:prstGeom prst="rect">
            <a:avLst/>
          </a:prstGeom>
        </p:spPr>
      </p:pic>
      <p:graphicFrame>
        <p:nvGraphicFramePr>
          <p:cNvPr id="33" name="Diagram 32">
            <a:extLst>
              <a:ext uri="{FF2B5EF4-FFF2-40B4-BE49-F238E27FC236}">
                <a16:creationId xmlns:a16="http://schemas.microsoft.com/office/drawing/2014/main" id="{4F38CFE8-D628-AB82-A209-069109573AE6}"/>
              </a:ext>
            </a:extLst>
          </p:cNvPr>
          <p:cNvGraphicFramePr/>
          <p:nvPr>
            <p:extLst>
              <p:ext uri="{D42A27DB-BD31-4B8C-83A1-F6EECF244321}">
                <p14:modId xmlns:p14="http://schemas.microsoft.com/office/powerpoint/2010/main" val="3194469517"/>
              </p:ext>
            </p:extLst>
          </p:nvPr>
        </p:nvGraphicFramePr>
        <p:xfrm>
          <a:off x="7432429" y="4728308"/>
          <a:ext cx="4173417" cy="183214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044486034"/>
      </p:ext>
    </p:extLst>
  </p:cSld>
  <p:clrMapOvr>
    <a:masterClrMapping/>
  </p:clrMapOvr>
</p:sld>
</file>

<file path=ppt/theme/theme1.xml><?xml version="1.0" encoding="utf-8"?>
<a:theme xmlns:a="http://schemas.openxmlformats.org/drawingml/2006/main" name="Berlin">
  <a:themeElements>
    <a:clrScheme name="Custom 1">
      <a:dk1>
        <a:srgbClr val="494747"/>
      </a:dk1>
      <a:lt1>
        <a:srgbClr val="FFFFFF"/>
      </a:lt1>
      <a:dk2>
        <a:srgbClr val="455F51"/>
      </a:dk2>
      <a:lt2>
        <a:srgbClr val="E3DED1"/>
      </a:lt2>
      <a:accent1>
        <a:srgbClr val="95BB76"/>
      </a:accent1>
      <a:accent2>
        <a:srgbClr val="7E9F65"/>
      </a:accent2>
      <a:accent3>
        <a:srgbClr val="C0CF3A"/>
      </a:accent3>
      <a:accent4>
        <a:srgbClr val="B1D987"/>
      </a:accent4>
      <a:accent5>
        <a:srgbClr val="4AB5C4"/>
      </a:accent5>
      <a:accent6>
        <a:srgbClr val="0989B1"/>
      </a:accent6>
      <a:hlink>
        <a:srgbClr val="6B9F25"/>
      </a:hlink>
      <a:folHlink>
        <a:srgbClr val="BA6906"/>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38000"/>
              </a:schemeClr>
            </a:gs>
            <a:gs pos="50000">
              <a:schemeClr val="phClr">
                <a:shade val="100000"/>
                <a:hueMod val="100000"/>
                <a:satMod val="110000"/>
                <a:lumMod val="130000"/>
              </a:schemeClr>
            </a:gs>
            <a:gs pos="100000">
              <a:schemeClr val="phClr">
                <a:shade val="78000"/>
                <a:hueMod val="106000"/>
                <a:satMod val="120000"/>
                <a:lumMod val="7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B587E4A9-1405-4B4F-8BC3-512EE08D2EBF}"/>
    </a:ext>
  </a:extLst>
</a:theme>
</file>

<file path=docProps/app.xml><?xml version="1.0" encoding="utf-8"?>
<Properties xmlns="http://schemas.openxmlformats.org/officeDocument/2006/extended-properties" xmlns:vt="http://schemas.openxmlformats.org/officeDocument/2006/docPropsVTypes">
  <Template>Berlin</Template>
  <TotalTime>224</TotalTime>
  <Words>284</Words>
  <Application>Microsoft Macintosh PowerPoint</Application>
  <PresentationFormat>Widescreen</PresentationFormat>
  <Paragraphs>19</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Roboto</vt:lpstr>
      <vt:lpstr>Trebuchet MS</vt:lpstr>
      <vt:lpstr>Berlin</vt:lpstr>
      <vt:lpstr>ACME Aroma Project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ACME Aroma Project</dc:title>
  <dc:creator>Kolbe Sussman</dc:creator>
  <cp:lastModifiedBy>Kolbe Sussman</cp:lastModifiedBy>
  <cp:revision>4</cp:revision>
  <dcterms:created xsi:type="dcterms:W3CDTF">2024-04-06T20:00:14Z</dcterms:created>
  <dcterms:modified xsi:type="dcterms:W3CDTF">2024-04-06T23:44:47Z</dcterms:modified>
</cp:coreProperties>
</file>