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5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80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2C615-CC25-476B-84A9-5A55D1EA7E88}" v="209" dt="2024-11-24T22:44:36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C503D-7F73-497F-9980-40A6313184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DD5B86-0643-41ED-A72E-D7A22A79BEAD}">
      <dgm:prSet/>
      <dgm:spPr/>
      <dgm:t>
        <a:bodyPr/>
        <a:lstStyle/>
        <a:p>
          <a:r>
            <a:rPr lang="en-US"/>
            <a:t>(HESP1) Was a question eliciting an explicit response</a:t>
          </a:r>
        </a:p>
      </dgm:t>
    </dgm:pt>
    <dgm:pt modelId="{34C257F8-4DC4-4C84-B441-973CD4D09A71}" type="parTrans" cxnId="{31D72BBA-8DE2-49BC-9B2D-0A19FE474DD0}">
      <dgm:prSet/>
      <dgm:spPr/>
      <dgm:t>
        <a:bodyPr/>
        <a:lstStyle/>
        <a:p>
          <a:endParaRPr lang="en-US"/>
        </a:p>
      </dgm:t>
    </dgm:pt>
    <dgm:pt modelId="{4B86E862-C936-4589-92C2-C33CBF510936}" type="sibTrans" cxnId="{31D72BBA-8DE2-49BC-9B2D-0A19FE474DD0}">
      <dgm:prSet/>
      <dgm:spPr/>
      <dgm:t>
        <a:bodyPr/>
        <a:lstStyle/>
        <a:p>
          <a:endParaRPr lang="en-US"/>
        </a:p>
      </dgm:t>
    </dgm:pt>
    <dgm:pt modelId="{D409ED2F-3921-4A5A-BE25-891D17AF383B}">
      <dgm:prSet/>
      <dgm:spPr/>
      <dgm:t>
        <a:bodyPr/>
        <a:lstStyle/>
        <a:p>
          <a:r>
            <a:rPr lang="en-US" i="1"/>
            <a:t>“In the past 12 months, since December of last year, did (you/anyone in this household) get SNAP/Supplemental Nutrition Assistance Program or food stamp benefits?”</a:t>
          </a:r>
          <a:endParaRPr lang="en-US"/>
        </a:p>
      </dgm:t>
    </dgm:pt>
    <dgm:pt modelId="{B80EA1D2-2634-480A-9A3B-A410925F4D59}" type="parTrans" cxnId="{319DBBD9-E504-44B2-BA8E-F924ADB38D83}">
      <dgm:prSet/>
      <dgm:spPr/>
      <dgm:t>
        <a:bodyPr/>
        <a:lstStyle/>
        <a:p>
          <a:endParaRPr lang="en-US"/>
        </a:p>
      </dgm:t>
    </dgm:pt>
    <dgm:pt modelId="{0BC5AF60-9ACF-45E4-89CA-BF8D5EE41872}" type="sibTrans" cxnId="{319DBBD9-E504-44B2-BA8E-F924ADB38D83}">
      <dgm:prSet/>
      <dgm:spPr/>
      <dgm:t>
        <a:bodyPr/>
        <a:lstStyle/>
        <a:p>
          <a:endParaRPr lang="en-US"/>
        </a:p>
      </dgm:t>
    </dgm:pt>
    <dgm:pt modelId="{51CADB29-9E57-4B93-B9DB-EACD7B3345E0}">
      <dgm:prSet/>
      <dgm:spPr/>
      <dgm:t>
        <a:bodyPr/>
        <a:lstStyle/>
        <a:p>
          <a:r>
            <a:rPr lang="en-US"/>
            <a:t>(HRFS12M1) Was a calculated classification based on several questions centered around recent situations that describe food insecurity e.g., </a:t>
          </a:r>
        </a:p>
      </dgm:t>
    </dgm:pt>
    <dgm:pt modelId="{FEA06FE8-CCEC-42DD-899A-697CF3D2E15B}" type="parTrans" cxnId="{C3BE34B6-C0D4-48A7-B6B2-B273A3112FCE}">
      <dgm:prSet/>
      <dgm:spPr/>
      <dgm:t>
        <a:bodyPr/>
        <a:lstStyle/>
        <a:p>
          <a:endParaRPr lang="en-US"/>
        </a:p>
      </dgm:t>
    </dgm:pt>
    <dgm:pt modelId="{8FE84AD4-FCC2-4ECB-BFC4-DB3B03A6DCCA}" type="sibTrans" cxnId="{C3BE34B6-C0D4-48A7-B6B2-B273A3112FCE}">
      <dgm:prSet/>
      <dgm:spPr/>
      <dgm:t>
        <a:bodyPr/>
        <a:lstStyle/>
        <a:p>
          <a:endParaRPr lang="en-US"/>
        </a:p>
      </dgm:t>
    </dgm:pt>
    <dgm:pt modelId="{18E20021-E16C-45FB-AC43-DA4605A6F3F1}">
      <dgm:prSet/>
      <dgm:spPr/>
      <dgm:t>
        <a:bodyPr/>
        <a:lstStyle/>
        <a:p>
          <a:r>
            <a:rPr lang="en-US" i="1"/>
            <a:t>“During the past 30 days, did any children in the household (between 5 and 18 years old) receive a free or reduced-price meal or snack at an afterschool program?”</a:t>
          </a:r>
          <a:endParaRPr lang="en-US"/>
        </a:p>
      </dgm:t>
    </dgm:pt>
    <dgm:pt modelId="{83D0D49B-EA0B-47A8-A595-5614D763AFDF}" type="parTrans" cxnId="{0C37585F-2BF3-4210-8AEA-8F6B02B25E4C}">
      <dgm:prSet/>
      <dgm:spPr/>
      <dgm:t>
        <a:bodyPr/>
        <a:lstStyle/>
        <a:p>
          <a:endParaRPr lang="en-US"/>
        </a:p>
      </dgm:t>
    </dgm:pt>
    <dgm:pt modelId="{B5D7B3AB-916F-4D02-9747-7B175B75271C}" type="sibTrans" cxnId="{0C37585F-2BF3-4210-8AEA-8F6B02B25E4C}">
      <dgm:prSet/>
      <dgm:spPr/>
      <dgm:t>
        <a:bodyPr/>
        <a:lstStyle/>
        <a:p>
          <a:endParaRPr lang="en-US"/>
        </a:p>
      </dgm:t>
    </dgm:pt>
    <dgm:pt modelId="{4D9404AB-CEBD-45EB-B20C-B2DA91FB9092}" type="pres">
      <dgm:prSet presAssocID="{FCEC503D-7F73-497F-9980-40A631318451}" presName="linear" presStyleCnt="0">
        <dgm:presLayoutVars>
          <dgm:animLvl val="lvl"/>
          <dgm:resizeHandles val="exact"/>
        </dgm:presLayoutVars>
      </dgm:prSet>
      <dgm:spPr/>
    </dgm:pt>
    <dgm:pt modelId="{46E8E4FD-661E-4430-ABAF-D0B5E3222258}" type="pres">
      <dgm:prSet presAssocID="{13DD5B86-0643-41ED-A72E-D7A22A79BEA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D15E9E-C34A-47E4-97AD-C31E15C685D5}" type="pres">
      <dgm:prSet presAssocID="{13DD5B86-0643-41ED-A72E-D7A22A79BEAD}" presName="childText" presStyleLbl="revTx" presStyleIdx="0" presStyleCnt="2">
        <dgm:presLayoutVars>
          <dgm:bulletEnabled val="1"/>
        </dgm:presLayoutVars>
      </dgm:prSet>
      <dgm:spPr/>
    </dgm:pt>
    <dgm:pt modelId="{76C4C018-05FB-4BE0-885C-67F61E9421B5}" type="pres">
      <dgm:prSet presAssocID="{51CADB29-9E57-4B93-B9DB-EACD7B3345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935ECD-F71F-4F62-BAAB-36301CEA7222}" type="pres">
      <dgm:prSet presAssocID="{51CADB29-9E57-4B93-B9DB-EACD7B3345E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2999412-5BC2-48D6-80F2-477A937D84A1}" type="presOf" srcId="{FCEC503D-7F73-497F-9980-40A631318451}" destId="{4D9404AB-CEBD-45EB-B20C-B2DA91FB9092}" srcOrd="0" destOrd="0" presId="urn:microsoft.com/office/officeart/2005/8/layout/vList2"/>
    <dgm:cxn modelId="{811D2922-6E38-4AD2-9889-C9E98881D77A}" type="presOf" srcId="{18E20021-E16C-45FB-AC43-DA4605A6F3F1}" destId="{F1935ECD-F71F-4F62-BAAB-36301CEA7222}" srcOrd="0" destOrd="0" presId="urn:microsoft.com/office/officeart/2005/8/layout/vList2"/>
    <dgm:cxn modelId="{1217DA5E-4BEB-4084-B6C7-7494936F9564}" type="presOf" srcId="{51CADB29-9E57-4B93-B9DB-EACD7B3345E0}" destId="{76C4C018-05FB-4BE0-885C-67F61E9421B5}" srcOrd="0" destOrd="0" presId="urn:microsoft.com/office/officeart/2005/8/layout/vList2"/>
    <dgm:cxn modelId="{0C37585F-2BF3-4210-8AEA-8F6B02B25E4C}" srcId="{51CADB29-9E57-4B93-B9DB-EACD7B3345E0}" destId="{18E20021-E16C-45FB-AC43-DA4605A6F3F1}" srcOrd="0" destOrd="0" parTransId="{83D0D49B-EA0B-47A8-A595-5614D763AFDF}" sibTransId="{B5D7B3AB-916F-4D02-9747-7B175B75271C}"/>
    <dgm:cxn modelId="{C3BE34B6-C0D4-48A7-B6B2-B273A3112FCE}" srcId="{FCEC503D-7F73-497F-9980-40A631318451}" destId="{51CADB29-9E57-4B93-B9DB-EACD7B3345E0}" srcOrd="1" destOrd="0" parTransId="{FEA06FE8-CCEC-42DD-899A-697CF3D2E15B}" sibTransId="{8FE84AD4-FCC2-4ECB-BFC4-DB3B03A6DCCA}"/>
    <dgm:cxn modelId="{31D72BBA-8DE2-49BC-9B2D-0A19FE474DD0}" srcId="{FCEC503D-7F73-497F-9980-40A631318451}" destId="{13DD5B86-0643-41ED-A72E-D7A22A79BEAD}" srcOrd="0" destOrd="0" parTransId="{34C257F8-4DC4-4C84-B441-973CD4D09A71}" sibTransId="{4B86E862-C936-4589-92C2-C33CBF510936}"/>
    <dgm:cxn modelId="{319DBBD9-E504-44B2-BA8E-F924ADB38D83}" srcId="{13DD5B86-0643-41ED-A72E-D7A22A79BEAD}" destId="{D409ED2F-3921-4A5A-BE25-891D17AF383B}" srcOrd="0" destOrd="0" parTransId="{B80EA1D2-2634-480A-9A3B-A410925F4D59}" sibTransId="{0BC5AF60-9ACF-45E4-89CA-BF8D5EE41872}"/>
    <dgm:cxn modelId="{530308EC-3B62-45BE-93A9-E653DC4701BC}" type="presOf" srcId="{D409ED2F-3921-4A5A-BE25-891D17AF383B}" destId="{02D15E9E-C34A-47E4-97AD-C31E15C685D5}" srcOrd="0" destOrd="0" presId="urn:microsoft.com/office/officeart/2005/8/layout/vList2"/>
    <dgm:cxn modelId="{961A52FE-A733-4A10-89F5-F3D9E48CF36B}" type="presOf" srcId="{13DD5B86-0643-41ED-A72E-D7A22A79BEAD}" destId="{46E8E4FD-661E-4430-ABAF-D0B5E3222258}" srcOrd="0" destOrd="0" presId="urn:microsoft.com/office/officeart/2005/8/layout/vList2"/>
    <dgm:cxn modelId="{4DCD0A11-F8A9-41B1-AB99-E3406B87CA50}" type="presParOf" srcId="{4D9404AB-CEBD-45EB-B20C-B2DA91FB9092}" destId="{46E8E4FD-661E-4430-ABAF-D0B5E3222258}" srcOrd="0" destOrd="0" presId="urn:microsoft.com/office/officeart/2005/8/layout/vList2"/>
    <dgm:cxn modelId="{E6EB0547-710D-4A7C-AF1C-DA947A5C3DF5}" type="presParOf" srcId="{4D9404AB-CEBD-45EB-B20C-B2DA91FB9092}" destId="{02D15E9E-C34A-47E4-97AD-C31E15C685D5}" srcOrd="1" destOrd="0" presId="urn:microsoft.com/office/officeart/2005/8/layout/vList2"/>
    <dgm:cxn modelId="{BEA68D97-A545-4206-92A2-6E290BD56FAB}" type="presParOf" srcId="{4D9404AB-CEBD-45EB-B20C-B2DA91FB9092}" destId="{76C4C018-05FB-4BE0-885C-67F61E9421B5}" srcOrd="2" destOrd="0" presId="urn:microsoft.com/office/officeart/2005/8/layout/vList2"/>
    <dgm:cxn modelId="{FC6F5BA3-2DBE-46AE-825B-3A6C1D10764B}" type="presParOf" srcId="{4D9404AB-CEBD-45EB-B20C-B2DA91FB9092}" destId="{F1935ECD-F71F-4F62-BAAB-36301CEA722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8E4FD-661E-4430-ABAF-D0B5E3222258}">
      <dsp:nvSpPr>
        <dsp:cNvPr id="0" name=""/>
        <dsp:cNvSpPr/>
      </dsp:nvSpPr>
      <dsp:spPr>
        <a:xfrm>
          <a:off x="0" y="191341"/>
          <a:ext cx="4855264" cy="1346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(HESP1) Was a question eliciting an explicit response</a:t>
          </a:r>
        </a:p>
      </dsp:txBody>
      <dsp:txXfrm>
        <a:off x="65721" y="257062"/>
        <a:ext cx="4723822" cy="1214862"/>
      </dsp:txXfrm>
    </dsp:sp>
    <dsp:sp modelId="{02D15E9E-C34A-47E4-97AD-C31E15C685D5}">
      <dsp:nvSpPr>
        <dsp:cNvPr id="0" name=""/>
        <dsp:cNvSpPr/>
      </dsp:nvSpPr>
      <dsp:spPr>
        <a:xfrm>
          <a:off x="0" y="1537646"/>
          <a:ext cx="4855264" cy="884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1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i="1" kern="1200"/>
            <a:t>“In the past 12 months, since December of last year, did (you/anyone in this household) get SNAP/Supplemental Nutrition Assistance Program or food stamp benefits?”</a:t>
          </a:r>
          <a:endParaRPr lang="en-US" sz="1500" kern="1200"/>
        </a:p>
      </dsp:txBody>
      <dsp:txXfrm>
        <a:off x="0" y="1537646"/>
        <a:ext cx="4855264" cy="884924"/>
      </dsp:txXfrm>
    </dsp:sp>
    <dsp:sp modelId="{76C4C018-05FB-4BE0-885C-67F61E9421B5}">
      <dsp:nvSpPr>
        <dsp:cNvPr id="0" name=""/>
        <dsp:cNvSpPr/>
      </dsp:nvSpPr>
      <dsp:spPr>
        <a:xfrm>
          <a:off x="0" y="2422571"/>
          <a:ext cx="4855264" cy="1346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(HRFS12M1) Was a calculated classification based on several questions centered around recent situations that describe food insecurity e.g., </a:t>
          </a:r>
        </a:p>
      </dsp:txBody>
      <dsp:txXfrm>
        <a:off x="65721" y="2488292"/>
        <a:ext cx="4723822" cy="1214862"/>
      </dsp:txXfrm>
    </dsp:sp>
    <dsp:sp modelId="{F1935ECD-F71F-4F62-BAAB-36301CEA7222}">
      <dsp:nvSpPr>
        <dsp:cNvPr id="0" name=""/>
        <dsp:cNvSpPr/>
      </dsp:nvSpPr>
      <dsp:spPr>
        <a:xfrm>
          <a:off x="0" y="3768875"/>
          <a:ext cx="4855264" cy="884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1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i="1" kern="1200"/>
            <a:t>“During the past 30 days, did any children in the household (between 5 and 18 years old) receive a free or reduced-price meal or snack at an afterschool program?”</a:t>
          </a:r>
          <a:endParaRPr lang="en-US" sz="1500" kern="1200"/>
        </a:p>
      </dsp:txBody>
      <dsp:txXfrm>
        <a:off x="0" y="3768875"/>
        <a:ext cx="4855264" cy="884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586ED-7126-4C11-A2F3-177F1FC3685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F78B5-9F6D-415E-9C23-9C6D326E8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0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Food Stamp participation</a:t>
            </a:r>
            <a:r>
              <a:rPr lang="en-US" dirty="0"/>
              <a:t> (SNAP participation) is generally asked at the </a:t>
            </a:r>
            <a:r>
              <a:rPr lang="en-US" b="1" dirty="0"/>
              <a:t>household level</a:t>
            </a:r>
            <a:r>
              <a:rPr lang="en-US" dirty="0"/>
              <a:t>, not the individual level. If the dataset contains responses for individuals, those who are not the household reference person may have "NIU" for this variable. For example: The CPS often selects one person (usually the household head) to answer household-level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household members are considered "Not In Universe" (NIU) for questions like SNAP participation.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F78B5-9F6D-415E-9C23-9C6D326E89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1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7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3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2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5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5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02194C-5C32-4FF0-898E-D9B65F71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34676-1A6E-B077-B162-34CE71E4B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176721" cy="3162300"/>
          </a:xfrm>
        </p:spPr>
        <p:txBody>
          <a:bodyPr anchor="t">
            <a:normAutofit/>
          </a:bodyPr>
          <a:lstStyle/>
          <a:p>
            <a:r>
              <a:rPr lang="en-US"/>
              <a:t>Supplemental Food Nutrition Assistance and Food Security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BD592-B781-5E4A-F8A8-26195D2C1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176721" cy="985075"/>
          </a:xfrm>
        </p:spPr>
        <p:txBody>
          <a:bodyPr anchor="b">
            <a:normAutofit/>
          </a:bodyPr>
          <a:lstStyle/>
          <a:p>
            <a:r>
              <a:rPr lang="en-US" dirty="0"/>
              <a:t>Kolby Porter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776ED6-F0C9-44DC-8CB5-8EC765E6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097" y="0"/>
            <a:ext cx="6967702" cy="6858000"/>
          </a:xfrm>
          <a:custGeom>
            <a:avLst/>
            <a:gdLst>
              <a:gd name="connsiteX0" fmla="*/ 0 w 6967702"/>
              <a:gd name="connsiteY0" fmla="*/ 0 h 6858000"/>
              <a:gd name="connsiteX1" fmla="*/ 6967702 w 6967702"/>
              <a:gd name="connsiteY1" fmla="*/ 0 h 6858000"/>
              <a:gd name="connsiteX2" fmla="*/ 6609336 w 6967702"/>
              <a:gd name="connsiteY2" fmla="*/ 8919 h 6858000"/>
              <a:gd name="connsiteX3" fmla="*/ 0 w 69677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7702" h="6858000">
                <a:moveTo>
                  <a:pt x="0" y="0"/>
                </a:moveTo>
                <a:lnTo>
                  <a:pt x="6967702" y="0"/>
                </a:lnTo>
                <a:lnTo>
                  <a:pt x="6609336" y="8919"/>
                </a:lnTo>
                <a:cubicBezTo>
                  <a:pt x="2927707" y="192598"/>
                  <a:pt x="0" y="3188792"/>
                  <a:pt x="0" y="68580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ssorted vegetables and fruits">
            <a:extLst>
              <a:ext uri="{FF2B5EF4-FFF2-40B4-BE49-F238E27FC236}">
                <a16:creationId xmlns:a16="http://schemas.microsoft.com/office/drawing/2014/main" id="{94E3D218-9150-3B02-A4F4-6EE2C73D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31" r="9948" b="-2"/>
          <a:stretch/>
        </p:blipFill>
        <p:spPr>
          <a:xfrm>
            <a:off x="5224099" y="2"/>
            <a:ext cx="6967903" cy="6858005"/>
          </a:xfrm>
          <a:custGeom>
            <a:avLst/>
            <a:gdLst/>
            <a:ahLst/>
            <a:cxnLst/>
            <a:rect l="l" t="t" r="r" b="b"/>
            <a:pathLst>
              <a:path w="6967903" h="6858005">
                <a:moveTo>
                  <a:pt x="6967903" y="0"/>
                </a:moveTo>
                <a:lnTo>
                  <a:pt x="6967903" y="6858005"/>
                </a:lnTo>
                <a:lnTo>
                  <a:pt x="0" y="6858005"/>
                </a:lnTo>
                <a:cubicBezTo>
                  <a:pt x="0" y="3070435"/>
                  <a:pt x="3119637" y="0"/>
                  <a:pt x="69679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890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4E132B-A8F0-3D0E-67ED-CDAD6B970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0EFDB5-F291-AEB7-9877-00BFE738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0" y="1025039"/>
            <a:ext cx="5270006" cy="4134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65D51C-CDE2-3819-44FD-B94C50E7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669" y="1025038"/>
            <a:ext cx="5026735" cy="41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5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7A4E1B-8150-BD36-61E9-7779532A6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8A318C-82E6-8DDA-32EB-E66F5D765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03DFBEA-1D8D-E37F-85F8-B5883022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7FED9A5-6431-EED7-BEC7-09878FEA3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5AA4E3-EEF5-683A-24CE-5894D3A39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7E153-B1E9-BECB-531B-A5F732B2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9"/>
          <a:stretch/>
        </p:blipFill>
        <p:spPr>
          <a:xfrm>
            <a:off x="861933" y="1694104"/>
            <a:ext cx="9690406" cy="3230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671B47-C1E8-8153-7FFD-B845972F5909}"/>
              </a:ext>
            </a:extLst>
          </p:cNvPr>
          <p:cNvSpPr txBox="1"/>
          <p:nvPr/>
        </p:nvSpPr>
        <p:spPr>
          <a:xfrm>
            <a:off x="861933" y="569626"/>
            <a:ext cx="372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Demographics by Groups</a:t>
            </a:r>
          </a:p>
        </p:txBody>
      </p:sp>
    </p:spTree>
    <p:extLst>
      <p:ext uri="{BB962C8B-B14F-4D97-AF65-F5344CB8AC3E}">
        <p14:creationId xmlns:p14="http://schemas.microsoft.com/office/powerpoint/2010/main" val="110929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381C-D9BD-CC25-66D0-D8A4909B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89660-EE54-6119-F8C5-794641710C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we use a simple linear regression or difference in mean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𝐹𝑜𝑜𝑑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𝑆𝑒𝑐𝑢𝑟𝑖𝑡𝑦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𝑃𝑎𝑟𝑡𝑖𝑐𝑖𝑝𝑎𝑡𝑖𝑜𝑛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grow m:val="on"/>
                            <m:supHide m:val="on"/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0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pt-BR" i="0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pt-BR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pt-BR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grow m:val="on"/>
                            <m:supHide m:val="on"/>
                            <m:ctrlPr>
                              <a:rPr lang="pt-B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pt-BR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pt-BR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pt-BR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~</m:t>
                    </m:r>
                    <m:sSub>
                      <m:sSubPr>
                        <m:ctrlPr>
                          <a:rPr lang="pt-B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= 26.75%</a:t>
                </a:r>
              </a:p>
              <a:p>
                <a:r>
                  <a:rPr lang="pt-BR" dirty="0">
                    <a:latin typeface="Cambria" panose="02040503050406030204" pitchFamily="18" charset="0"/>
                    <a:ea typeface="Cambria" panose="02040503050406030204" pitchFamily="18" charset="0"/>
                  </a:rPr>
                  <a:t>Roughly, 26.75% more likely to be food insecure given SNAP participation. </a:t>
                </a:r>
              </a:p>
              <a:p>
                <a:r>
                  <a:rPr lang="pt-BR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Intuitively the effect of SNAP participation is unlikely to be increasing food insecurity</a:t>
                </a:r>
              </a:p>
              <a:p>
                <a:r>
                  <a:rPr lang="pt-BR" dirty="0">
                    <a:latin typeface="Cambria" panose="02040503050406030204" pitchFamily="18" charset="0"/>
                    <a:ea typeface="Cambria" panose="02040503050406030204" pitchFamily="18" charset="0"/>
                  </a:rPr>
                  <a:t>Likely facing selection bias. </a:t>
                </a:r>
              </a:p>
              <a:p>
                <a:endParaRPr lang="pt-B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789660-EE54-6119-F8C5-794641710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9" t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76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3C12B-977D-A407-68A5-FB8879839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D5CF-2F36-B26E-B243-F21937AC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C6526-509A-27F5-5C6E-1C6A5E1986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Using a linear regression with our covariates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𝐹𝑜𝑜𝑑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𝑆𝑒𝑐𝑢𝑟𝑖𝑡𝑦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pt-BR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coefficient for treatment ~20.5%</a:t>
                </a:r>
              </a:p>
              <a:p>
                <a:r>
                  <a:rPr lang="pt-BR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Still likely to be facing selection bias. </a:t>
                </a:r>
              </a:p>
              <a:p>
                <a:endParaRPr lang="pt-B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C6526-509A-27F5-5C6E-1C6A5E198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9" t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4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757017-B801-7ECC-2746-EFA879A92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FF3597-294D-4BCC-9A3B-F73618BF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9224A-7C01-8012-EC7D-3FF9C695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720435"/>
            <a:ext cx="6397165" cy="1507375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07C1F-C561-E351-692B-306C42B3C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1" y="2427316"/>
                <a:ext cx="6397165" cy="351351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Using separate linear regressions with our covariates and differencing the outcomes with 1000 bootstrap iterations.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sup>
                        </m:sSub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= 0.207 ~20.7%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07C1F-C561-E351-692B-306C42B3C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1" y="2427316"/>
                <a:ext cx="6397165" cy="3513514"/>
              </a:xfrm>
              <a:blipFill>
                <a:blip r:embed="rId2"/>
                <a:stretch>
                  <a:fillRect l="-667" t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A95A814-33CD-4A6C-8F2B-378289DB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640" y="-148"/>
            <a:ext cx="3495360" cy="340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79214A-A9B1-4E84-BF32-CA24669E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695889" y="-5385"/>
            <a:ext cx="3496111" cy="340144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C2AFC501-FEED-AB72-A0BD-C0AD6DCD78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13" r="-3" b="-3"/>
          <a:stretch/>
        </p:blipFill>
        <p:spPr>
          <a:xfrm>
            <a:off x="8696640" y="3396062"/>
            <a:ext cx="3496111" cy="34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2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F51608-4AA7-7B6A-1FCF-AE5805ADE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FF3597-294D-4BCC-9A3B-F73618BF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8F290-6491-3230-5220-8AFB3867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720435"/>
            <a:ext cx="6397165" cy="1507375"/>
          </a:xfrm>
        </p:spPr>
        <p:txBody>
          <a:bodyPr>
            <a:normAutofit/>
          </a:bodyPr>
          <a:lstStyle/>
          <a:p>
            <a:r>
              <a:rPr lang="en-US" dirty="0"/>
              <a:t>Addressing Selection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9BC1E-D52B-B064-E70A-FECAA2FC8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1" y="2427316"/>
                <a:ext cx="6397165" cy="35135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We’ll use a logit model to analyze the dataset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0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0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e>
                    </m:nary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coefficient for the treatment variable from my model was 0.9492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odds of food insecurity for SNAP participants are 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2.58 times higher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than for non-participants, holding all other factors constant.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marginal effect of the treatment variable from the logit model was 0.1710</a:t>
                </a: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E9BC1E-D52B-B064-E70A-FECAA2FC8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1" y="2427316"/>
                <a:ext cx="6397165" cy="3513514"/>
              </a:xfrm>
              <a:blipFill>
                <a:blip r:embed="rId2"/>
                <a:stretch>
                  <a:fillRect l="-477" t="-520" r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A95A814-33CD-4A6C-8F2B-378289DB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640" y="-148"/>
            <a:ext cx="3495360" cy="340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79214A-A9B1-4E84-BF32-CA24669E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695889" y="-5385"/>
            <a:ext cx="3496111" cy="340144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15" descr="Network with pins">
            <a:extLst>
              <a:ext uri="{FF2B5EF4-FFF2-40B4-BE49-F238E27FC236}">
                <a16:creationId xmlns:a16="http://schemas.microsoft.com/office/drawing/2014/main" id="{FC470487-0475-A40A-62DC-C4506FBD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49" r="17095" b="2"/>
          <a:stretch/>
        </p:blipFill>
        <p:spPr>
          <a:xfrm>
            <a:off x="8696640" y="3396062"/>
            <a:ext cx="3496111" cy="34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7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83A578-29B3-4ED5-3B89-7CED9AE9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241E8-A0E9-2C58-E57D-B8AF3020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Propensity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5DB6-288C-D12A-2A5F-E3972147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>
                <a:latin typeface="Cambria" panose="02040503050406030204" pitchFamily="18" charset="0"/>
                <a:ea typeface="Cambria" panose="02040503050406030204" pitchFamily="18" charset="0"/>
              </a:rPr>
              <a:t>We’ll use the logit fitted values to create propensity scores.</a:t>
            </a:r>
          </a:p>
          <a:p>
            <a:pPr>
              <a:lnSpc>
                <a:spcPct val="110000"/>
              </a:lnSpc>
            </a:pPr>
            <a:r>
              <a:rPr lang="en-US" sz="1500" b="0" i="0">
                <a:latin typeface="Cambria Math" panose="02040503050406030204" pitchFamily="18" charset="0"/>
              </a:rPr>
              <a:t>Difference in mean when using propensity scoring give an average treatment effect of -0.045</a:t>
            </a:r>
          </a:p>
          <a:p>
            <a:pPr>
              <a:lnSpc>
                <a:spcPct val="110000"/>
              </a:lnSpc>
            </a:pPr>
            <a:r>
              <a:rPr lang="en-US" sz="1500">
                <a:latin typeface="Cambria" panose="02040503050406030204" pitchFamily="18" charset="0"/>
                <a:ea typeface="Cambria" panose="02040503050406030204" pitchFamily="18" charset="0"/>
              </a:rPr>
              <a:t>This translates to a 4.45% decrease in food insecurity given SNAP participation.</a:t>
            </a:r>
          </a:p>
          <a:p>
            <a:pPr>
              <a:lnSpc>
                <a:spcPct val="110000"/>
              </a:lnSpc>
            </a:pPr>
            <a:r>
              <a:rPr lang="en-US" sz="1500">
                <a:latin typeface="Cambria" panose="02040503050406030204" pitchFamily="18" charset="0"/>
                <a:ea typeface="Cambria" panose="02040503050406030204" pitchFamily="18" charset="0"/>
              </a:rPr>
              <a:t>Bootstrap estimation of the ATE using propensity score weighting yields a coefficient of -0.046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66676-20ED-B10D-17A3-D1F03052D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464" y="1549372"/>
            <a:ext cx="4788861" cy="37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1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F534F-F969-50E7-8CCB-DB0A0486D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B16C-35A0-84A1-2DA3-E02E0D7E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Adjustment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44C4-288C-AA99-9B55-6C154D4F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Performing regression adjustment using propensity score weighting yields a similar result. </a:t>
            </a:r>
          </a:p>
          <a:p>
            <a:r>
              <a:rPr lang="en-US" b="0" i="0" dirty="0">
                <a:latin typeface="Cambria Math" panose="02040503050406030204" pitchFamily="18" charset="0"/>
              </a:rPr>
              <a:t>Difference in mean when using regression adjustment yields an average treatment effect of -0.0242.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translates to a 2.42% decrease in food insecurity given SNAP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406974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4209F-38AB-8E8B-3EDA-AAB85AB8A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F410-0F12-ADE2-03BF-5D89FBDA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5373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9F17C-83CF-FDFE-4236-2D96E363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1678263"/>
            <a:ext cx="4463634" cy="3501473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FBE2F80-84C6-1BC8-F1FB-BF99329DED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36184" y="578847"/>
            <a:ext cx="5552117" cy="480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ATE Point Estimates: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 three methods show negative ATE values, indicating that SNAP participation reduces food insecurity.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magnitude of the effects differs slightly between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Bootstrapped shows a small negative ATE but is the most precise.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Mean Differencing is largely less precise but measured as negative.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Regression adjustment is a mix between the two.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7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3D5CA-AA11-3FF8-656B-E28F70184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4CAD-1CC1-127C-249A-D51334A1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5373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ATEs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2BF411-741B-955A-31EE-B5F94D7103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36184" y="578847"/>
            <a:ext cx="5552117" cy="480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ATE Point Estimates: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 three methods show negative ATE values, indicating that SNAP participation reduces food insecurity.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magnitude of the effects differs slightly between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Bootstrapped shows a small negative ATE but is the most precise.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Mean Differencing is largely less precise but measured as negative.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Regression adjustment is a mix between the two.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9ECF5-C22F-B779-F899-A5DF22B8C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1274164"/>
            <a:ext cx="4853756" cy="38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7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AF30CFE-E4FF-43C7-90BF-54AABC3A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8447" y="0"/>
            <a:ext cx="52660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D918EA08-F7D2-4D19-9224-994CE251A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21" y="-1"/>
            <a:ext cx="8755258" cy="6858000"/>
          </a:xfrm>
          <a:custGeom>
            <a:avLst/>
            <a:gdLst>
              <a:gd name="connsiteX0" fmla="*/ 0 w 8755258"/>
              <a:gd name="connsiteY0" fmla="*/ 0 h 6858000"/>
              <a:gd name="connsiteX1" fmla="*/ 5326258 w 8755258"/>
              <a:gd name="connsiteY1" fmla="*/ 0 h 6858000"/>
              <a:gd name="connsiteX2" fmla="*/ 5411299 w 8755258"/>
              <a:gd name="connsiteY2" fmla="*/ 0 h 6858000"/>
              <a:gd name="connsiteX3" fmla="*/ 5411299 w 8755258"/>
              <a:gd name="connsiteY3" fmla="*/ 2150 h 6858000"/>
              <a:gd name="connsiteX4" fmla="*/ 5502714 w 8755258"/>
              <a:gd name="connsiteY4" fmla="*/ 4462 h 6858000"/>
              <a:gd name="connsiteX5" fmla="*/ 8755258 w 8755258"/>
              <a:gd name="connsiteY5" fmla="*/ 3429000 h 6858000"/>
              <a:gd name="connsiteX6" fmla="*/ 5502714 w 8755258"/>
              <a:gd name="connsiteY6" fmla="*/ 6853538 h 6858000"/>
              <a:gd name="connsiteX7" fmla="*/ 5411299 w 8755258"/>
              <a:gd name="connsiteY7" fmla="*/ 6855850 h 6858000"/>
              <a:gd name="connsiteX8" fmla="*/ 5411299 w 8755258"/>
              <a:gd name="connsiteY8" fmla="*/ 6857987 h 6858000"/>
              <a:gd name="connsiteX9" fmla="*/ 5326772 w 8755258"/>
              <a:gd name="connsiteY9" fmla="*/ 6857987 h 6858000"/>
              <a:gd name="connsiteX10" fmla="*/ 5326258 w 8755258"/>
              <a:gd name="connsiteY10" fmla="*/ 6858000 h 6858000"/>
              <a:gd name="connsiteX11" fmla="*/ 5325745 w 8755258"/>
              <a:gd name="connsiteY11" fmla="*/ 6857987 h 6858000"/>
              <a:gd name="connsiteX12" fmla="*/ 0 w 8755258"/>
              <a:gd name="connsiteY12" fmla="*/ 68579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55258" h="6858000">
                <a:moveTo>
                  <a:pt x="0" y="0"/>
                </a:moveTo>
                <a:lnTo>
                  <a:pt x="5326258" y="0"/>
                </a:lnTo>
                <a:lnTo>
                  <a:pt x="5411299" y="0"/>
                </a:lnTo>
                <a:lnTo>
                  <a:pt x="5411299" y="2150"/>
                </a:lnTo>
                <a:lnTo>
                  <a:pt x="5502714" y="4462"/>
                </a:lnTo>
                <a:cubicBezTo>
                  <a:pt x="7314494" y="96301"/>
                  <a:pt x="8755258" y="1594397"/>
                  <a:pt x="8755258" y="3429000"/>
                </a:cubicBezTo>
                <a:cubicBezTo>
                  <a:pt x="8755258" y="5263603"/>
                  <a:pt x="7314494" y="6761699"/>
                  <a:pt x="5502714" y="6853538"/>
                </a:cubicBezTo>
                <a:lnTo>
                  <a:pt x="5411299" y="6855850"/>
                </a:lnTo>
                <a:lnTo>
                  <a:pt x="5411299" y="6857987"/>
                </a:lnTo>
                <a:lnTo>
                  <a:pt x="5326772" y="6857987"/>
                </a:lnTo>
                <a:lnTo>
                  <a:pt x="5326258" y="6858000"/>
                </a:lnTo>
                <a:lnTo>
                  <a:pt x="5325745" y="6857987"/>
                </a:lnTo>
                <a:lnTo>
                  <a:pt x="0" y="685798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2D66C-555B-16C2-9100-F3C944120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5266080" cy="3162300"/>
          </a:xfrm>
        </p:spPr>
        <p:txBody>
          <a:bodyPr>
            <a:normAutofit/>
          </a:bodyPr>
          <a:lstStyle/>
          <a:p>
            <a:r>
              <a:rPr lang="en-US" sz="3000" b="0" i="0">
                <a:effectLst/>
                <a:latin typeface="Source Sans Pro Web"/>
              </a:rPr>
              <a:t>SNAP provides food benefits to low-income families to supplement their grocery budget so they can afford the nutritious food essential to health and well-being.</a:t>
            </a:r>
            <a:endParaRPr lang="en-US" sz="3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220D2-0C64-8F68-1D9B-51705C208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5266080" cy="985075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Source Sans Pro Web"/>
              </a:rPr>
              <a:t>The idea for the first Food Stamp Program (FSP) is credited to various people, most notably Secretary of Agriculture Henry Wallace and the program's first Administrator Milo Perkins in 1939. 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7B0098-64CB-4CA2-913F-B6361A640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-1"/>
            <a:ext cx="3458738" cy="3428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F058BB3D-7B21-46A3-B0D6-AB9D1578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58139" y="-22647"/>
            <a:ext cx="3428989" cy="3474281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3434976"/>
            <a:ext cx="3456507" cy="3428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55F008-418D-4A3D-9F43-E50DF4BA7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3429002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3A964CF-9B08-4310-A326-19181F907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5139536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1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5E19-86AE-A654-F95A-6600FCA9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9AEC-5F52-040C-A634-7B4D8EF0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probit specification for the same model yielded a marginal effect of 0.1770 for the treatment variable</a:t>
            </a:r>
          </a:p>
          <a:p>
            <a:r>
              <a:rPr lang="en-US" dirty="0"/>
              <a:t>Sophisticated matching methods required </a:t>
            </a:r>
            <a:r>
              <a:rPr lang="en-US" dirty="0" err="1"/>
              <a:t>subsetting</a:t>
            </a:r>
            <a:r>
              <a:rPr lang="en-US" dirty="0"/>
              <a:t> the data due to the size of the data set. Simple nearest neighbor methods yielded coefficients closer to linear regression analysis than propensity scoring.</a:t>
            </a:r>
          </a:p>
        </p:txBody>
      </p:sp>
    </p:spTree>
    <p:extLst>
      <p:ext uri="{BB962C8B-B14F-4D97-AF65-F5344CB8AC3E}">
        <p14:creationId xmlns:p14="http://schemas.microsoft.com/office/powerpoint/2010/main" val="1383935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0316-026B-8663-DAF9-79DDD596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60875"/>
            <a:ext cx="9950103" cy="617413"/>
          </a:xfrm>
        </p:spPr>
        <p:txBody>
          <a:bodyPr/>
          <a:lstStyle/>
          <a:p>
            <a:r>
              <a:rPr lang="en-US" dirty="0"/>
              <a:t>Evaluating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BFAF-4163-15F9-D3AD-F0BE639C8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9975" y="2380410"/>
            <a:ext cx="4942438" cy="2097180"/>
          </a:xfrm>
        </p:spPr>
        <p:txBody>
          <a:bodyPr>
            <a:normAutofit/>
          </a:bodyPr>
          <a:lstStyle/>
          <a:p>
            <a:r>
              <a:rPr lang="en-US" dirty="0"/>
              <a:t>The analysis performed was designed to measure the contemporaneous effects of SNAP participation and food security. </a:t>
            </a:r>
          </a:p>
          <a:p>
            <a:r>
              <a:rPr lang="en-US" dirty="0"/>
              <a:t>The Current Population Survey is largely based on direct input from respondents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D457297-13DE-CEFF-34C2-00292A223DA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331820"/>
          <a:ext cx="4855265" cy="4845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0871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1676-0BE0-E32A-823A-4109F418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C059-CC1A-B39C-EF41-BEEB7C4272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more precise approach to answer this question may be using a longitudinal study. To truly derive a treatment effect a difference in differences model may present more applicable results. </a:t>
            </a:r>
          </a:p>
          <a:p>
            <a:r>
              <a:rPr lang="en-US" dirty="0"/>
              <a:t>Panel data from SNAP recipients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8BA2B-EF45-638F-4E05-18B051DA7F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One could refine the analysis to measure food insecurity in areas with a higher cost of living. </a:t>
            </a:r>
          </a:p>
          <a:p>
            <a:r>
              <a:rPr lang="en-US" dirty="0"/>
              <a:t>Along with SNAP data, US BLS for cost-of-living data could be used to study the relationship between high-cost areas and food insecurity. </a:t>
            </a:r>
          </a:p>
        </p:txBody>
      </p:sp>
    </p:spTree>
    <p:extLst>
      <p:ext uri="{BB962C8B-B14F-4D97-AF65-F5344CB8AC3E}">
        <p14:creationId xmlns:p14="http://schemas.microsoft.com/office/powerpoint/2010/main" val="10905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9AB0-9C8D-2D94-BE3C-19D3F6A0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6E6A-CF2B-1A17-BEBC-42980AF33B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7B58B-A11E-E306-0E3B-DC6303FA07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CF68F-9904-A4F7-D54B-E0A0C5A8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Historically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8A1C1-A2FB-D925-46A5-02FF4BB68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dirty="0">
                <a:effectLst/>
              </a:rPr>
              <a:t>In FY 2023, SNAP served an average of 42.1 million participants per month. Federal SNAP spending totaled $112.8 billion and benefits averaged $211.93 per participant per month.</a:t>
            </a:r>
            <a:endParaRPr lang="en-US" dirty="0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Bar and line chart showing Supplemental Nutrition Assistance Program average monthly participation and inflation-adjusted annual program spending from fiscal year 2000 to 2023.">
            <a:extLst>
              <a:ext uri="{FF2B5EF4-FFF2-40B4-BE49-F238E27FC236}">
                <a16:creationId xmlns:a16="http://schemas.microsoft.com/office/drawing/2014/main" id="{37B631CF-1250-F67D-FEF2-5319040D4F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6464" y="968968"/>
            <a:ext cx="4788861" cy="492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35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DF3D-0E65-7BBA-3505-E24736221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3" y="509473"/>
            <a:ext cx="4942438" cy="280446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longitudal</a:t>
            </a:r>
            <a:r>
              <a:rPr lang="en-US" dirty="0"/>
              <a:t> study from the US Census Bureau shows the average length of participation in several assistance programs.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5987-259E-3FA0-0EAC-3CF71A732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078" y="509474"/>
            <a:ext cx="4855265" cy="2804459"/>
          </a:xfrm>
        </p:spPr>
        <p:txBody>
          <a:bodyPr/>
          <a:lstStyle/>
          <a:p>
            <a:r>
              <a:rPr lang="en-US" dirty="0"/>
              <a:t>SNAP is currently designed to be a short-term relief program; the following analysis covers contemporaneous effect of SNAP participation on food security. </a:t>
            </a:r>
          </a:p>
        </p:txBody>
      </p:sp>
      <p:pic>
        <p:nvPicPr>
          <p:cNvPr id="2050" name="Picture 2" descr="Figure 3. Accumulated Months of Participation in Major Means-Tested Programs: January 2009-December 2012">
            <a:extLst>
              <a:ext uri="{FF2B5EF4-FFF2-40B4-BE49-F238E27FC236}">
                <a16:creationId xmlns:a16="http://schemas.microsoft.com/office/drawing/2014/main" id="{F511FF71-807F-42A1-F6C1-CD4E41449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1" y="3429000"/>
            <a:ext cx="55245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C95D-C4CE-186D-7FF3-7207ADC6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823B-7F52-9D35-295E-31666EDB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 this study was appropriated from the US Census Bureau’s, </a:t>
            </a:r>
            <a:r>
              <a:rPr lang="en-US" i="1" dirty="0"/>
              <a:t>Current Population Survey (CPS) – Food Security File, </a:t>
            </a:r>
            <a:r>
              <a:rPr lang="en-US" dirty="0"/>
              <a:t>published December 2023. </a:t>
            </a:r>
          </a:p>
          <a:p>
            <a:r>
              <a:rPr lang="en-US" dirty="0"/>
              <a:t>The CPS has been conducted monthly for over 60 years. </a:t>
            </a:r>
          </a:p>
          <a:p>
            <a:r>
              <a:rPr lang="en-US" dirty="0"/>
              <a:t>Currently, they obtain interviews from about 54,000 households monthly, scientifically selected based on area of residence to represent the nation, individual states, and other specified areas.</a:t>
            </a:r>
            <a:endParaRPr lang="en-US" i="1" dirty="0"/>
          </a:p>
          <a:p>
            <a:r>
              <a:rPr lang="en-US" dirty="0"/>
              <a:t>The CPS provides current estimates of the economic status and activities of the population of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124425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4619D-6309-7F9E-6573-0E68965C3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3E02-E554-3ECE-A021-CE21A071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1006454"/>
            <a:ext cx="10024313" cy="601528"/>
          </a:xfrm>
        </p:spPr>
        <p:txBody>
          <a:bodyPr>
            <a:noAutofit/>
          </a:bodyPr>
          <a:lstStyle/>
          <a:p>
            <a:r>
              <a:rPr lang="en-US" sz="1600" dirty="0"/>
              <a:t>The CPS – Food Security dataset included 126,832 observations with 508 overlapping personal and household demographics. The following variables were used in my analysis.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9508-C637-AB1B-6D1B-F0E41B47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681513"/>
            <a:ext cx="9950103" cy="47929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HESP1 - Food Stamp participation (Treatment variable) 1 = Yes, 0 = No</a:t>
            </a:r>
          </a:p>
          <a:p>
            <a:r>
              <a:rPr lang="en-US" dirty="0"/>
              <a:t>HRFS12M1 - Food security from the last 12 months (Outcome variable) (Binary) 1 = Food Insecure, 0 = Food Secure</a:t>
            </a:r>
          </a:p>
          <a:p>
            <a:r>
              <a:rPr lang="en-US" dirty="0"/>
              <a:t>HEFAMINC - Family Income Levels</a:t>
            </a:r>
          </a:p>
          <a:p>
            <a:r>
              <a:rPr lang="en-US" dirty="0"/>
              <a:t>GEDIV - Geographic Region Indicator</a:t>
            </a:r>
          </a:p>
          <a:p>
            <a:r>
              <a:rPr lang="en-US" dirty="0"/>
              <a:t>PRNMCHLD - Respondents Number of Own Children in Household</a:t>
            </a:r>
          </a:p>
          <a:p>
            <a:r>
              <a:rPr lang="en-US" dirty="0"/>
              <a:t>PEMARITL  - Respondents Marital Status</a:t>
            </a:r>
          </a:p>
          <a:p>
            <a:r>
              <a:rPr lang="en-US" dirty="0"/>
              <a:t>PEEDUCA - Respondents Education level</a:t>
            </a:r>
          </a:p>
          <a:p>
            <a:r>
              <a:rPr lang="en-US" dirty="0"/>
              <a:t>PTDTRACE - Respondents Race (Integrated Hispanic)</a:t>
            </a:r>
          </a:p>
          <a:p>
            <a:r>
              <a:rPr lang="en-US" dirty="0"/>
              <a:t>PENATVTY - Respondents Country of Birth</a:t>
            </a:r>
          </a:p>
          <a:p>
            <a:r>
              <a:rPr lang="en-US" dirty="0"/>
              <a:t>PEMLR - Respondents Labor Force Participation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8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03CF-C764-203A-094A-B1E78FEE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28F4E-9444-2AD3-D02E-B1E4E9ACB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437F2-1EC9-D0E9-AB5B-527F11F82A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After removing observation that were not relevant to the previously mentioned variables, we were left with 25,879 observations.</a:t>
            </a:r>
          </a:p>
          <a:p>
            <a:r>
              <a:rPr lang="en-US" dirty="0"/>
              <a:t>Some respondents chose not to or were unable to accurately respond the survey questions regarding our variables. </a:t>
            </a:r>
          </a:p>
          <a:p>
            <a:r>
              <a:rPr lang="en-US" dirty="0"/>
              <a:t>Approximately 94,500 respondents were NIU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2102B-54EF-8B1D-0693-508A28C94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554BA-FE6D-3208-AE99-4CA6BCA8DE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Categorical variables were standardized with stable reference categories (e.g., employed individuals, food-secure households) for clarity in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153688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20E32-A347-6445-25A6-D2A75CBE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Demographics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EB5DB-C84C-EA3D-96E1-4853EB5D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GEDIV is the categorical variable indicating the respondent's geographic area.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775D0C-2F5B-371C-E9C6-261A02539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723" y="831174"/>
            <a:ext cx="6338612" cy="49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5BEE3-2445-DA01-AA37-F5EEE5B8E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E5A0AE-7779-630D-EC3E-87313C4A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B5066-F7B0-B6A1-79E9-1AC518E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8B19D-60C3-EAE0-1A8B-D4AA864B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Demographics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6E34E6D-C70F-C1D6-B8B6-94E8806C2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8B969-63D1-190D-02D9-DAC4FD382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racial demographic of the respondent’s were capture in PTDRACE.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CA6ED-4192-D6C0-9471-59125083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42" y="649344"/>
            <a:ext cx="6449830" cy="50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5497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412924"/>
      </a:dk2>
      <a:lt2>
        <a:srgbClr val="E7E2E8"/>
      </a:lt2>
      <a:accent1>
        <a:srgbClr val="4DB539"/>
      </a:accent1>
      <a:accent2>
        <a:srgbClr val="78B12C"/>
      </a:accent2>
      <a:accent3>
        <a:srgbClr val="A5A634"/>
      </a:accent3>
      <a:accent4>
        <a:srgbClr val="BD832F"/>
      </a:accent4>
      <a:accent5>
        <a:srgbClr val="CF5A41"/>
      </a:accent5>
      <a:accent6>
        <a:srgbClr val="BD2F52"/>
      </a:accent6>
      <a:hlink>
        <a:srgbClr val="BF6B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1227</Words>
  <Application>Microsoft Office PowerPoint</Application>
  <PresentationFormat>Widescreen</PresentationFormat>
  <Paragraphs>102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Arial</vt:lpstr>
      <vt:lpstr>Avenir Next LT Pro</vt:lpstr>
      <vt:lpstr>Avenir Next LT Pro Light</vt:lpstr>
      <vt:lpstr>Cambria</vt:lpstr>
      <vt:lpstr>Cambria Math</vt:lpstr>
      <vt:lpstr>Source Sans Pro Web</vt:lpstr>
      <vt:lpstr>BlocksVTI</vt:lpstr>
      <vt:lpstr>Supplemental Food Nutrition Assistance and Food Security </vt:lpstr>
      <vt:lpstr>SNAP provides food benefits to low-income families to supplement their grocery budget so they can afford the nutritious food essential to health and well-being.</vt:lpstr>
      <vt:lpstr>Historically</vt:lpstr>
      <vt:lpstr>PowerPoint Presentation</vt:lpstr>
      <vt:lpstr>Data</vt:lpstr>
      <vt:lpstr>The CPS – Food Security dataset included 126,832 observations with 508 overlapping personal and household demographics. The following variables were used in my analysis.</vt:lpstr>
      <vt:lpstr>Working Dataset</vt:lpstr>
      <vt:lpstr>Demographics</vt:lpstr>
      <vt:lpstr>Demographics</vt:lpstr>
      <vt:lpstr>PowerPoint Presentation</vt:lpstr>
      <vt:lpstr>PowerPoint Presentation</vt:lpstr>
      <vt:lpstr>Analysis</vt:lpstr>
      <vt:lpstr>Analysis</vt:lpstr>
      <vt:lpstr>Analysis</vt:lpstr>
      <vt:lpstr>Addressing Selection Bias</vt:lpstr>
      <vt:lpstr>Propensity Scoring</vt:lpstr>
      <vt:lpstr>Regression Adjustment</vt:lpstr>
      <vt:lpstr>Evaluating ATEs</vt:lpstr>
      <vt:lpstr>Evaluating ATEs</vt:lpstr>
      <vt:lpstr>Other Methods </vt:lpstr>
      <vt:lpstr>Evaluating The Analysis</vt:lpstr>
      <vt:lpstr>Future Consideration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Kolby Porter</dc:creator>
  <cp:lastModifiedBy>Kolby Porter</cp:lastModifiedBy>
  <cp:revision>2</cp:revision>
  <dcterms:created xsi:type="dcterms:W3CDTF">2024-11-24T17:16:29Z</dcterms:created>
  <dcterms:modified xsi:type="dcterms:W3CDTF">2024-11-25T15:35:01Z</dcterms:modified>
</cp:coreProperties>
</file>