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Cambria Math" panose="02040503050406030204" pitchFamily="18" charset="0"/>
      <p:regular r:id="rId5"/>
    </p:embeddedFont>
    <p:embeddedFont>
      <p:font typeface="Garamond" panose="02020404030301010803" pitchFamily="18" charset="0"/>
      <p:regular r:id="rId6"/>
      <p:bold r:id="rId7"/>
      <p:italic r:id="rId8"/>
    </p:embeddedFont>
    <p:embeddedFont>
      <p:font typeface="Quattrocento" panose="02020502030000000404" pitchFamily="18" charset="0"/>
      <p:regular r:id="rId9"/>
      <p:bold r:id="rId10"/>
    </p:embeddedFont>
    <p:embeddedFont>
      <p:font typeface="Quattrocento Sans" panose="020B0502050000020003" pitchFamily="34" charset="0"/>
      <p:regular r:id="rId11"/>
      <p:bold r:id="rId12"/>
      <p:italic r:id="rId13"/>
      <p:boldItalic r:id="rId14"/>
    </p:embeddedFont>
  </p:embeddedFontLst>
  <p:custDataLst>
    <p:tags r:id="rId1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9192D-D355-48DE-B9F3-7B9F6F53BD5E}" v="39" dt="2024-12-08T00:36:30.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23" d="100"/>
          <a:sy n="23" d="100"/>
        </p:scale>
        <p:origin x="1776" y="12"/>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eia.gov/dnav/pet/pet_pri_rac2_dcu_nus_m.htm" TargetMode="External"/><Relationship Id="rId13" Type="http://schemas.openxmlformats.org/officeDocument/2006/relationships/image" Target="../media/image6.png"/><Relationship Id="rId18" Type="http://schemas.openxmlformats.org/officeDocument/2006/relationships/image" Target="../media/image10.emf"/><Relationship Id="rId26" Type="http://schemas.openxmlformats.org/officeDocument/2006/relationships/image" Target="../media/image17.png"/><Relationship Id="rId3" Type="http://schemas.openxmlformats.org/officeDocument/2006/relationships/image" Target="../media/image3.png"/><Relationship Id="rId21" Type="http://schemas.openxmlformats.org/officeDocument/2006/relationships/image" Target="../media/image13.png"/><Relationship Id="rId7" Type="http://schemas.openxmlformats.org/officeDocument/2006/relationships/hyperlink" Target="https://www.eia.gov/mer" TargetMode="External"/><Relationship Id="rId12" Type="http://schemas.openxmlformats.org/officeDocument/2006/relationships/image" Target="../media/image5.png"/><Relationship Id="rId17" Type="http://schemas.openxmlformats.org/officeDocument/2006/relationships/package" Target="../embeddings/Microsoft_Excel_Worksheet.xlsx"/><Relationship Id="rId25" Type="http://schemas.microsoft.com/office/2007/relationships/hdphoto" Target="../media/hdphoto1.wdp"/><Relationship Id="rId2" Type="http://schemas.openxmlformats.org/officeDocument/2006/relationships/notesSlide" Target="../notesSlides/notesSlide1.xml"/><Relationship Id="rId16" Type="http://schemas.openxmlformats.org/officeDocument/2006/relationships/image" Target="../media/image9.png"/><Relationship Id="rId20"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https://fred.stlouisfed.org/" TargetMode="External"/><Relationship Id="rId11" Type="http://schemas.openxmlformats.org/officeDocument/2006/relationships/hyperlink" Target="https://www.aeaweb.org/articles?id=10.1257/aer.99.3.1053" TargetMode="External"/><Relationship Id="rId24" Type="http://schemas.openxmlformats.org/officeDocument/2006/relationships/image" Target="../media/image16.png"/><Relationship Id="rId5" Type="http://schemas.openxmlformats.org/officeDocument/2006/relationships/hyperlink" Target="https://www.bls.gov/cpi/" TargetMode="External"/><Relationship Id="rId15" Type="http://schemas.openxmlformats.org/officeDocument/2006/relationships/image" Target="../media/image8.png"/><Relationship Id="rId23" Type="http://schemas.openxmlformats.org/officeDocument/2006/relationships/image" Target="../media/image15.png"/><Relationship Id="rId28" Type="http://schemas.openxmlformats.org/officeDocument/2006/relationships/image" Target="../media/image19.png"/><Relationship Id="rId10" Type="http://schemas.openxmlformats.org/officeDocument/2006/relationships/hyperlink" Target="https://www.aeaweb.org/articles?id=10.1257/0895330042632708" TargetMode="External"/><Relationship Id="rId19"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hyperlink" Target="https://www.aeaweb.org/articles?id=10.1257/mac.5.4.1" TargetMode="External"/><Relationship Id="rId14" Type="http://schemas.openxmlformats.org/officeDocument/2006/relationships/image" Target="../media/image7.png"/><Relationship Id="rId22" Type="http://schemas.openxmlformats.org/officeDocument/2006/relationships/image" Target="../media/image14.png"/><Relationship Id="rId27"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31BB0E29-F48E-C01B-AD59-BB6AA636AB5F}"/>
              </a:ext>
            </a:extLst>
          </p:cNvPr>
          <p:cNvPicPr>
            <a:picLocks noChangeAspect="1"/>
          </p:cNvPicPr>
          <p:nvPr/>
        </p:nvPicPr>
        <p:blipFill>
          <a:blip r:embed="rId3"/>
          <a:stretch>
            <a:fillRect/>
          </a:stretch>
        </p:blipFill>
        <p:spPr>
          <a:xfrm>
            <a:off x="33184358" y="8420159"/>
            <a:ext cx="10093823" cy="9771424"/>
          </a:xfrm>
          <a:prstGeom prst="rect">
            <a:avLst/>
          </a:prstGeom>
        </p:spPr>
      </p:pic>
      <p:sp>
        <p:nvSpPr>
          <p:cNvPr id="28" name="Text Box 241"/>
          <p:cNvSpPr txBox="1">
            <a:spLocks noChangeArrowheads="1"/>
          </p:cNvSpPr>
          <p:nvPr/>
        </p:nvSpPr>
        <p:spPr bwMode="auto">
          <a:xfrm>
            <a:off x="702049" y="815340"/>
            <a:ext cx="42519600" cy="6080622"/>
          </a:xfrm>
          <a:prstGeom prst="snip2DiagRect">
            <a:avLst/>
          </a:prstGeom>
          <a:solidFill>
            <a:srgbClr val="F15A22"/>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73849" y="128050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Replication and Extension of “Time-Varying Effects of Oil Supply Shocks on the US Economy”, by Baumeister and Peersman. </a:t>
            </a:r>
          </a:p>
          <a:p>
            <a:pPr algn="ctr" defTabSz="3761086">
              <a:spcBef>
                <a:spcPct val="20000"/>
              </a:spcBef>
              <a:defRPr/>
            </a:pPr>
            <a:r>
              <a:rPr lang="en-US" sz="8500" b="1" dirty="0">
                <a:solidFill>
                  <a:schemeClr val="bg1"/>
                </a:solidFill>
                <a:effectLst/>
                <a:latin typeface="Quattrocento" panose="02020802030000000404" pitchFamily="18" charset="0"/>
              </a:rPr>
              <a:t> </a:t>
            </a:r>
          </a:p>
          <a:p>
            <a:pPr algn="ctr" defTabSz="3761086">
              <a:spcBef>
                <a:spcPct val="20000"/>
              </a:spcBef>
              <a:defRPr/>
            </a:pPr>
            <a:endParaRPr lang="en-US" sz="8500" b="1" dirty="0">
              <a:solidFill>
                <a:schemeClr val="bg1"/>
              </a:solidFill>
              <a:effectLst/>
              <a:latin typeface="Quattrocento" panose="02020802030000000404" pitchFamily="18" charset="0"/>
            </a:endParaRP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73849" y="4482036"/>
            <a:ext cx="36576000" cy="86177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Kolby Porter – University of Texas at San Antonio</a:t>
            </a:r>
          </a:p>
        </p:txBody>
      </p:sp>
      <p:sp>
        <p:nvSpPr>
          <p:cNvPr id="75" name="Rectangle 74">
            <a:extLst>
              <a:ext uri="{FF2B5EF4-FFF2-40B4-BE49-F238E27FC236}">
                <a16:creationId xmlns:a16="http://schemas.microsoft.com/office/drawing/2014/main" id="{C24D4BC5-5256-4C2E-B3FB-87EA69B63AF3}"/>
              </a:ext>
            </a:extLst>
          </p:cNvPr>
          <p:cNvSpPr/>
          <p:nvPr/>
        </p:nvSpPr>
        <p:spPr>
          <a:xfrm>
            <a:off x="674273" y="8168418"/>
            <a:ext cx="10058400" cy="9000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903635" y="8612464"/>
            <a:ext cx="9598176" cy="820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i="0" dirty="0">
                <a:effectLst/>
                <a:latin typeface="Quattrocento Sans" panose="020B0502050000020003" pitchFamily="34" charset="0"/>
              </a:rPr>
              <a:t>This study extends the research done by </a:t>
            </a:r>
            <a:r>
              <a:rPr lang="en-US" sz="2400" dirty="0">
                <a:effectLst/>
                <a:latin typeface="Quattrocento Sans" panose="020B0502050000020003" pitchFamily="34" charset="0"/>
              </a:rPr>
              <a:t>Christiane Baumeister and Gert Peersman regarding their analysis of oil supply shocks and their relevance to the price elastic of demand within the US economy. B</a:t>
            </a:r>
            <a:r>
              <a:rPr lang="en-US" sz="2400" i="0" dirty="0">
                <a:effectLst/>
                <a:latin typeface="Quattrocento Sans" panose="020B0502050000020003" pitchFamily="34" charset="0"/>
              </a:rPr>
              <a:t>y examining the evolution of oil price elasticity and its macroeconomic implications using sign restricted vector autoregression models, Baumeister and Peersman were able to find a significant decline in the short-run price elasticity of oil demand beginning in the mid-1980s. </a:t>
            </a:r>
            <a:endParaRPr lang="en-US" sz="2400" dirty="0">
              <a:effectLst/>
              <a:latin typeface="Quattrocento Sans" panose="020B0502050000020003" pitchFamily="34" charset="0"/>
            </a:endParaRPr>
          </a:p>
          <a:p>
            <a:pPr algn="just">
              <a:lnSpc>
                <a:spcPct val="110000"/>
              </a:lnSpc>
            </a:pPr>
            <a:r>
              <a:rPr lang="en-US" sz="2400" i="0" dirty="0">
                <a:effectLst/>
                <a:latin typeface="Quattrocento Sans" panose="020B0502050000020003" pitchFamily="34" charset="0"/>
              </a:rPr>
              <a:t>This decline implies that oil production shortfalls exert disproportionately large effects on prices and macroeconomic factors, while price changes induce more muted effects on production and other economic outputs, highlighting greater resilience in production to price fluctuations compared to the responsiveness of price to production changes. </a:t>
            </a:r>
            <a:endParaRPr lang="en-US" sz="2400" dirty="0">
              <a:effectLst/>
              <a:latin typeface="Quattrocento Sans" panose="020B0502050000020003" pitchFamily="34" charset="0"/>
            </a:endParaRPr>
          </a:p>
          <a:p>
            <a:pPr algn="just">
              <a:lnSpc>
                <a:spcPct val="110000"/>
              </a:lnSpc>
            </a:pPr>
            <a:r>
              <a:rPr lang="en-US" sz="2400" i="0" dirty="0">
                <a:effectLst/>
                <a:latin typeface="Quattrocento Sans" panose="020B0502050000020003" pitchFamily="34" charset="0"/>
              </a:rPr>
              <a:t>Additionally, the findings reveal that the relative importance of oil supply shocks in driving price variability has diminished over time, with demand shocks now playing a more prominent role. Consequently, the macroeconomic effects of oil supply disruptions in recent periods have been relatively modest, reflecting increased resilience in the broader economy.</a:t>
            </a:r>
            <a:r>
              <a:rPr lang="en-US" sz="2400" i="0" dirty="0">
                <a:effectLst/>
                <a:latin typeface="Quattrocento Sans" panose="020B0502050000020003" pitchFamily="34" charset="0"/>
                <a:cs typeface="Arial" pitchFamily="34" charset="0"/>
              </a:rPr>
              <a:t> The same conclusion hold for similar analysis performed with data from recent years (2011-2024). </a:t>
            </a:r>
            <a:endParaRPr lang="en-US" sz="2400" i="0" dirty="0">
              <a:effectLst/>
              <a:latin typeface="Quattrocento Sans" panose="020B0502050000020003"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76731" y="7600861"/>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504751" y="8495256"/>
            <a:ext cx="10058400" cy="690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mc:AlternateContent xmlns:mc="http://schemas.openxmlformats.org/markup-compatibility/2006" xmlns:a14="http://schemas.microsoft.com/office/drawing/2010/main">
        <mc:Choice Requires="a14">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34863" y="8740140"/>
                <a:ext cx="9598176" cy="66344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itchFamily="34" charset="0"/>
                  </a:rPr>
                  <a:t>The methods used in this analysis include sign restrictions within time-varying parameter regressions. The author does this to measure the impact of shocks on the various inputs and how they evolve over time. The recursive structure of a traditional VAR is maintained by ordering the variables as, they are listed below. The specification below is maintained for the extended research portion. </a:t>
                </a:r>
              </a:p>
              <a:p>
                <a:pPr algn="just">
                  <a:lnSpc>
                    <a:spcPct val="110000"/>
                  </a:lnSpc>
                </a:pPr>
                <a:endParaRPr lang="en-US" sz="2400" kern="100" dirty="0">
                  <a:effectLst/>
                  <a:latin typeface="Quattrocento Sans" panose="020B0502050000020003" pitchFamily="34" charset="0"/>
                  <a:ea typeface="Aptos" panose="020B0004020202020204" pitchFamily="34" charset="0"/>
                  <a:cs typeface="Arial" pitchFamily="34" charset="0"/>
                </a:endParaRPr>
              </a:p>
              <a:p>
                <a:pPr algn="just">
                  <a:lnSpc>
                    <a:spcPct val="110000"/>
                  </a:lnSpc>
                </a:pPr>
                <a:endParaRPr lang="en-US" sz="2400" kern="100" dirty="0">
                  <a:effectLst/>
                  <a:latin typeface="Quattrocento Sans" panose="020B0502050000020003" pitchFamily="34" charset="0"/>
                  <a:ea typeface="Aptos" panose="020B0004020202020204" pitchFamily="34" charset="0"/>
                  <a:cs typeface="Arial" pitchFamily="34" charset="0"/>
                </a:endParaRPr>
              </a:p>
              <a:p>
                <a:pPr algn="just">
                  <a:lnSpc>
                    <a:spcPct val="110000"/>
                  </a:lnSpc>
                </a:pPr>
                <a:endParaRPr lang="en-US" sz="2400" kern="100" dirty="0">
                  <a:effectLst/>
                  <a:latin typeface="Quattrocento Sans" panose="020B0502050000020003" pitchFamily="34" charset="0"/>
                  <a:ea typeface="Aptos" panose="020B0004020202020204" pitchFamily="34" charset="0"/>
                  <a:cs typeface="Arial" pitchFamily="34" charset="0"/>
                </a:endParaRPr>
              </a:p>
              <a:p>
                <a:pPr marL="342900" indent="-342900" algn="just">
                  <a:lnSpc>
                    <a:spcPct val="110000"/>
                  </a:lnSpc>
                  <a:buFont typeface="Arial" panose="020B0604020202020204" pitchFamily="34" charset="0"/>
                  <a:buChar char="•"/>
                </a:pPr>
                <a:r>
                  <a:rPr lang="en-US" sz="2400" kern="100" dirty="0">
                    <a:effectLst/>
                    <a:latin typeface="Quattrocento Sans" panose="020B0502050000020003" pitchFamily="34" charset="0"/>
                    <a:ea typeface="Aptos" panose="020B0004020202020204" pitchFamily="34" charset="0"/>
                    <a:cs typeface="Times New Roman" panose="02020603050405020304" pitchFamily="18" charset="0"/>
                  </a:rPr>
                  <a:t>where </a:t>
                </a:r>
                <a14:m>
                  <m:oMath xmlns:m="http://schemas.openxmlformats.org/officeDocument/2006/math">
                    <m:sSub>
                      <m:sSubPr>
                        <m:ctrlPr>
                          <a:rPr lang="en-US" sz="2800" i="1" smtClean="0">
                            <a:solidFill>
                              <a:srgbClr val="836967"/>
                            </a:solidFill>
                            <a:effectLst/>
                            <a:latin typeface="Cambria Math" panose="02040503050406030204" pitchFamily="18" charset="0"/>
                          </a:rPr>
                        </m:ctrlPr>
                      </m:sSubPr>
                      <m:e>
                        <m:r>
                          <a:rPr lang="en-US" sz="2800" i="1">
                            <a:effectLst/>
                            <a:latin typeface="Cambria Math" panose="02040503050406030204" pitchFamily="18" charset="0"/>
                          </a:rPr>
                          <m:t>𝑦</m:t>
                        </m:r>
                      </m:e>
                      <m:sub>
                        <m:r>
                          <a:rPr lang="en-US" sz="2800" i="1">
                            <a:effectLst/>
                            <a:latin typeface="Cambria Math" panose="02040503050406030204" pitchFamily="18" charset="0"/>
                          </a:rPr>
                          <m:t>𝑡</m:t>
                        </m:r>
                      </m:sub>
                    </m:sSub>
                  </m:oMath>
                </a14:m>
                <a:r>
                  <a:rPr lang="en-US" sz="2400" kern="100" dirty="0">
                    <a:effectLst/>
                    <a:latin typeface="Quattrocento Sans" panose="020B0502050000020003" pitchFamily="34" charset="0"/>
                    <a:ea typeface="Aptos" panose="020B0004020202020204" pitchFamily="34" charset="0"/>
                    <a:cs typeface="Times New Roman" panose="02020603050405020304" pitchFamily="18" charset="0"/>
                  </a:rPr>
                  <a:t> ≡ [</a:t>
                </a:r>
                <a:r>
                  <a:rPr lang="en-US" sz="2400" kern="100" dirty="0" err="1">
                    <a:effectLst/>
                    <a:latin typeface="Quattrocento Sans" panose="020B0502050000020003" pitchFamily="34" charset="0"/>
                    <a:ea typeface="Aptos" panose="020B0004020202020204" pitchFamily="34" charset="0"/>
                    <a:cs typeface="Times New Roman" panose="02020603050405020304" pitchFamily="18" charset="0"/>
                  </a:rPr>
                  <a:t>Δq</a:t>
                </a:r>
                <a:r>
                  <a:rPr lang="en-US" sz="2400" kern="100" baseline="-25000" dirty="0" err="1">
                    <a:effectLst/>
                    <a:latin typeface="Quattrocento Sans" panose="020B0502050000020003" pitchFamily="34" charset="0"/>
                    <a:ea typeface="Aptos" panose="020B0004020202020204" pitchFamily="34" charset="0"/>
                    <a:cs typeface="Times New Roman" panose="02020603050405020304" pitchFamily="18" charset="0"/>
                  </a:rPr>
                  <a:t>t</a:t>
                </a:r>
                <a:r>
                  <a:rPr lang="en-US" sz="2400" kern="100" baseline="30000" dirty="0" err="1">
                    <a:effectLst/>
                    <a:latin typeface="Quattrocento Sans" panose="020B0502050000020003" pitchFamily="34" charset="0"/>
                    <a:ea typeface="Aptos" panose="020B0004020202020204" pitchFamily="34" charset="0"/>
                    <a:cs typeface="Times New Roman" panose="02020603050405020304" pitchFamily="18" charset="0"/>
                  </a:rPr>
                  <a:t>oil</a:t>
                </a:r>
                <a:r>
                  <a:rPr lang="en-US" sz="2400" kern="100" dirty="0">
                    <a:effectLst/>
                    <a:latin typeface="Quattrocento Sans" panose="020B0502050000020003" pitchFamily="34" charset="0"/>
                    <a:ea typeface="Aptos" panose="020B0004020202020204" pitchFamily="34" charset="0"/>
                    <a:cs typeface="Times New Roman" panose="02020603050405020304" pitchFamily="18" charset="0"/>
                  </a:rPr>
                  <a:t> , </a:t>
                </a:r>
                <a:r>
                  <a:rPr lang="en-US" sz="2400" kern="100" dirty="0" err="1">
                    <a:effectLst/>
                    <a:latin typeface="Quattrocento Sans" panose="020B0502050000020003" pitchFamily="34" charset="0"/>
                    <a:ea typeface="Aptos" panose="020B0004020202020204" pitchFamily="34" charset="0"/>
                    <a:cs typeface="Times New Roman" panose="02020603050405020304" pitchFamily="18" charset="0"/>
                  </a:rPr>
                  <a:t>Δp</a:t>
                </a:r>
                <a:r>
                  <a:rPr lang="en-US" sz="2400" kern="100" baseline="-25000" dirty="0" err="1">
                    <a:effectLst/>
                    <a:latin typeface="Quattrocento Sans" panose="020B0502050000020003" pitchFamily="34" charset="0"/>
                    <a:ea typeface="Aptos" panose="020B0004020202020204" pitchFamily="34" charset="0"/>
                    <a:cs typeface="Times New Roman" panose="02020603050405020304" pitchFamily="18" charset="0"/>
                  </a:rPr>
                  <a:t>t</a:t>
                </a:r>
                <a:r>
                  <a:rPr lang="en-US" sz="2400" kern="100" baseline="30000" dirty="0" err="1">
                    <a:effectLst/>
                    <a:latin typeface="Quattrocento Sans" panose="020B0502050000020003" pitchFamily="34" charset="0"/>
                    <a:ea typeface="Aptos" panose="020B0004020202020204" pitchFamily="34" charset="0"/>
                    <a:cs typeface="Times New Roman" panose="02020603050405020304" pitchFamily="18" charset="0"/>
                  </a:rPr>
                  <a:t>oil</a:t>
                </a:r>
                <a:r>
                  <a:rPr lang="en-US" sz="2400" kern="100" dirty="0">
                    <a:effectLst/>
                    <a:latin typeface="Quattrocento Sans" panose="020B0502050000020003" pitchFamily="34" charset="0"/>
                    <a:ea typeface="Aptos" panose="020B0004020202020204" pitchFamily="34" charset="0"/>
                    <a:cs typeface="Times New Roman" panose="02020603050405020304" pitchFamily="18" charset="0"/>
                  </a:rPr>
                  <a:t>, </a:t>
                </a:r>
                <a:r>
                  <a:rPr lang="en-US" sz="2400" kern="100" dirty="0" err="1">
                    <a:effectLst/>
                    <a:latin typeface="Quattrocento Sans" panose="020B0502050000020003" pitchFamily="34" charset="0"/>
                    <a:ea typeface="Aptos" panose="020B0004020202020204" pitchFamily="34" charset="0"/>
                    <a:cs typeface="Times New Roman" panose="02020603050405020304" pitchFamily="18" charset="0"/>
                  </a:rPr>
                  <a:t>Δgdp</a:t>
                </a:r>
                <a:r>
                  <a:rPr lang="en-US" sz="2400" kern="100" baseline="-25000" dirty="0" err="1">
                    <a:effectLst/>
                    <a:latin typeface="Quattrocento Sans" panose="020B0502050000020003" pitchFamily="34" charset="0"/>
                    <a:ea typeface="Aptos" panose="020B0004020202020204" pitchFamily="34" charset="0"/>
                    <a:cs typeface="Times New Roman" panose="02020603050405020304" pitchFamily="18" charset="0"/>
                  </a:rPr>
                  <a:t>t</a:t>
                </a:r>
                <a:r>
                  <a:rPr lang="en-US" sz="2400" kern="100" baseline="-25000" dirty="0">
                    <a:effectLst/>
                    <a:latin typeface="Quattrocento Sans" panose="020B0502050000020003" pitchFamily="34" charset="0"/>
                    <a:ea typeface="Aptos" panose="020B0004020202020204" pitchFamily="34" charset="0"/>
                    <a:cs typeface="Times New Roman" panose="02020603050405020304" pitchFamily="18" charset="0"/>
                  </a:rPr>
                  <a:t> </a:t>
                </a:r>
                <a:r>
                  <a:rPr lang="en-US" sz="2400" kern="100" dirty="0">
                    <a:effectLst/>
                    <a:latin typeface="Quattrocento Sans" panose="020B0502050000020003" pitchFamily="34" charset="0"/>
                    <a:ea typeface="Aptos" panose="020B0004020202020204" pitchFamily="34" charset="0"/>
                    <a:cs typeface="Times New Roman" panose="02020603050405020304" pitchFamily="18" charset="0"/>
                  </a:rPr>
                  <a:t>, </a:t>
                </a:r>
                <a:r>
                  <a:rPr lang="en-US" sz="2400" kern="100" dirty="0" err="1">
                    <a:effectLst/>
                    <a:latin typeface="Quattrocento Sans" panose="020B0502050000020003" pitchFamily="34" charset="0"/>
                    <a:ea typeface="Aptos" panose="020B0004020202020204" pitchFamily="34" charset="0"/>
                    <a:cs typeface="Times New Roman" panose="02020603050405020304" pitchFamily="18" charset="0"/>
                  </a:rPr>
                  <a:t>Δcpi</a:t>
                </a:r>
                <a:r>
                  <a:rPr lang="en-US" sz="2400" kern="100" baseline="-25000" dirty="0" err="1">
                    <a:effectLst/>
                    <a:latin typeface="Quattrocento Sans" panose="020B0502050000020003" pitchFamily="34" charset="0"/>
                    <a:ea typeface="Aptos" panose="020B0004020202020204" pitchFamily="34" charset="0"/>
                    <a:cs typeface="Times New Roman" panose="02020603050405020304" pitchFamily="18" charset="0"/>
                  </a:rPr>
                  <a:t>t</a:t>
                </a:r>
                <a:r>
                  <a:rPr lang="en-US" sz="2400" kern="100" dirty="0">
                    <a:effectLst/>
                    <a:latin typeface="Quattrocento Sans" panose="020B0502050000020003" pitchFamily="34" charset="0"/>
                    <a:ea typeface="Aptos" panose="020B0004020202020204" pitchFamily="34" charset="0"/>
                    <a:cs typeface="Times New Roman" panose="02020603050405020304" pitchFamily="18" charset="0"/>
                  </a:rPr>
                  <a:t>]</a:t>
                </a:r>
              </a:p>
              <a:p>
                <a:pPr algn="just">
                  <a:lnSpc>
                    <a:spcPct val="110000"/>
                  </a:lnSpc>
                </a:pPr>
                <a:endParaRPr lang="en-US" sz="2400" b="0" i="0" dirty="0">
                  <a:effectLst/>
                  <a:latin typeface="Quattrocento Sans" panose="020B0502050000020003" pitchFamily="34" charset="0"/>
                </a:endParaRPr>
              </a:p>
              <a:p>
                <a:pPr algn="just">
                  <a:lnSpc>
                    <a:spcPct val="110000"/>
                  </a:lnSpc>
                </a:pPr>
                <a:r>
                  <a:rPr lang="en-US" sz="2400" b="0" i="0" dirty="0">
                    <a:effectLst/>
                    <a:latin typeface="Quattrocento Sans" panose="020B0502050000020003" pitchFamily="34" charset="0"/>
                  </a:rPr>
                  <a:t>The model specified above uses the impulse response functions of price and production to analyze the dynamics of oil supply and demand shocks. The results highlight an increasing sensitivity of oil prices to production shortfalls over time, which signals a decline in the price elasticity of demand for oil. </a:t>
                </a:r>
                <a:endParaRPr lang="en-US" sz="2400" i="0" dirty="0">
                  <a:effectLst/>
                  <a:latin typeface="Quattrocento Sans" panose="020B0502050000020003" pitchFamily="34" charset="0"/>
                </a:endParaRPr>
              </a:p>
            </p:txBody>
          </p:sp>
        </mc:Choice>
        <mc:Fallback xmlns="">
          <p:sp>
            <p:nvSpPr>
              <p:cNvPr id="80" name="TextBox 19">
                <a:extLst>
                  <a:ext uri="{FF2B5EF4-FFF2-40B4-BE49-F238E27FC236}">
                    <a16:creationId xmlns:a16="http://schemas.microsoft.com/office/drawing/2014/main" id="{45A199C6-0BDE-461E-8044-A335463A4944}"/>
                  </a:ext>
                </a:extLst>
              </p:cNvPr>
              <p:cNvSpPr txBox="1">
                <a:spLocks noRot="1" noChangeAspect="1" noMove="1" noResize="1" noEditPoints="1" noAdjustHandles="1" noChangeArrowheads="1" noChangeShapeType="1" noTextEdit="1"/>
              </p:cNvSpPr>
              <p:nvPr/>
            </p:nvSpPr>
            <p:spPr bwMode="auto">
              <a:xfrm>
                <a:off x="11734863" y="8740140"/>
                <a:ext cx="9598176" cy="6634486"/>
              </a:xfrm>
              <a:prstGeom prst="rect">
                <a:avLst/>
              </a:prstGeom>
              <a:blipFill>
                <a:blip r:embed="rId4"/>
                <a:stretch>
                  <a:fillRect l="-952" t="-368" r="-952" b="-11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504751" y="7600861"/>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2344837" y="18772817"/>
            <a:ext cx="10058400" cy="137645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2523880" y="18152975"/>
            <a:ext cx="9598176"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itchFamily="34" charset="0"/>
              </a:rPr>
              <a:t>Add your information, graphs and images to this section.</a:t>
            </a: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2341440" y="1789951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33184358" y="19442676"/>
            <a:ext cx="10058400" cy="6220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3350952" y="19534524"/>
            <a:ext cx="9598176" cy="5765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itchFamily="34" charset="0"/>
              </a:rPr>
              <a:t>In summary, long-term oil price volatility is now driven largely by oil demand shocks rather than supply shocks. This underscores how market integration and technological advancements have enhanced resilience to supply-side disruptions while the U.S. market remains sensitive to unforeseen changes in demand. </a:t>
            </a:r>
            <a:r>
              <a:rPr lang="en-US" sz="2400">
                <a:effectLst/>
                <a:latin typeface="Quattrocento Sans" panose="020B0502050000020003" pitchFamily="34" charset="0"/>
                <a:cs typeface="Arial" pitchFamily="34" charset="0"/>
              </a:rPr>
              <a:t>Specifically:</a:t>
            </a:r>
            <a:endParaRPr lang="en-US" sz="2400" dirty="0">
              <a:effectLst/>
              <a:latin typeface="Quattrocento Sans" panose="020B0502050000020003" pitchFamily="34" charset="0"/>
              <a:cs typeface="Arial" pitchFamily="34" charset="0"/>
            </a:endParaRPr>
          </a:p>
          <a:p>
            <a:pPr marL="342900" indent="-342900" algn="just">
              <a:lnSpc>
                <a:spcPct val="110000"/>
              </a:lnSpc>
              <a:buFont typeface="Arial" panose="020B0604020202020204" pitchFamily="34" charset="0"/>
              <a:buChar char="•"/>
            </a:pPr>
            <a:r>
              <a:rPr lang="en-US" sz="2400" dirty="0">
                <a:effectLst/>
                <a:latin typeface="Quattrocento Sans" panose="020B0502050000020003" pitchFamily="34" charset="0"/>
                <a:cs typeface="Arial" pitchFamily="34" charset="0"/>
              </a:rPr>
              <a:t>Decreasing price elasticity has amplified the immediate price response to supply shocks.</a:t>
            </a:r>
          </a:p>
          <a:p>
            <a:pPr marL="342900" indent="-342900" algn="just">
              <a:lnSpc>
                <a:spcPct val="110000"/>
              </a:lnSpc>
              <a:buFont typeface="Arial" panose="020B0604020202020204" pitchFamily="34" charset="0"/>
              <a:buChar char="•"/>
            </a:pPr>
            <a:r>
              <a:rPr lang="en-US" sz="2400" dirty="0">
                <a:effectLst/>
                <a:latin typeface="Quattrocento Sans" panose="020B0502050000020003" pitchFamily="34" charset="0"/>
                <a:cs typeface="Arial" pitchFamily="34" charset="0"/>
              </a:rPr>
              <a:t>Diminished long-term effects on prices and macroeconomic variables reflect faster market adjustments.</a:t>
            </a:r>
          </a:p>
          <a:p>
            <a:pPr marL="342900" indent="-342900" algn="just">
              <a:lnSpc>
                <a:spcPct val="110000"/>
              </a:lnSpc>
              <a:buFont typeface="Arial" panose="020B0604020202020204" pitchFamily="34" charset="0"/>
              <a:buChar char="•"/>
            </a:pPr>
            <a:r>
              <a:rPr lang="en-US" sz="2400" dirty="0">
                <a:effectLst/>
                <a:latin typeface="Quattrocento Sans" panose="020B0502050000020003" pitchFamily="34" charset="0"/>
                <a:cs typeface="Arial" pitchFamily="34" charset="0"/>
              </a:rPr>
              <a:t>Synthetic plastics do not share the same decline in price elasticity of demand despite being derived from crude oil </a:t>
            </a:r>
          </a:p>
          <a:p>
            <a:pPr algn="just">
              <a:lnSpc>
                <a:spcPct val="110000"/>
              </a:lnSpc>
            </a:pPr>
            <a:r>
              <a:rPr lang="en-US" sz="2400" dirty="0">
                <a:effectLst/>
                <a:latin typeface="Quattrocento Sans" panose="020B0502050000020003" pitchFamily="34" charset="0"/>
                <a:cs typeface="Arial" pitchFamily="34" charset="0"/>
              </a:rPr>
              <a:t>While the U.S. economy has incorporated contemporary alternatives to oil in certain areas, oil still lacks large-scale substitutability, maintaining its critical role in economic activity.</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3177824" y="18636675"/>
            <a:ext cx="10058400" cy="825055"/>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674273" y="18772818"/>
            <a:ext cx="10058400" cy="137391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2400" dirty="0">
              <a:solidFill>
                <a:schemeClr val="tx1"/>
              </a:solidFill>
              <a:effectLst/>
              <a:latin typeface="Quattrocento Sans" panose="020B0502050000020003" pitchFamily="34" charset="0"/>
            </a:endParaRPr>
          </a:p>
          <a:p>
            <a:pPr algn="ctr"/>
            <a:endParaRPr lang="en-US" dirty="0">
              <a:solidFill>
                <a:schemeClr val="tx1"/>
              </a:solidFill>
              <a:latin typeface="Quattrocento Sans" panose="020B0502050000020003" pitchFamily="34" charset="0"/>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903635" y="18914044"/>
            <a:ext cx="9598176" cy="267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2400" b="0" i="0" dirty="0">
                <a:effectLst/>
                <a:latin typeface="Quattrocento Sans" panose="020B0502050000020003" pitchFamily="34" charset="0"/>
              </a:rPr>
              <a:t>The relationship between oil prices and the broader economy has evolved considerably over time, reflecting structural and behavioral changes in the global oil market. Recent evidence suggests that oil price shocks, particularly those originating from supply disruptions, have had relatively muted macroeconomic effects in recent decades. This can be attributed to the shifting composition of price shocks, which now stem more from demand-driven fluctuations than supply constraints. </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676731" y="17899517"/>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33177824" y="26974800"/>
            <a:ext cx="10058400" cy="553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33306670" y="27099087"/>
            <a:ext cx="9598176" cy="526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l"/>
            <a:r>
              <a:rPr lang="en-US" sz="1600" b="0" i="0" dirty="0">
                <a:effectLst/>
                <a:latin typeface="Quattrocento Sans" panose="020B0502050000020003" pitchFamily="34" charset="0"/>
              </a:rPr>
              <a:t>Data for contemporary analysis:</a:t>
            </a:r>
          </a:p>
          <a:p>
            <a:pPr marL="285750" indent="-285750" algn="l">
              <a:buFont typeface="Arial" panose="020B0604020202020204" pitchFamily="34" charset="0"/>
              <a:buChar char="•"/>
            </a:pPr>
            <a:r>
              <a:rPr lang="en-US" sz="1600" b="0" i="0" dirty="0">
                <a:effectLst/>
                <a:latin typeface="Quattrocento Sans" panose="020B0502050000020003" pitchFamily="34" charset="0"/>
              </a:rPr>
              <a:t>U.S. Bureau of Labor Statistics. Consumer Price Index (1982-1984=100). Retrieved from </a:t>
            </a:r>
            <a:r>
              <a:rPr lang="en-US" sz="1600" b="0" i="0" dirty="0">
                <a:effectLst/>
                <a:latin typeface="Quattrocento Sans" panose="020B0502050000020003" pitchFamily="34" charset="0"/>
                <a:hlinkClick r:id="rId5"/>
              </a:rPr>
              <a:t>https://www.bls.gov/cpi/.</a:t>
            </a:r>
            <a:endParaRPr lang="en-US" sz="1600" b="0" i="0" dirty="0">
              <a:effectLst/>
              <a:latin typeface="Quattrocento Sans" panose="020B0502050000020003" pitchFamily="34" charset="0"/>
            </a:endParaRPr>
          </a:p>
          <a:p>
            <a:pPr marL="342900" indent="-342900" algn="l">
              <a:buFont typeface="Arial" panose="020B0604020202020204" pitchFamily="34" charset="0"/>
              <a:buChar char="•"/>
            </a:pPr>
            <a:r>
              <a:rPr lang="en-US" sz="1600" b="0" i="0" dirty="0">
                <a:effectLst/>
                <a:latin typeface="Quattrocento Sans" panose="020B0502050000020003" pitchFamily="34" charset="0"/>
              </a:rPr>
              <a:t>Federal Reserve Bank of St. Louis. Real Gross Domestic Product (2012 Dollars). FRED, Federal Reserve Economic Data. Retrieved from </a:t>
            </a:r>
            <a:r>
              <a:rPr lang="en-US" sz="1600" b="0" i="0" dirty="0">
                <a:effectLst/>
                <a:latin typeface="Quattrocento Sans" panose="020B0502050000020003" pitchFamily="34" charset="0"/>
                <a:hlinkClick r:id="rId6"/>
              </a:rPr>
              <a:t>https://fred.stlouisfed.org</a:t>
            </a:r>
            <a:r>
              <a:rPr lang="en-US" sz="1600" b="0" i="0" dirty="0">
                <a:effectLst/>
                <a:latin typeface="Quattrocento Sans" panose="020B0502050000020003" pitchFamily="34" charset="0"/>
              </a:rPr>
              <a:t>.</a:t>
            </a:r>
          </a:p>
          <a:p>
            <a:pPr marL="342900" indent="-342900">
              <a:buFont typeface="Arial" panose="020B0604020202020204" pitchFamily="34" charset="0"/>
              <a:buChar char="•"/>
            </a:pPr>
            <a:r>
              <a:rPr lang="en-US" sz="1600" b="0" i="0" dirty="0">
                <a:effectLst/>
                <a:latin typeface="Quattrocento Sans" panose="020B0502050000020003" pitchFamily="34" charset="0"/>
              </a:rPr>
              <a:t>U.S. Energy Information Administration. Monthly Energy Review: Total World Crude Oil Production (Thousand Barrels per Day). Retrieved from </a:t>
            </a:r>
            <a:r>
              <a:rPr lang="en-US" sz="1600" b="0" i="0" dirty="0">
                <a:effectLst/>
                <a:latin typeface="Quattrocento Sans" panose="020B0502050000020003" pitchFamily="34" charset="0"/>
                <a:hlinkClick r:id="rId7"/>
              </a:rPr>
              <a:t>https://www.eia.gov/mer</a:t>
            </a:r>
            <a:r>
              <a:rPr lang="en-US" sz="1600" b="0" i="0" dirty="0">
                <a:effectLst/>
                <a:latin typeface="Quattrocento Sans" panose="020B0502050000020003" pitchFamily="34" charset="0"/>
              </a:rPr>
              <a:t>.</a:t>
            </a:r>
          </a:p>
          <a:p>
            <a:pPr marL="342900" indent="-342900" algn="l">
              <a:buFont typeface="Arial" panose="020B0604020202020204" pitchFamily="34" charset="0"/>
              <a:buChar char="•"/>
            </a:pPr>
            <a:r>
              <a:rPr lang="en-US" sz="1600" b="0" i="0" dirty="0">
                <a:effectLst/>
                <a:latin typeface="Quattrocento Sans" panose="020B0502050000020003" pitchFamily="34" charset="0"/>
              </a:rPr>
              <a:t>U.S. Energy Information Administration. U.S. Petroleum and Other Liquids Data, Refiner Acquisition Cost of Crude Oil (Dollars per Barrel) </a:t>
            </a:r>
            <a:r>
              <a:rPr lang="en-US" sz="1600" b="0" i="0" dirty="0">
                <a:effectLst/>
                <a:latin typeface="Quattrocento Sans" panose="020B0502050000020003" pitchFamily="34" charset="0"/>
                <a:hlinkClick r:id="rId8"/>
              </a:rPr>
              <a:t>https://www.eia.gov/dnav/pet/pet_pri_rac2_dcu_nus_m.htm</a:t>
            </a:r>
            <a:r>
              <a:rPr lang="en-US" sz="1600" b="0" i="0" dirty="0">
                <a:effectLst/>
                <a:latin typeface="Quattrocento Sans" panose="020B0502050000020003" pitchFamily="34" charset="0"/>
              </a:rPr>
              <a:t>.</a:t>
            </a:r>
          </a:p>
          <a:p>
            <a:pPr algn="l"/>
            <a:r>
              <a:rPr lang="en-US" sz="1600" dirty="0">
                <a:effectLst/>
                <a:latin typeface="Quattrocento Sans" panose="020B0502050000020003" pitchFamily="34" charset="0"/>
              </a:rPr>
              <a:t>Subject of focus and data for replication:</a:t>
            </a:r>
          </a:p>
          <a:p>
            <a:pPr marL="342900" indent="-342900">
              <a:buFont typeface="Arial" panose="020B0604020202020204" pitchFamily="34" charset="0"/>
              <a:buChar char="•"/>
            </a:pPr>
            <a:r>
              <a:rPr lang="en-US" sz="1600" kern="100" dirty="0">
                <a:effectLst/>
                <a:latin typeface="Quattrocento Sans" panose="020B0502050000020003" pitchFamily="34" charset="0"/>
                <a:ea typeface="Aptos" panose="020B0004020202020204" pitchFamily="34" charset="0"/>
                <a:cs typeface="Times New Roman" panose="02020603050405020304" pitchFamily="18" charset="0"/>
              </a:rPr>
              <a:t>Time-Varying Effects of Oil Supply Shocks on the US Economy Author(s): Christiane Baumeister and Gert Peersman Source: American Economic Journal: Macroeconomics , October 2013, Vol. 5, No. 4 (October 2013), pp. 1-28 Published by: American Economic Association </a:t>
            </a:r>
            <a:r>
              <a:rPr lang="en-US" sz="1600" u="sng" kern="100" dirty="0">
                <a:solidFill>
                  <a:srgbClr val="467886"/>
                </a:solidFill>
                <a:effectLst/>
                <a:latin typeface="Quattrocento Sans" panose="020B0502050000020003" pitchFamily="34" charset="0"/>
                <a:ea typeface="Aptos" panose="020B0004020202020204" pitchFamily="34" charset="0"/>
                <a:cs typeface="Times New Roman" panose="02020603050405020304" pitchFamily="18" charset="0"/>
                <a:hlinkClick r:id="rId9"/>
              </a:rPr>
              <a:t>https://www.aeaweb.org/articles?id=10.1257/mac.5.4.1</a:t>
            </a:r>
            <a:r>
              <a:rPr lang="en-US" sz="1600" u="sng" kern="100" dirty="0">
                <a:solidFill>
                  <a:srgbClr val="467886"/>
                </a:solidFill>
                <a:effectLst/>
                <a:latin typeface="Quattrocento Sans" panose="020B0502050000020003" pitchFamily="34" charset="0"/>
                <a:ea typeface="Aptos" panose="020B0004020202020204" pitchFamily="34" charset="0"/>
                <a:cs typeface="Times New Roman" panose="02020603050405020304" pitchFamily="18" charset="0"/>
              </a:rPr>
              <a:t> </a:t>
            </a:r>
          </a:p>
          <a:p>
            <a:r>
              <a:rPr lang="en-US" sz="1600" kern="100" dirty="0">
                <a:effectLst/>
                <a:latin typeface="Quattrocento Sans" panose="020B0502050000020003" pitchFamily="34" charset="0"/>
                <a:ea typeface="Aptos" panose="020B0004020202020204" pitchFamily="34" charset="0"/>
                <a:cs typeface="Times New Roman" panose="02020603050405020304" pitchFamily="18" charset="0"/>
              </a:rPr>
              <a:t>Other sources used for reference material:</a:t>
            </a:r>
          </a:p>
          <a:p>
            <a:pPr marL="285750" indent="-285750">
              <a:buFont typeface="Arial" panose="020B0604020202020204" pitchFamily="34" charset="0"/>
              <a:buChar char="•"/>
            </a:pPr>
            <a:r>
              <a:rPr lang="en-US" sz="1600" kern="100" dirty="0">
                <a:effectLst/>
                <a:latin typeface="Quattrocento Sans" panose="020B0502050000020003" pitchFamily="34" charset="0"/>
                <a:ea typeface="Aptos" panose="020B0004020202020204" pitchFamily="34" charset="0"/>
                <a:cs typeface="Times New Roman" panose="02020603050405020304" pitchFamily="18" charset="0"/>
              </a:rPr>
              <a:t>Barsky, Robert, B., and Lutz Kilian. 2004. "Oil and the Macroeconomy Since the 1970s." Journal of Economic Perspectives, 18 (4): 115–134. </a:t>
            </a:r>
            <a:r>
              <a:rPr lang="en-US" sz="1600" kern="100" dirty="0">
                <a:effectLst/>
                <a:latin typeface="Quattrocento Sans" panose="020B0502050000020003" pitchFamily="34" charset="0"/>
                <a:ea typeface="Aptos" panose="020B0004020202020204" pitchFamily="34" charset="0"/>
                <a:cs typeface="Times New Roman" panose="02020603050405020304" pitchFamily="18" charset="0"/>
                <a:hlinkClick r:id="rId10"/>
              </a:rPr>
              <a:t>https://www.aeaweb.org/articles?id=10.1257/0895330042632708</a:t>
            </a:r>
            <a:endParaRPr lang="en-US" sz="1600" kern="100" dirty="0">
              <a:effectLst/>
              <a:latin typeface="Quattrocento Sans" panose="020B0502050000020003"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1600" kern="100" dirty="0">
                <a:effectLst/>
                <a:latin typeface="Quattrocento Sans" panose="020B0502050000020003" pitchFamily="34" charset="0"/>
                <a:ea typeface="Aptos" panose="020B0004020202020204" pitchFamily="34" charset="0"/>
                <a:cs typeface="Times New Roman" panose="02020603050405020304" pitchFamily="18" charset="0"/>
              </a:rPr>
              <a:t>Kilian, Lutz. 2009. "Not All Oil Price Shocks Are Alike: Disentangling Demand and Supply Shocks in the Crude Oil Market." American Economic Review, 99 (3): 1053–69.DOI: 10.1257/aer.99.3.1053 </a:t>
            </a:r>
            <a:r>
              <a:rPr lang="en-US" sz="1600" kern="100" dirty="0">
                <a:effectLst/>
                <a:latin typeface="Quattrocento Sans" panose="020B0502050000020003" pitchFamily="34" charset="0"/>
                <a:ea typeface="Aptos" panose="020B0004020202020204" pitchFamily="34" charset="0"/>
                <a:cs typeface="Times New Roman" panose="02020603050405020304" pitchFamily="18" charset="0"/>
                <a:hlinkClick r:id="rId11"/>
              </a:rPr>
              <a:t>https://www.aeaweb.org/articles?id=10.1257/aer.99.3.1053</a:t>
            </a:r>
            <a:endParaRPr lang="en-US" sz="1600" kern="100" dirty="0">
              <a:effectLst/>
              <a:latin typeface="Quattrocento Sans" panose="020B0502050000020003" pitchFamily="34" charset="0"/>
              <a:ea typeface="Aptos" panose="020B0004020202020204" pitchFamily="34" charset="0"/>
              <a:cs typeface="Times New Roman" panose="02020603050405020304" pitchFamily="18" charset="0"/>
            </a:endParaRP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33184358" y="26101499"/>
            <a:ext cx="10058400"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3600" b="1">
                <a:solidFill>
                  <a:schemeClr val="bg1"/>
                </a:solidFill>
                <a:effectLst/>
                <a:latin typeface="Quattrocento" panose="02020802030000000404" pitchFamily="18" charset="0"/>
              </a:rPr>
              <a:t>Acknowledgements</a:t>
            </a:r>
          </a:p>
        </p:txBody>
      </p:sp>
      <p:pic>
        <p:nvPicPr>
          <p:cNvPr id="2" name="Picture 1">
            <a:extLst>
              <a:ext uri="{FF2B5EF4-FFF2-40B4-BE49-F238E27FC236}">
                <a16:creationId xmlns:a16="http://schemas.microsoft.com/office/drawing/2014/main" id="{4D8C9C03-0EBE-7BAD-869D-0DAC308A1556}"/>
              </a:ext>
            </a:extLst>
          </p:cNvPr>
          <p:cNvPicPr>
            <a:picLocks noChangeAspect="1"/>
          </p:cNvPicPr>
          <p:nvPr/>
        </p:nvPicPr>
        <p:blipFill>
          <a:blip r:embed="rId12"/>
          <a:stretch>
            <a:fillRect/>
          </a:stretch>
        </p:blipFill>
        <p:spPr>
          <a:xfrm>
            <a:off x="1235449" y="3524992"/>
            <a:ext cx="4267570" cy="2408129"/>
          </a:xfrm>
          <a:prstGeom prst="rect">
            <a:avLst/>
          </a:prstGeom>
        </p:spPr>
      </p:pic>
      <p:pic>
        <p:nvPicPr>
          <p:cNvPr id="3" name="Picture 2">
            <a:extLst>
              <a:ext uri="{FF2B5EF4-FFF2-40B4-BE49-F238E27FC236}">
                <a16:creationId xmlns:a16="http://schemas.microsoft.com/office/drawing/2014/main" id="{7D388457-A50D-3F0E-F9E8-98B29CADAB85}"/>
              </a:ext>
            </a:extLst>
          </p:cNvPr>
          <p:cNvPicPr>
            <a:picLocks noChangeAspect="1"/>
          </p:cNvPicPr>
          <p:nvPr/>
        </p:nvPicPr>
        <p:blipFill>
          <a:blip r:embed="rId13"/>
          <a:stretch>
            <a:fillRect/>
          </a:stretch>
        </p:blipFill>
        <p:spPr>
          <a:xfrm>
            <a:off x="39411649" y="2805602"/>
            <a:ext cx="2603218" cy="3127519"/>
          </a:xfrm>
          <a:prstGeom prst="rect">
            <a:avLst/>
          </a:prstGeom>
        </p:spPr>
      </p:pic>
      <p:sp>
        <p:nvSpPr>
          <p:cNvPr id="10" name="TextBox 9">
            <a:extLst>
              <a:ext uri="{FF2B5EF4-FFF2-40B4-BE49-F238E27FC236}">
                <a16:creationId xmlns:a16="http://schemas.microsoft.com/office/drawing/2014/main" id="{6BD830E0-00AD-3C0A-4FF5-F24BCFC8035C}"/>
              </a:ext>
            </a:extLst>
          </p:cNvPr>
          <p:cNvSpPr txBox="1"/>
          <p:nvPr/>
        </p:nvSpPr>
        <p:spPr>
          <a:xfrm>
            <a:off x="906843" y="28412990"/>
            <a:ext cx="9393382" cy="2677656"/>
          </a:xfrm>
          <a:prstGeom prst="rect">
            <a:avLst/>
          </a:prstGeom>
          <a:noFill/>
        </p:spPr>
        <p:txBody>
          <a:bodyPr wrap="square" rtlCol="0">
            <a:spAutoFit/>
          </a:bodyPr>
          <a:lstStyle/>
          <a:p>
            <a:pPr algn="just"/>
            <a:r>
              <a:rPr lang="en-US" sz="2400" b="0" i="0" dirty="0">
                <a:solidFill>
                  <a:schemeClr val="tx1"/>
                </a:solidFill>
                <a:effectLst/>
                <a:latin typeface="Quattrocento Sans" panose="020B0502050000020003" pitchFamily="34" charset="0"/>
              </a:rPr>
              <a:t>The analysis done by Baumeister and </a:t>
            </a:r>
            <a:r>
              <a:rPr lang="en-US" sz="2400" b="0" i="0" dirty="0" err="1">
                <a:solidFill>
                  <a:schemeClr val="tx1"/>
                </a:solidFill>
                <a:effectLst/>
                <a:latin typeface="Quattrocento Sans" panose="020B0502050000020003" pitchFamily="34" charset="0"/>
              </a:rPr>
              <a:t>Peersman</a:t>
            </a:r>
            <a:r>
              <a:rPr lang="en-US" sz="2400" b="0" i="0" dirty="0">
                <a:solidFill>
                  <a:schemeClr val="tx1"/>
                </a:solidFill>
                <a:effectLst/>
                <a:latin typeface="Quattrocento Sans" panose="020B0502050000020003" pitchFamily="34" charset="0"/>
              </a:rPr>
              <a:t> examines the effects of oil price variability on global production as well as macroeconomic factors such as gross domestic product and consumer price index. </a:t>
            </a:r>
            <a:r>
              <a:rPr lang="en-US" sz="1800" b="0" i="0" u="none" strike="noStrike" dirty="0">
                <a:solidFill>
                  <a:schemeClr val="tx1"/>
                </a:solidFill>
                <a:effectLst/>
                <a:latin typeface="Arial" panose="020B0604020202020204" pitchFamily="34" charset="0"/>
              </a:rPr>
              <a:t> </a:t>
            </a:r>
            <a:r>
              <a:rPr lang="en-US" sz="2400" b="0" i="0" u="none" strike="noStrike" dirty="0">
                <a:solidFill>
                  <a:schemeClr val="tx1"/>
                </a:solidFill>
                <a:effectLst/>
                <a:latin typeface="Quattrocento Sans" panose="020B0502050000020003" pitchFamily="34" charset="0"/>
              </a:rPr>
              <a:t>This analysis allowed the author to capture time varying responses of GDP and consumer prices to oil supply shocks as well as changes in the short-run price elasticity of demand.</a:t>
            </a:r>
          </a:p>
          <a:p>
            <a:endParaRPr lang="en-US" dirty="0"/>
          </a:p>
        </p:txBody>
      </p:sp>
      <p:sp>
        <p:nvSpPr>
          <p:cNvPr id="11" name="TextBox 10">
            <a:extLst>
              <a:ext uri="{FF2B5EF4-FFF2-40B4-BE49-F238E27FC236}">
                <a16:creationId xmlns:a16="http://schemas.microsoft.com/office/drawing/2014/main" id="{560D2DC4-C4F9-B4F4-EDCA-6748CD137DC2}"/>
              </a:ext>
            </a:extLst>
          </p:cNvPr>
          <p:cNvSpPr txBox="1"/>
          <p:nvPr/>
        </p:nvSpPr>
        <p:spPr>
          <a:xfrm>
            <a:off x="906844" y="22075140"/>
            <a:ext cx="3733074" cy="6370975"/>
          </a:xfrm>
          <a:prstGeom prst="rect">
            <a:avLst/>
          </a:prstGeom>
          <a:noFill/>
        </p:spPr>
        <p:txBody>
          <a:bodyPr wrap="square" rtlCol="0">
            <a:spAutoFit/>
          </a:bodyPr>
          <a:lstStyle/>
          <a:p>
            <a:r>
              <a:rPr lang="en-US" sz="2400" b="0" i="0" dirty="0">
                <a:solidFill>
                  <a:schemeClr val="tx1"/>
                </a:solidFill>
                <a:effectLst/>
                <a:latin typeface="Quattrocento Sans" panose="020B0502050000020003" pitchFamily="34" charset="0"/>
              </a:rPr>
              <a:t>Key factors underlying these changes include the declining oil intensity of U.S. economic activity and the transition of oil trading to a market-based system. These shifts have contributed to the growing consensus that the price elasticity of oil demand has decreased over time, amplifying the price effects of production shortfalls while dampening the economic impact of price fluctuations.</a:t>
            </a:r>
          </a:p>
          <a:p>
            <a:endParaRPr lang="en-US" dirty="0"/>
          </a:p>
        </p:txBody>
      </p:sp>
      <p:pic>
        <p:nvPicPr>
          <p:cNvPr id="12" name="Picture 11">
            <a:extLst>
              <a:ext uri="{FF2B5EF4-FFF2-40B4-BE49-F238E27FC236}">
                <a16:creationId xmlns:a16="http://schemas.microsoft.com/office/drawing/2014/main" id="{9AE10AAD-B249-9FFC-2C89-B16EA02286D8}"/>
              </a:ext>
            </a:extLst>
          </p:cNvPr>
          <p:cNvPicPr>
            <a:picLocks noChangeAspect="1"/>
          </p:cNvPicPr>
          <p:nvPr/>
        </p:nvPicPr>
        <p:blipFill>
          <a:blip r:embed="rId14"/>
          <a:stretch>
            <a:fillRect/>
          </a:stretch>
        </p:blipFill>
        <p:spPr>
          <a:xfrm>
            <a:off x="4627217" y="23029324"/>
            <a:ext cx="5657850" cy="4450842"/>
          </a:xfrm>
          <a:prstGeom prst="rect">
            <a:avLst/>
          </a:prstGeom>
        </p:spPr>
      </p:pic>
      <p:pic>
        <p:nvPicPr>
          <p:cNvPr id="15" name="Picture 14">
            <a:extLst>
              <a:ext uri="{FF2B5EF4-FFF2-40B4-BE49-F238E27FC236}">
                <a16:creationId xmlns:a16="http://schemas.microsoft.com/office/drawing/2014/main" id="{86374609-4D66-26EB-4CCB-F3016D545DD4}"/>
              </a:ext>
            </a:extLst>
          </p:cNvPr>
          <p:cNvPicPr>
            <a:picLocks noChangeAspect="1"/>
          </p:cNvPicPr>
          <p:nvPr/>
        </p:nvPicPr>
        <p:blipFill>
          <a:blip r:embed="rId15"/>
          <a:stretch>
            <a:fillRect/>
          </a:stretch>
        </p:blipFill>
        <p:spPr>
          <a:xfrm>
            <a:off x="11555718" y="16259794"/>
            <a:ext cx="10065368" cy="987638"/>
          </a:xfrm>
          <a:prstGeom prst="rect">
            <a:avLst/>
          </a:prstGeom>
          <a:solidFill>
            <a:srgbClr val="2D3C50"/>
          </a:solidFill>
        </p:spPr>
      </p:pic>
      <p:pic>
        <p:nvPicPr>
          <p:cNvPr id="16" name="Picture 15">
            <a:extLst>
              <a:ext uri="{FF2B5EF4-FFF2-40B4-BE49-F238E27FC236}">
                <a16:creationId xmlns:a16="http://schemas.microsoft.com/office/drawing/2014/main" id="{A82FB5E1-2A5E-3C50-43F3-40A5FAA0EBC5}"/>
              </a:ext>
            </a:extLst>
          </p:cNvPr>
          <p:cNvPicPr>
            <a:picLocks noChangeAspect="1"/>
          </p:cNvPicPr>
          <p:nvPr/>
        </p:nvPicPr>
        <p:blipFill>
          <a:blip r:embed="rId16"/>
          <a:stretch>
            <a:fillRect/>
          </a:stretch>
        </p:blipFill>
        <p:spPr>
          <a:xfrm>
            <a:off x="11561814" y="17131458"/>
            <a:ext cx="10059272" cy="15405942"/>
          </a:xfrm>
          <a:prstGeom prst="rect">
            <a:avLst/>
          </a:prstGeom>
        </p:spPr>
      </p:pic>
      <p:sp>
        <p:nvSpPr>
          <p:cNvPr id="17" name="TextBox 16">
            <a:extLst>
              <a:ext uri="{FF2B5EF4-FFF2-40B4-BE49-F238E27FC236}">
                <a16:creationId xmlns:a16="http://schemas.microsoft.com/office/drawing/2014/main" id="{8151D55F-1909-D168-076D-7BE57F3445CC}"/>
              </a:ext>
            </a:extLst>
          </p:cNvPr>
          <p:cNvSpPr txBox="1"/>
          <p:nvPr/>
        </p:nvSpPr>
        <p:spPr>
          <a:xfrm>
            <a:off x="11761019" y="17462866"/>
            <a:ext cx="9598176" cy="5262979"/>
          </a:xfrm>
          <a:prstGeom prst="rect">
            <a:avLst/>
          </a:prstGeom>
          <a:noFill/>
        </p:spPr>
        <p:txBody>
          <a:bodyPr wrap="square" rtlCol="0">
            <a:spAutoFit/>
          </a:bodyPr>
          <a:lstStyle/>
          <a:p>
            <a:pPr algn="just"/>
            <a:r>
              <a:rPr lang="en-US" i="0" dirty="0">
                <a:effectLst/>
                <a:latin typeface="Quattrocento Sans" panose="020B0502050000020003" pitchFamily="34" charset="0"/>
              </a:rPr>
              <a:t>Sign restrictions are imposed on the structural VAR model to identify economic shocks by specifying how key variables should respond to a given shock. For example, a shock to oil production (e.g., a shortfall) is assumed to have a negative effect on price, reflecting the fundamental economic relationship that a decrease in supply leads to higher prices.</a:t>
            </a:r>
          </a:p>
          <a:p>
            <a:pPr algn="just"/>
            <a:r>
              <a:rPr lang="en-US" i="0" dirty="0">
                <a:effectLst/>
                <a:latin typeface="Quattrocento Sans" panose="020B0502050000020003" pitchFamily="34" charset="0"/>
              </a:rPr>
              <a:t>This methodology allows for shocks to be interpreted as follows:</a:t>
            </a:r>
          </a:p>
          <a:p>
            <a:pPr marL="342900" indent="-342900" algn="just">
              <a:buFont typeface="Arial" panose="020B0604020202020204" pitchFamily="34" charset="0"/>
              <a:buChar char="•"/>
            </a:pPr>
            <a:r>
              <a:rPr lang="en-US" i="0" dirty="0">
                <a:effectLst/>
                <a:latin typeface="Quattrocento Sans" panose="020B0502050000020003" pitchFamily="34" charset="0"/>
              </a:rPr>
              <a:t>A supply shock (e.g., production shortfall) results in a negative response in price and other macroeconomic variables like GDP and CPI, while production itself declines.</a:t>
            </a:r>
          </a:p>
          <a:p>
            <a:pPr marL="342900" indent="-342900" algn="just">
              <a:buFont typeface="Arial" panose="020B0604020202020204" pitchFamily="34" charset="0"/>
              <a:buChar char="•"/>
            </a:pPr>
            <a:r>
              <a:rPr lang="en-US" i="0" dirty="0">
                <a:effectLst/>
                <a:latin typeface="Quattrocento Sans" panose="020B0502050000020003" pitchFamily="34" charset="0"/>
              </a:rPr>
              <a:t>A price shock (e.g., demand-driven price increase) has a positive effect on price but may result in negative effects on GDP and CPI.</a:t>
            </a:r>
          </a:p>
          <a:p>
            <a:pPr algn="just"/>
            <a:r>
              <a:rPr lang="en-US" i="0" dirty="0">
                <a:effectLst/>
                <a:latin typeface="Quattrocento Sans" panose="020B0502050000020003" pitchFamily="34" charset="0"/>
              </a:rPr>
              <a:t>The recursive structure of the sign restriction matrix ensures that each shock type has distinct, interpretable effects on the variables, consistent with economic theory.</a:t>
            </a:r>
          </a:p>
        </p:txBody>
      </p:sp>
      <p:graphicFrame>
        <p:nvGraphicFramePr>
          <p:cNvPr id="22" name="Object 21">
            <a:extLst>
              <a:ext uri="{FF2B5EF4-FFF2-40B4-BE49-F238E27FC236}">
                <a16:creationId xmlns:a16="http://schemas.microsoft.com/office/drawing/2014/main" id="{7CE786D7-E470-0ECB-243E-83E080181E31}"/>
              </a:ext>
            </a:extLst>
          </p:cNvPr>
          <p:cNvGraphicFramePr>
            <a:graphicFrameLocks noChangeAspect="1"/>
          </p:cNvGraphicFramePr>
          <p:nvPr>
            <p:extLst>
              <p:ext uri="{D42A27DB-BD31-4B8C-83A1-F6EECF244321}">
                <p14:modId xmlns:p14="http://schemas.microsoft.com/office/powerpoint/2010/main" val="3051396902"/>
              </p:ext>
            </p:extLst>
          </p:nvPr>
        </p:nvGraphicFramePr>
        <p:xfrm>
          <a:off x="12127239" y="22941279"/>
          <a:ext cx="8547100" cy="1974850"/>
        </p:xfrm>
        <a:graphic>
          <a:graphicData uri="http://schemas.openxmlformats.org/presentationml/2006/ole">
            <mc:AlternateContent xmlns:mc="http://schemas.openxmlformats.org/markup-compatibility/2006">
              <mc:Choice xmlns:v="urn:schemas-microsoft-com:vml" Requires="v">
                <p:oleObj name="Worksheet" r:id="rId17" imgW="8547159" imgH="1974820" progId="Excel.Sheet.12">
                  <p:embed/>
                </p:oleObj>
              </mc:Choice>
              <mc:Fallback>
                <p:oleObj name="Worksheet" r:id="rId17" imgW="8547159" imgH="1974820" progId="Excel.Sheet.12">
                  <p:embed/>
                  <p:pic>
                    <p:nvPicPr>
                      <p:cNvPr id="22" name="Object 21">
                        <a:extLst>
                          <a:ext uri="{FF2B5EF4-FFF2-40B4-BE49-F238E27FC236}">
                            <a16:creationId xmlns:a16="http://schemas.microsoft.com/office/drawing/2014/main" id="{7CE786D7-E470-0ECB-243E-83E080181E31}"/>
                          </a:ext>
                        </a:extLst>
                      </p:cNvPr>
                      <p:cNvPicPr/>
                      <p:nvPr/>
                    </p:nvPicPr>
                    <p:blipFill>
                      <a:blip r:embed="rId18"/>
                      <a:stretch>
                        <a:fillRect/>
                      </a:stretch>
                    </p:blipFill>
                    <p:spPr>
                      <a:xfrm>
                        <a:off x="12127239" y="22941279"/>
                        <a:ext cx="8547100" cy="1974850"/>
                      </a:xfrm>
                      <a:prstGeom prst="rect">
                        <a:avLst/>
                      </a:prstGeom>
                    </p:spPr>
                  </p:pic>
                </p:oleObj>
              </mc:Fallback>
            </mc:AlternateContent>
          </a:graphicData>
        </a:graphic>
      </p:graphicFrame>
      <p:sp>
        <p:nvSpPr>
          <p:cNvPr id="23" name="TextBox 22">
            <a:extLst>
              <a:ext uri="{FF2B5EF4-FFF2-40B4-BE49-F238E27FC236}">
                <a16:creationId xmlns:a16="http://schemas.microsoft.com/office/drawing/2014/main" id="{6B15550F-48AF-61F1-862F-91F81CFE4344}"/>
              </a:ext>
            </a:extLst>
          </p:cNvPr>
          <p:cNvSpPr txBox="1"/>
          <p:nvPr/>
        </p:nvSpPr>
        <p:spPr>
          <a:xfrm>
            <a:off x="11789314" y="25254745"/>
            <a:ext cx="9598176" cy="4893647"/>
          </a:xfrm>
          <a:prstGeom prst="rect">
            <a:avLst/>
          </a:prstGeom>
          <a:noFill/>
        </p:spPr>
        <p:txBody>
          <a:bodyPr wrap="square" rtlCol="0">
            <a:spAutoFit/>
          </a:bodyPr>
          <a:lstStyle/>
          <a:p>
            <a:pPr algn="just"/>
            <a:r>
              <a:rPr lang="en-US" b="0" i="0" dirty="0">
                <a:effectLst/>
                <a:latin typeface="Quattrocento Sans" panose="020B0502050000020003" pitchFamily="34" charset="0"/>
              </a:rPr>
              <a:t>The sign restriction matrix is grounded in economic theory. Oil production, as a supply-side factor, is assumed to be contemporaneously independent due to the quarterly structure of the data. GDP and CPI are influenced simultaneously by changes in oil prices and production. </a:t>
            </a:r>
          </a:p>
          <a:p>
            <a:pPr algn="just"/>
            <a:endParaRPr lang="en-US" dirty="0">
              <a:effectLst/>
              <a:latin typeface="Quattrocento Sans" panose="020B0502050000020003" pitchFamily="34" charset="0"/>
            </a:endParaRPr>
          </a:p>
          <a:p>
            <a:pPr algn="just"/>
            <a:r>
              <a:rPr lang="en-US" b="0" i="0" dirty="0">
                <a:effectLst/>
                <a:latin typeface="Quattrocento Sans" panose="020B0502050000020003" pitchFamily="34" charset="0"/>
              </a:rPr>
              <a:t>Within this framework, price elasticity of demand is inferred by examining the response of the real price of oil to an unexpected production shortfall (a supply shock). A larger price response to such a shock indicates a lower price elasticity of demand, as it reflects a steeper demand curve.</a:t>
            </a:r>
          </a:p>
          <a:p>
            <a:pPr algn="just"/>
            <a:endParaRPr lang="en-US" dirty="0">
              <a:effectLst/>
              <a:latin typeface="Quattrocento Sans" panose="020B0502050000020003" pitchFamily="34" charset="0"/>
            </a:endParaRPr>
          </a:p>
          <a:p>
            <a:pPr algn="just"/>
            <a:endParaRPr lang="en-US" dirty="0">
              <a:effectLst/>
              <a:latin typeface="Quattrocento Sans" panose="020B0502050000020003" pitchFamily="34" charset="0"/>
            </a:endParaRPr>
          </a:p>
        </p:txBody>
      </p:sp>
      <p:pic>
        <p:nvPicPr>
          <p:cNvPr id="25" name="Picture 24">
            <a:extLst>
              <a:ext uri="{FF2B5EF4-FFF2-40B4-BE49-F238E27FC236}">
                <a16:creationId xmlns:a16="http://schemas.microsoft.com/office/drawing/2014/main" id="{86F20771-A130-3264-3D51-7A902AD0D859}"/>
              </a:ext>
            </a:extLst>
          </p:cNvPr>
          <p:cNvPicPr>
            <a:picLocks noChangeAspect="1"/>
          </p:cNvPicPr>
          <p:nvPr/>
        </p:nvPicPr>
        <p:blipFill>
          <a:blip r:embed="rId19"/>
          <a:stretch>
            <a:fillRect/>
          </a:stretch>
        </p:blipFill>
        <p:spPr>
          <a:xfrm>
            <a:off x="22301895" y="8495255"/>
            <a:ext cx="10059272" cy="3635559"/>
          </a:xfrm>
          <a:prstGeom prst="rect">
            <a:avLst/>
          </a:prstGeom>
        </p:spPr>
      </p:pic>
      <p:pic>
        <p:nvPicPr>
          <p:cNvPr id="27" name="Picture 26">
            <a:extLst>
              <a:ext uri="{FF2B5EF4-FFF2-40B4-BE49-F238E27FC236}">
                <a16:creationId xmlns:a16="http://schemas.microsoft.com/office/drawing/2014/main" id="{673A267B-2F5C-2303-62AC-FF6CC6569F7A}"/>
              </a:ext>
            </a:extLst>
          </p:cNvPr>
          <p:cNvPicPr>
            <a:picLocks noChangeAspect="1"/>
          </p:cNvPicPr>
          <p:nvPr/>
        </p:nvPicPr>
        <p:blipFill>
          <a:blip r:embed="rId20"/>
          <a:stretch>
            <a:fillRect/>
          </a:stretch>
        </p:blipFill>
        <p:spPr>
          <a:xfrm>
            <a:off x="22301895" y="12068601"/>
            <a:ext cx="10056312" cy="5100736"/>
          </a:xfrm>
          <a:prstGeom prst="rect">
            <a:avLst/>
          </a:prstGeom>
        </p:spPr>
      </p:pic>
      <p:sp>
        <p:nvSpPr>
          <p:cNvPr id="29" name="TextBox 28">
            <a:extLst>
              <a:ext uri="{FF2B5EF4-FFF2-40B4-BE49-F238E27FC236}">
                <a16:creationId xmlns:a16="http://schemas.microsoft.com/office/drawing/2014/main" id="{C8BC59CC-5783-648B-257B-F406D43BC778}"/>
              </a:ext>
            </a:extLst>
          </p:cNvPr>
          <p:cNvSpPr txBox="1"/>
          <p:nvPr/>
        </p:nvSpPr>
        <p:spPr>
          <a:xfrm>
            <a:off x="22523881" y="8714494"/>
            <a:ext cx="9632520" cy="3416320"/>
          </a:xfrm>
          <a:prstGeom prst="rect">
            <a:avLst/>
          </a:prstGeom>
          <a:noFill/>
        </p:spPr>
        <p:txBody>
          <a:bodyPr wrap="square" rtlCol="0">
            <a:spAutoFit/>
          </a:bodyPr>
          <a:lstStyle/>
          <a:p>
            <a:r>
              <a:rPr lang="en-US" b="0" i="0" dirty="0">
                <a:effectLst/>
                <a:latin typeface="Quattrocento Sans" panose="020B0502050000020003" pitchFamily="34" charset="0"/>
              </a:rPr>
              <a:t>The authors use the graphs below to illustrate the observed shift in price elasticity of demand over time. </a:t>
            </a:r>
            <a:r>
              <a:rPr lang="en-US" b="1" i="0" dirty="0">
                <a:effectLst/>
                <a:latin typeface="Quattrocento Sans" panose="020B0502050000020003" pitchFamily="34" charset="0"/>
              </a:rPr>
              <a:t>Panel A</a:t>
            </a:r>
            <a:r>
              <a:rPr lang="en-US" b="0" i="0" dirty="0">
                <a:effectLst/>
                <a:latin typeface="Quattrocento Sans" panose="020B0502050000020003" pitchFamily="34" charset="0"/>
              </a:rPr>
              <a:t> represents the short-run effects of a supply shock, where a leftward shift in the supply curve leads to a moderate increase in price. </a:t>
            </a:r>
            <a:r>
              <a:rPr lang="en-US" b="1" i="0" dirty="0">
                <a:effectLst/>
                <a:latin typeface="Quattrocento Sans" panose="020B0502050000020003" pitchFamily="34" charset="0"/>
              </a:rPr>
              <a:t>Panel B</a:t>
            </a:r>
            <a:r>
              <a:rPr lang="en-US" b="0" i="0" dirty="0">
                <a:effectLst/>
                <a:latin typeface="Quattrocento Sans" panose="020B0502050000020003" pitchFamily="34" charset="0"/>
              </a:rPr>
              <a:t> reflects the long-run effects found in the analysis, where a similar supply shock results in a significantly larger price increase due to a decline in the price elasticity of demand. The disparity in price levels between the two panels highlights the growing sensitivity of prices to supply disruptions over time.</a:t>
            </a:r>
            <a:endParaRPr lang="en-US" dirty="0">
              <a:effectLst/>
              <a:latin typeface="Quattrocento Sans" panose="020B0502050000020003" pitchFamily="34" charset="0"/>
            </a:endParaRPr>
          </a:p>
        </p:txBody>
      </p:sp>
      <p:sp>
        <p:nvSpPr>
          <p:cNvPr id="31" name="TextBox 30">
            <a:extLst>
              <a:ext uri="{FF2B5EF4-FFF2-40B4-BE49-F238E27FC236}">
                <a16:creationId xmlns:a16="http://schemas.microsoft.com/office/drawing/2014/main" id="{E0D2790C-D1A6-C86C-0F52-74FE7535D20A}"/>
              </a:ext>
            </a:extLst>
          </p:cNvPr>
          <p:cNvSpPr txBox="1"/>
          <p:nvPr/>
        </p:nvSpPr>
        <p:spPr>
          <a:xfrm>
            <a:off x="22523879" y="18914044"/>
            <a:ext cx="9632521" cy="1938992"/>
          </a:xfrm>
          <a:prstGeom prst="rect">
            <a:avLst/>
          </a:prstGeom>
          <a:noFill/>
        </p:spPr>
        <p:txBody>
          <a:bodyPr wrap="square" rtlCol="0">
            <a:spAutoFit/>
          </a:bodyPr>
          <a:lstStyle/>
          <a:p>
            <a:pPr algn="just"/>
            <a:r>
              <a:rPr lang="en-US" dirty="0">
                <a:effectLst/>
                <a:latin typeface="Quattrocento Sans" panose="020B0502050000020003" pitchFamily="34" charset="0"/>
              </a:rPr>
              <a:t>To extended the results found, a series of sign restricted VAR models were imposed on different decades to illustrate the persisting shift in price elasticity of demand. </a:t>
            </a:r>
            <a:r>
              <a:rPr lang="en-US" i="0" dirty="0">
                <a:effectLst/>
                <a:latin typeface="Quattrocento Sans" panose="020B0502050000020003" pitchFamily="34" charset="0"/>
              </a:rPr>
              <a:t>The general trends and magnitudes of the responses offer insights into changes in price elasticity of demand and the broader dynamics of the oil market over time.</a:t>
            </a:r>
            <a:endParaRPr lang="en-US" dirty="0">
              <a:effectLst/>
              <a:latin typeface="Quattrocento Sans" panose="020B0502050000020003" pitchFamily="34" charset="0"/>
            </a:endParaRPr>
          </a:p>
        </p:txBody>
      </p:sp>
      <p:pic>
        <p:nvPicPr>
          <p:cNvPr id="35" name="Picture 34">
            <a:extLst>
              <a:ext uri="{FF2B5EF4-FFF2-40B4-BE49-F238E27FC236}">
                <a16:creationId xmlns:a16="http://schemas.microsoft.com/office/drawing/2014/main" id="{CDF130EC-113E-B0D0-5EFC-553EC9021EA3}"/>
              </a:ext>
            </a:extLst>
          </p:cNvPr>
          <p:cNvPicPr>
            <a:picLocks noChangeAspect="1"/>
          </p:cNvPicPr>
          <p:nvPr/>
        </p:nvPicPr>
        <p:blipFill>
          <a:blip r:embed="rId21"/>
          <a:stretch>
            <a:fillRect/>
          </a:stretch>
        </p:blipFill>
        <p:spPr>
          <a:xfrm>
            <a:off x="23561115" y="20811179"/>
            <a:ext cx="7523705" cy="5918648"/>
          </a:xfrm>
          <a:prstGeom prst="rect">
            <a:avLst/>
          </a:prstGeom>
        </p:spPr>
      </p:pic>
      <p:sp>
        <p:nvSpPr>
          <p:cNvPr id="36" name="TextBox 35">
            <a:extLst>
              <a:ext uri="{FF2B5EF4-FFF2-40B4-BE49-F238E27FC236}">
                <a16:creationId xmlns:a16="http://schemas.microsoft.com/office/drawing/2014/main" id="{819DE3B8-3BB0-5882-0A06-5806BFBC0929}"/>
              </a:ext>
            </a:extLst>
          </p:cNvPr>
          <p:cNvSpPr txBox="1"/>
          <p:nvPr/>
        </p:nvSpPr>
        <p:spPr>
          <a:xfrm>
            <a:off x="22582511" y="26623531"/>
            <a:ext cx="9577631" cy="6001643"/>
          </a:xfrm>
          <a:prstGeom prst="rect">
            <a:avLst/>
          </a:prstGeom>
          <a:noFill/>
        </p:spPr>
        <p:txBody>
          <a:bodyPr wrap="square" rtlCol="0">
            <a:spAutoFit/>
          </a:bodyPr>
          <a:lstStyle/>
          <a:p>
            <a:pPr algn="just"/>
            <a:r>
              <a:rPr lang="en-US" i="0" dirty="0">
                <a:effectLst/>
                <a:latin typeface="Quattrocento Sans" panose="020B0502050000020003" pitchFamily="34" charset="0"/>
              </a:rPr>
              <a:t>The responses show a clear trend of increasing sensitivity of prices to production shocks over time, consistent with the findings of Baumeister and Peersman. </a:t>
            </a:r>
            <a:r>
              <a:rPr lang="en-US" b="0" i="0" dirty="0">
                <a:effectLst/>
                <a:latin typeface="Quattrocento Sans" panose="020B0502050000020003" pitchFamily="34" charset="0"/>
              </a:rPr>
              <a:t>The faster decay of responses in recent periods highlights the evolution of global oil markets, which have become more resilient to supply-side disruptions, likely due to increased market integration, energy diversification, and technological advancements.</a:t>
            </a:r>
          </a:p>
          <a:p>
            <a:pPr algn="just"/>
            <a:endParaRPr lang="en-US" b="0" i="0" dirty="0">
              <a:effectLst/>
              <a:latin typeface="Quattrocento Sans" panose="020B0502050000020003" pitchFamily="34" charset="0"/>
            </a:endParaRPr>
          </a:p>
          <a:p>
            <a:pPr algn="just"/>
            <a:r>
              <a:rPr lang="en-US" b="0" i="0" dirty="0">
                <a:effectLst/>
                <a:latin typeface="Quattrocento Sans" panose="020B0502050000020003" pitchFamily="34" charset="0"/>
              </a:rPr>
              <a:t>Another important outcome of this analysis is the observed resilience of oil prices to supply shocks over the longer term. The IRFs reveal that while the initial price response to supply disruptions has grown larger—reflecting a decline in price elasticity of demand the effects of these shocks on prices diminish more rapidly in recent decades. This suggests that modern oil markets are increasingly capable of absorbing supply-side disruptions and stabilizing prices over time. The ideas are consistent when extending the analysis. </a:t>
            </a:r>
          </a:p>
          <a:p>
            <a:pPr algn="just"/>
            <a:endParaRPr lang="en-US" dirty="0"/>
          </a:p>
        </p:txBody>
      </p:sp>
      <p:pic>
        <p:nvPicPr>
          <p:cNvPr id="46" name="Picture 45">
            <a:extLst>
              <a:ext uri="{FF2B5EF4-FFF2-40B4-BE49-F238E27FC236}">
                <a16:creationId xmlns:a16="http://schemas.microsoft.com/office/drawing/2014/main" id="{01F357FB-79B2-F5C7-D5B9-41700EFC4332}"/>
              </a:ext>
            </a:extLst>
          </p:cNvPr>
          <p:cNvPicPr>
            <a:picLocks noChangeAspect="1"/>
          </p:cNvPicPr>
          <p:nvPr/>
        </p:nvPicPr>
        <p:blipFill>
          <a:blip r:embed="rId22"/>
          <a:stretch>
            <a:fillRect/>
          </a:stretch>
        </p:blipFill>
        <p:spPr>
          <a:xfrm>
            <a:off x="22301895" y="7618730"/>
            <a:ext cx="10065368" cy="993734"/>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50E46FE-1928-20DE-A3EC-B97408DCA9A2}"/>
                  </a:ext>
                </a:extLst>
              </p:cNvPr>
              <p:cNvSpPr txBox="1"/>
              <p:nvPr/>
            </p:nvSpPr>
            <p:spPr>
              <a:xfrm>
                <a:off x="12975300" y="11558863"/>
                <a:ext cx="6850978" cy="4022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effectLst/>
                              <a:latin typeface="Cambria Math" panose="02040503050406030204" pitchFamily="18" charset="0"/>
                            </a:rPr>
                          </m:ctrlPr>
                        </m:sSubPr>
                        <m:e>
                          <m:r>
                            <a:rPr lang="en-US" i="1">
                              <a:effectLst/>
                              <a:latin typeface="Cambria Math" panose="02040503050406030204" pitchFamily="18" charset="0"/>
                            </a:rPr>
                            <m:t>𝑦</m:t>
                          </m:r>
                        </m:e>
                        <m:sub>
                          <m:r>
                            <a:rPr lang="en-US" i="1">
                              <a:effectLst/>
                              <a:latin typeface="Cambria Math" panose="02040503050406030204" pitchFamily="18" charset="0"/>
                            </a:rPr>
                            <m:t>𝑡</m:t>
                          </m:r>
                        </m:sub>
                      </m:sSub>
                      <m:r>
                        <a:rPr lang="en-US" i="0">
                          <a:effectLst/>
                          <a:latin typeface="Cambria Math" panose="02040503050406030204" pitchFamily="18" charset="0"/>
                        </a:rPr>
                        <m:t>=</m:t>
                      </m:r>
                      <m:sSub>
                        <m:sSubPr>
                          <m:ctrlPr>
                            <a:rPr lang="en-US" i="1">
                              <a:solidFill>
                                <a:srgbClr val="836967"/>
                              </a:solidFill>
                              <a:effectLst/>
                              <a:latin typeface="Cambria Math" panose="02040503050406030204" pitchFamily="18" charset="0"/>
                            </a:rPr>
                          </m:ctrlPr>
                        </m:sSubPr>
                        <m:e>
                          <m:r>
                            <a:rPr lang="en-US" b="0" i="1" smtClean="0">
                              <a:solidFill>
                                <a:srgbClr val="836967"/>
                              </a:solidFill>
                              <a:effectLst/>
                              <a:latin typeface="Cambria Math" panose="02040503050406030204" pitchFamily="18" charset="0"/>
                            </a:rPr>
                            <m:t>𝑐</m:t>
                          </m:r>
                        </m:e>
                        <m:sub>
                          <m:r>
                            <a:rPr lang="en-US" i="1">
                              <a:effectLst/>
                              <a:latin typeface="Cambria Math" panose="02040503050406030204" pitchFamily="18" charset="0"/>
                            </a:rPr>
                            <m:t>𝑡</m:t>
                          </m:r>
                        </m:sub>
                      </m:sSub>
                      <m:r>
                        <a:rPr lang="en-US" i="0">
                          <a:effectLst/>
                          <a:latin typeface="Cambria Math" panose="02040503050406030204" pitchFamily="18" charset="0"/>
                        </a:rPr>
                        <m:t>+</m:t>
                      </m:r>
                      <m:sSub>
                        <m:sSubPr>
                          <m:ctrlPr>
                            <a:rPr lang="en-US" i="1">
                              <a:solidFill>
                                <a:srgbClr val="836967"/>
                              </a:solidFill>
                              <a:effectLst/>
                              <a:latin typeface="Cambria Math" panose="02040503050406030204" pitchFamily="18" charset="0"/>
                            </a:rPr>
                          </m:ctrlPr>
                        </m:sSubPr>
                        <m:e>
                          <m:r>
                            <a:rPr lang="en-US" i="1">
                              <a:effectLst/>
                              <a:latin typeface="Cambria Math" panose="02040503050406030204" pitchFamily="18" charset="0"/>
                            </a:rPr>
                            <m:t>𝐵</m:t>
                          </m:r>
                        </m:e>
                        <m:sub>
                          <m:r>
                            <a:rPr lang="en-US" b="0" i="1" smtClean="0">
                              <a:effectLst/>
                              <a:latin typeface="Cambria Math" panose="02040503050406030204" pitchFamily="18" charset="0"/>
                            </a:rPr>
                            <m:t>1,</m:t>
                          </m:r>
                          <m:r>
                            <a:rPr lang="en-US" i="1">
                              <a:effectLst/>
                              <a:latin typeface="Cambria Math" panose="02040503050406030204" pitchFamily="18" charset="0"/>
                            </a:rPr>
                            <m:t>𝑡</m:t>
                          </m:r>
                        </m:sub>
                      </m:sSub>
                      <m:sSub>
                        <m:sSubPr>
                          <m:ctrlPr>
                            <a:rPr lang="en-US" i="1">
                              <a:solidFill>
                                <a:srgbClr val="836967"/>
                              </a:solidFill>
                              <a:effectLst/>
                              <a:latin typeface="Cambria Math" panose="02040503050406030204" pitchFamily="18" charset="0"/>
                            </a:rPr>
                          </m:ctrlPr>
                        </m:sSubPr>
                        <m:e>
                          <m:r>
                            <a:rPr lang="en-US" i="1">
                              <a:effectLst/>
                              <a:latin typeface="Cambria Math" panose="02040503050406030204" pitchFamily="18" charset="0"/>
                            </a:rPr>
                            <m:t>𝑦</m:t>
                          </m:r>
                        </m:e>
                        <m:sub>
                          <m:r>
                            <a:rPr lang="en-US" i="1">
                              <a:effectLst/>
                              <a:latin typeface="Cambria Math" panose="02040503050406030204" pitchFamily="18" charset="0"/>
                            </a:rPr>
                            <m:t>𝑡</m:t>
                          </m:r>
                          <m:r>
                            <a:rPr lang="en-US" i="0">
                              <a:effectLst/>
                              <a:latin typeface="Cambria Math" panose="02040503050406030204" pitchFamily="18" charset="0"/>
                            </a:rPr>
                            <m:t>−1</m:t>
                          </m:r>
                        </m:sub>
                      </m:sSub>
                      <m:r>
                        <a:rPr lang="en-US" i="0">
                          <a:effectLst/>
                          <a:latin typeface="Cambria Math" panose="02040503050406030204" pitchFamily="18" charset="0"/>
                        </a:rPr>
                        <m:t>+</m:t>
                      </m:r>
                      <m:r>
                        <a:rPr lang="en-US" b="0" i="0" smtClean="0">
                          <a:effectLst/>
                          <a:latin typeface="Cambria Math" panose="02040503050406030204" pitchFamily="18" charset="0"/>
                        </a:rPr>
                        <m:t>…</m:t>
                      </m:r>
                      <m:r>
                        <a:rPr lang="en-US" i="0">
                          <a:effectLst/>
                          <a:latin typeface="Cambria Math" panose="02040503050406030204" pitchFamily="18" charset="0"/>
                        </a:rPr>
                        <m:t>+</m:t>
                      </m:r>
                      <m:sSub>
                        <m:sSubPr>
                          <m:ctrlPr>
                            <a:rPr lang="en-US" i="1">
                              <a:solidFill>
                                <a:srgbClr val="836967"/>
                              </a:solidFill>
                              <a:effectLst/>
                              <a:latin typeface="Cambria Math" panose="02040503050406030204" pitchFamily="18" charset="0"/>
                            </a:rPr>
                          </m:ctrlPr>
                        </m:sSubPr>
                        <m:e>
                          <m:r>
                            <a:rPr lang="en-US" i="1">
                              <a:effectLst/>
                              <a:latin typeface="Cambria Math" panose="02040503050406030204" pitchFamily="18" charset="0"/>
                            </a:rPr>
                            <m:t>𝐵</m:t>
                          </m:r>
                        </m:e>
                        <m:sub>
                          <m:r>
                            <m:rPr>
                              <m:sty m:val="p"/>
                            </m:rPr>
                            <a:rPr lang="en-US" b="0" i="0" smtClean="0">
                              <a:effectLst/>
                              <a:latin typeface="Cambria Math" panose="02040503050406030204" pitchFamily="18" charset="0"/>
                            </a:rPr>
                            <m:t>p</m:t>
                          </m:r>
                          <m:r>
                            <a:rPr lang="en-US" i="0">
                              <a:effectLst/>
                              <a:latin typeface="Cambria Math" panose="02040503050406030204" pitchFamily="18" charset="0"/>
                            </a:rPr>
                            <m:t>,</m:t>
                          </m:r>
                          <m:r>
                            <a:rPr lang="en-US" i="1">
                              <a:effectLst/>
                              <a:latin typeface="Cambria Math" panose="02040503050406030204" pitchFamily="18" charset="0"/>
                            </a:rPr>
                            <m:t>𝑡</m:t>
                          </m:r>
                        </m:sub>
                      </m:sSub>
                      <m:sSub>
                        <m:sSubPr>
                          <m:ctrlPr>
                            <a:rPr lang="en-US" i="1">
                              <a:solidFill>
                                <a:srgbClr val="836967"/>
                              </a:solidFill>
                              <a:effectLst/>
                              <a:latin typeface="Cambria Math" panose="02040503050406030204" pitchFamily="18" charset="0"/>
                            </a:rPr>
                          </m:ctrlPr>
                        </m:sSubPr>
                        <m:e>
                          <m:r>
                            <a:rPr lang="en-US" i="1">
                              <a:effectLst/>
                              <a:latin typeface="Cambria Math" panose="02040503050406030204" pitchFamily="18" charset="0"/>
                            </a:rPr>
                            <m:t>𝑦</m:t>
                          </m:r>
                        </m:e>
                        <m:sub>
                          <m:r>
                            <a:rPr lang="en-US" i="1">
                              <a:effectLst/>
                              <a:latin typeface="Cambria Math" panose="02040503050406030204" pitchFamily="18" charset="0"/>
                            </a:rPr>
                            <m:t>𝑡</m:t>
                          </m:r>
                          <m:r>
                            <a:rPr lang="en-US" i="0">
                              <a:effectLst/>
                              <a:latin typeface="Cambria Math" panose="02040503050406030204" pitchFamily="18" charset="0"/>
                            </a:rPr>
                            <m:t>−</m:t>
                          </m:r>
                          <m:r>
                            <a:rPr lang="en-US" i="1">
                              <a:effectLst/>
                              <a:latin typeface="Cambria Math" panose="02040503050406030204" pitchFamily="18" charset="0"/>
                            </a:rPr>
                            <m:t>𝑝</m:t>
                          </m:r>
                        </m:sub>
                      </m:sSub>
                      <m:r>
                        <a:rPr lang="en-US" i="0">
                          <a:effectLst/>
                          <a:latin typeface="Cambria Math" panose="02040503050406030204" pitchFamily="18" charset="0"/>
                        </a:rPr>
                        <m:t>+</m:t>
                      </m:r>
                      <m:sSub>
                        <m:sSubPr>
                          <m:ctrlPr>
                            <a:rPr lang="en-US" i="1">
                              <a:solidFill>
                                <a:srgbClr val="836967"/>
                              </a:solidFill>
                              <a:effectLst/>
                              <a:latin typeface="Cambria Math" panose="02040503050406030204" pitchFamily="18" charset="0"/>
                            </a:rPr>
                          </m:ctrlPr>
                        </m:sSubPr>
                        <m:e>
                          <m:r>
                            <a:rPr lang="en-US" i="1">
                              <a:effectLst/>
                              <a:latin typeface="Cambria Math" panose="02040503050406030204" pitchFamily="18" charset="0"/>
                            </a:rPr>
                            <m:t>𝑢</m:t>
                          </m:r>
                        </m:e>
                        <m:sub>
                          <m:r>
                            <a:rPr lang="en-US" i="1">
                              <a:effectLst/>
                              <a:latin typeface="Cambria Math" panose="02040503050406030204" pitchFamily="18" charset="0"/>
                            </a:rPr>
                            <m:t>𝑡</m:t>
                          </m:r>
                        </m:sub>
                      </m:sSub>
                      <m:r>
                        <a:rPr lang="en-US" i="1" smtClean="0">
                          <a:effectLst/>
                          <a:latin typeface="Cambria Math" panose="02040503050406030204" pitchFamily="18" charset="0"/>
                        </a:rPr>
                        <m:t>≡</m:t>
                      </m:r>
                      <m:sSubSup>
                        <m:sSubSupPr>
                          <m:ctrlPr>
                            <a:rPr lang="en-US" i="1">
                              <a:solidFill>
                                <a:srgbClr val="836967"/>
                              </a:solidFill>
                              <a:effectLst/>
                              <a:latin typeface="Cambria Math" panose="02040503050406030204" pitchFamily="18" charset="0"/>
                            </a:rPr>
                          </m:ctrlPr>
                        </m:sSubSupPr>
                        <m:e>
                          <m:r>
                            <a:rPr lang="en-US" b="0" i="1" smtClean="0">
                              <a:solidFill>
                                <a:srgbClr val="836967"/>
                              </a:solidFill>
                              <a:effectLst/>
                              <a:latin typeface="Cambria Math" panose="02040503050406030204" pitchFamily="18" charset="0"/>
                            </a:rPr>
                            <m:t>𝑋</m:t>
                          </m:r>
                        </m:e>
                        <m:sub>
                          <m:r>
                            <a:rPr lang="en-US" i="1">
                              <a:effectLst/>
                              <a:latin typeface="Cambria Math" panose="02040503050406030204" pitchFamily="18" charset="0"/>
                            </a:rPr>
                            <m:t>𝑡</m:t>
                          </m:r>
                        </m:sub>
                        <m:sup>
                          <m:r>
                            <a:rPr lang="en-US" b="0" i="0" smtClean="0">
                              <a:effectLst/>
                              <a:latin typeface="Cambria Math" panose="02040503050406030204" pitchFamily="18" charset="0"/>
                            </a:rPr>
                            <m:t>′</m:t>
                          </m:r>
                        </m:sup>
                      </m:sSubSup>
                      <m:sSub>
                        <m:sSubPr>
                          <m:ctrlPr>
                            <a:rPr lang="en-US" i="1">
                              <a:solidFill>
                                <a:srgbClr val="836967"/>
                              </a:solidFill>
                              <a:effectLst/>
                              <a:latin typeface="Cambria Math" panose="02040503050406030204" pitchFamily="18" charset="0"/>
                            </a:rPr>
                          </m:ctrlPr>
                        </m:sSubPr>
                        <m:e>
                          <m:r>
                            <a:rPr lang="en-US" i="1">
                              <a:effectLst/>
                              <a:latin typeface="Cambria Math" panose="02040503050406030204" pitchFamily="18" charset="0"/>
                            </a:rPr>
                            <m:t>𝜃</m:t>
                          </m:r>
                        </m:e>
                        <m:sub>
                          <m:r>
                            <a:rPr lang="en-US" i="1">
                              <a:effectLst/>
                              <a:latin typeface="Cambria Math" panose="02040503050406030204" pitchFamily="18" charset="0"/>
                            </a:rPr>
                            <m:t>𝑡</m:t>
                          </m:r>
                        </m:sub>
                      </m:sSub>
                      <m:r>
                        <a:rPr lang="en-US" i="0">
                          <a:effectLst/>
                          <a:latin typeface="Cambria Math" panose="02040503050406030204" pitchFamily="18" charset="0"/>
                        </a:rPr>
                        <m:t>+</m:t>
                      </m:r>
                      <m:sSub>
                        <m:sSubPr>
                          <m:ctrlPr>
                            <a:rPr lang="en-US" i="1">
                              <a:solidFill>
                                <a:srgbClr val="836967"/>
                              </a:solidFill>
                              <a:effectLst/>
                              <a:latin typeface="Cambria Math" panose="02040503050406030204" pitchFamily="18" charset="0"/>
                            </a:rPr>
                          </m:ctrlPr>
                        </m:sSubPr>
                        <m:e>
                          <m:r>
                            <a:rPr lang="en-US" i="1">
                              <a:effectLst/>
                              <a:latin typeface="Cambria Math" panose="02040503050406030204" pitchFamily="18" charset="0"/>
                            </a:rPr>
                            <m:t>𝑢</m:t>
                          </m:r>
                        </m:e>
                        <m:sub>
                          <m:r>
                            <a:rPr lang="en-US" i="0">
                              <a:effectLst/>
                              <a:latin typeface="Cambria Math" panose="02040503050406030204" pitchFamily="18" charset="0"/>
                            </a:rPr>
                            <m:t>+</m:t>
                          </m:r>
                        </m:sub>
                      </m:sSub>
                    </m:oMath>
                  </m:oMathPara>
                </a14:m>
                <a:endParaRPr lang="en-US" dirty="0">
                  <a:effectLst/>
                  <a:latin typeface="Quattrocento Sans" panose="020B0502050000020003" pitchFamily="34" charset="0"/>
                </a:endParaRPr>
              </a:p>
            </p:txBody>
          </p:sp>
        </mc:Choice>
        <mc:Fallback xmlns="">
          <p:sp>
            <p:nvSpPr>
              <p:cNvPr id="47" name="TextBox 46">
                <a:extLst>
                  <a:ext uri="{FF2B5EF4-FFF2-40B4-BE49-F238E27FC236}">
                    <a16:creationId xmlns:a16="http://schemas.microsoft.com/office/drawing/2014/main" id="{350E46FE-1928-20DE-A3EC-B97408DCA9A2}"/>
                  </a:ext>
                </a:extLst>
              </p:cNvPr>
              <p:cNvSpPr txBox="1">
                <a:spLocks noRot="1" noChangeAspect="1" noMove="1" noResize="1" noEditPoints="1" noAdjustHandles="1" noChangeArrowheads="1" noChangeShapeType="1" noTextEdit="1"/>
              </p:cNvSpPr>
              <p:nvPr/>
            </p:nvSpPr>
            <p:spPr>
              <a:xfrm>
                <a:off x="12975300" y="11558863"/>
                <a:ext cx="6850978" cy="402226"/>
              </a:xfrm>
              <a:prstGeom prst="rect">
                <a:avLst/>
              </a:prstGeom>
              <a:blipFill>
                <a:blip r:embed="rId23"/>
                <a:stretch>
                  <a:fillRect l="-534" b="-21212"/>
                </a:stretch>
              </a:blipFill>
            </p:spPr>
            <p:txBody>
              <a:bodyPr/>
              <a:lstStyle/>
              <a:p>
                <a:r>
                  <a:rPr lang="en-US">
                    <a:noFill/>
                  </a:rPr>
                  <a:t> </a:t>
                </a:r>
              </a:p>
            </p:txBody>
          </p:sp>
        </mc:Fallback>
      </mc:AlternateContent>
      <p:pic>
        <p:nvPicPr>
          <p:cNvPr id="50" name="Picture 49">
            <a:extLst>
              <a:ext uri="{FF2B5EF4-FFF2-40B4-BE49-F238E27FC236}">
                <a16:creationId xmlns:a16="http://schemas.microsoft.com/office/drawing/2014/main" id="{96F97D57-CC48-7909-BE40-DFB15C2A6898}"/>
              </a:ext>
            </a:extLst>
          </p:cNvPr>
          <p:cNvPicPr>
            <a:picLocks noChangeAspect="1"/>
          </p:cNvPicPr>
          <p:nvPr/>
        </p:nvPicPr>
        <p:blipFill>
          <a:blip r:embed="rId24">
            <a:biLevel thresh="25000"/>
            <a:extLst>
              <a:ext uri="{BEBA8EAE-BF5A-486C-A8C5-ECC9F3942E4B}">
                <a14:imgProps xmlns:a14="http://schemas.microsoft.com/office/drawing/2010/main">
                  <a14:imgLayer r:embed="rId25">
                    <a14:imgEffect>
                      <a14:colorTemperature colorTemp="4622"/>
                    </a14:imgEffect>
                    <a14:imgEffect>
                      <a14:saturation sat="33000"/>
                    </a14:imgEffect>
                  </a14:imgLayer>
                </a14:imgProps>
              </a:ext>
            </a:extLst>
          </a:blip>
          <a:stretch>
            <a:fillRect/>
          </a:stretch>
        </p:blipFill>
        <p:spPr>
          <a:xfrm>
            <a:off x="15107685" y="29252441"/>
            <a:ext cx="2961434" cy="2961434"/>
          </a:xfrm>
          <a:prstGeom prst="rect">
            <a:avLst/>
          </a:prstGeom>
          <a:solidFill>
            <a:schemeClr val="bg1"/>
          </a:solidFill>
        </p:spPr>
      </p:pic>
      <p:pic>
        <p:nvPicPr>
          <p:cNvPr id="55" name="Picture 54">
            <a:extLst>
              <a:ext uri="{FF2B5EF4-FFF2-40B4-BE49-F238E27FC236}">
                <a16:creationId xmlns:a16="http://schemas.microsoft.com/office/drawing/2014/main" id="{6D547C6F-D893-8DA6-C486-ADE87E0B3F15}"/>
              </a:ext>
            </a:extLst>
          </p:cNvPr>
          <p:cNvPicPr>
            <a:picLocks noChangeAspect="1"/>
          </p:cNvPicPr>
          <p:nvPr/>
        </p:nvPicPr>
        <p:blipFill>
          <a:blip r:embed="rId26">
            <a:duotone>
              <a:schemeClr val="accent2">
                <a:shade val="45000"/>
                <a:satMod val="135000"/>
              </a:schemeClr>
              <a:prstClr val="white"/>
            </a:duotone>
          </a:blip>
          <a:stretch>
            <a:fillRect/>
          </a:stretch>
        </p:blipFill>
        <p:spPr>
          <a:xfrm>
            <a:off x="33213250" y="7618730"/>
            <a:ext cx="10071465" cy="993734"/>
          </a:xfrm>
          <a:prstGeom prst="rect">
            <a:avLst/>
          </a:prstGeom>
          <a:noFill/>
        </p:spPr>
      </p:pic>
      <p:pic>
        <p:nvPicPr>
          <p:cNvPr id="18" name="Picture 17">
            <a:extLst>
              <a:ext uri="{FF2B5EF4-FFF2-40B4-BE49-F238E27FC236}">
                <a16:creationId xmlns:a16="http://schemas.microsoft.com/office/drawing/2014/main" id="{87281A81-BBC1-56B4-FC63-AAA5DA8E5002}"/>
              </a:ext>
            </a:extLst>
          </p:cNvPr>
          <p:cNvPicPr>
            <a:picLocks noChangeAspect="1"/>
          </p:cNvPicPr>
          <p:nvPr/>
        </p:nvPicPr>
        <p:blipFill>
          <a:blip r:embed="rId27"/>
          <a:stretch>
            <a:fillRect/>
          </a:stretch>
        </p:blipFill>
        <p:spPr>
          <a:xfrm>
            <a:off x="33177824" y="7618419"/>
            <a:ext cx="2141048" cy="880864"/>
          </a:xfrm>
          <a:prstGeom prst="rect">
            <a:avLst/>
          </a:prstGeom>
        </p:spPr>
      </p:pic>
      <p:sp>
        <p:nvSpPr>
          <p:cNvPr id="13" name="TextBox 12">
            <a:extLst>
              <a:ext uri="{FF2B5EF4-FFF2-40B4-BE49-F238E27FC236}">
                <a16:creationId xmlns:a16="http://schemas.microsoft.com/office/drawing/2014/main" id="{CF4553D3-DD8D-F40C-3FB7-4CFCFE281A6D}"/>
              </a:ext>
            </a:extLst>
          </p:cNvPr>
          <p:cNvSpPr txBox="1"/>
          <p:nvPr/>
        </p:nvSpPr>
        <p:spPr>
          <a:xfrm>
            <a:off x="33350952" y="7744385"/>
            <a:ext cx="2996448" cy="646331"/>
          </a:xfrm>
          <a:prstGeom prst="rect">
            <a:avLst/>
          </a:prstGeom>
          <a:noFill/>
        </p:spPr>
        <p:txBody>
          <a:bodyPr wrap="square" rtlCol="0">
            <a:spAutoFit/>
          </a:bodyPr>
          <a:lstStyle/>
          <a:p>
            <a:r>
              <a:rPr lang="en-US" sz="3600" b="1" dirty="0">
                <a:solidFill>
                  <a:schemeClr val="bg1"/>
                </a:solidFill>
                <a:effectLst/>
                <a:latin typeface="Garamond" panose="02020404030301010803" pitchFamily="18" charset="0"/>
              </a:rPr>
              <a:t>Robustness</a:t>
            </a:r>
          </a:p>
        </p:txBody>
      </p:sp>
      <p:sp>
        <p:nvSpPr>
          <p:cNvPr id="19" name="TextBox 18">
            <a:extLst>
              <a:ext uri="{FF2B5EF4-FFF2-40B4-BE49-F238E27FC236}">
                <a16:creationId xmlns:a16="http://schemas.microsoft.com/office/drawing/2014/main" id="{819E6F3D-6799-88FB-8B4C-6AFFD2B17297}"/>
              </a:ext>
            </a:extLst>
          </p:cNvPr>
          <p:cNvSpPr txBox="1"/>
          <p:nvPr/>
        </p:nvSpPr>
        <p:spPr>
          <a:xfrm>
            <a:off x="33350952" y="8570761"/>
            <a:ext cx="9690586" cy="2308324"/>
          </a:xfrm>
          <a:prstGeom prst="rect">
            <a:avLst/>
          </a:prstGeom>
          <a:noFill/>
        </p:spPr>
        <p:txBody>
          <a:bodyPr wrap="square" rtlCol="0">
            <a:spAutoFit/>
          </a:bodyPr>
          <a:lstStyle/>
          <a:p>
            <a:pPr algn="just"/>
            <a:r>
              <a:rPr lang="en-US" dirty="0">
                <a:effectLst/>
                <a:latin typeface="Quattrocento Sans" panose="020B0502050000020003" pitchFamily="34" charset="0"/>
              </a:rPr>
              <a:t>In evaluating price elasticity of demand for crude oil, the market for synthetic plastics, specifically </a:t>
            </a:r>
            <a:r>
              <a:rPr lang="nb-NO" dirty="0">
                <a:effectLst/>
                <a:latin typeface="Quattrocento Sans" panose="020B0502050000020003" pitchFamily="34" charset="0"/>
              </a:rPr>
              <a:t>styrene-butadiene rubber (SBR) and ethylene propylene, in theory should serve as a contemporary for oil. SBR and ethylene/propylene products are </a:t>
            </a:r>
            <a:r>
              <a:rPr lang="en-US" dirty="0">
                <a:effectLst/>
                <a:latin typeface="Quattrocento Sans" panose="020B0502050000020003" pitchFamily="34" charset="0"/>
              </a:rPr>
              <a:t>derived from specific byproducts of the petroleum refining process, making their production somewhat adjacent to that of refined petroleum. </a:t>
            </a:r>
          </a:p>
        </p:txBody>
      </p:sp>
      <p:pic>
        <p:nvPicPr>
          <p:cNvPr id="20" name="Picture 19">
            <a:extLst>
              <a:ext uri="{FF2B5EF4-FFF2-40B4-BE49-F238E27FC236}">
                <a16:creationId xmlns:a16="http://schemas.microsoft.com/office/drawing/2014/main" id="{0A03BE57-9F61-C0CB-6E07-8D474B688AA5}"/>
              </a:ext>
            </a:extLst>
          </p:cNvPr>
          <p:cNvPicPr>
            <a:picLocks noChangeAspect="1"/>
          </p:cNvPicPr>
          <p:nvPr/>
        </p:nvPicPr>
        <p:blipFill>
          <a:blip r:embed="rId28"/>
          <a:stretch>
            <a:fillRect/>
          </a:stretch>
        </p:blipFill>
        <p:spPr>
          <a:xfrm>
            <a:off x="37550390" y="10881399"/>
            <a:ext cx="5471964" cy="4310692"/>
          </a:xfrm>
          <a:prstGeom prst="rect">
            <a:avLst/>
          </a:prstGeom>
        </p:spPr>
      </p:pic>
      <p:sp>
        <p:nvSpPr>
          <p:cNvPr id="21" name="TextBox 20">
            <a:extLst>
              <a:ext uri="{FF2B5EF4-FFF2-40B4-BE49-F238E27FC236}">
                <a16:creationId xmlns:a16="http://schemas.microsoft.com/office/drawing/2014/main" id="{13C86F44-A447-3309-59FA-7892ACA90FBD}"/>
              </a:ext>
            </a:extLst>
          </p:cNvPr>
          <p:cNvSpPr txBox="1"/>
          <p:nvPr/>
        </p:nvSpPr>
        <p:spPr>
          <a:xfrm>
            <a:off x="33350952" y="10874245"/>
            <a:ext cx="4199438" cy="461665"/>
          </a:xfrm>
          <a:prstGeom prst="rect">
            <a:avLst/>
          </a:prstGeom>
          <a:noFill/>
        </p:spPr>
        <p:txBody>
          <a:bodyPr wrap="square" rtlCol="0">
            <a:spAutoFit/>
          </a:bodyPr>
          <a:lstStyle/>
          <a:p>
            <a:pPr algn="just"/>
            <a:endParaRPr lang="en-US" dirty="0">
              <a:effectLst/>
              <a:latin typeface="Quattrocento Sans" panose="020B0502050000020003" pitchFamily="34" charset="0"/>
            </a:endParaRPr>
          </a:p>
        </p:txBody>
      </p:sp>
      <p:sp>
        <p:nvSpPr>
          <p:cNvPr id="24" name="TextBox 23">
            <a:extLst>
              <a:ext uri="{FF2B5EF4-FFF2-40B4-BE49-F238E27FC236}">
                <a16:creationId xmlns:a16="http://schemas.microsoft.com/office/drawing/2014/main" id="{28046C75-C08C-E8DE-61E7-113BE71DC532}"/>
              </a:ext>
            </a:extLst>
          </p:cNvPr>
          <p:cNvSpPr txBox="1"/>
          <p:nvPr/>
        </p:nvSpPr>
        <p:spPr>
          <a:xfrm>
            <a:off x="33360643" y="15714994"/>
            <a:ext cx="9544203" cy="2308324"/>
          </a:xfrm>
          <a:prstGeom prst="rect">
            <a:avLst/>
          </a:prstGeom>
          <a:noFill/>
        </p:spPr>
        <p:txBody>
          <a:bodyPr wrap="square" rtlCol="0">
            <a:spAutoFit/>
          </a:bodyPr>
          <a:lstStyle/>
          <a:p>
            <a:pPr algn="just"/>
            <a:r>
              <a:rPr lang="en-US" dirty="0">
                <a:effectLst/>
                <a:latin typeface="Quattrocento Sans" panose="020B0502050000020003" pitchFamily="34" charset="0"/>
              </a:rPr>
              <a:t>While shocks to oil supply negatively impact synthetic rubbers, the same gradual decline in price elasticity of demand is not observed. This suggests that the source of the decline in price elasticity is likely transportation-driven. As a hypothesis, airline travel, despite the limitations in pre 2000s time-series data, could correlate closely with the decrease in crude oil's price elasticity over time.</a:t>
            </a:r>
          </a:p>
        </p:txBody>
      </p:sp>
      <p:sp>
        <p:nvSpPr>
          <p:cNvPr id="26" name="TextBox 25">
            <a:extLst>
              <a:ext uri="{FF2B5EF4-FFF2-40B4-BE49-F238E27FC236}">
                <a16:creationId xmlns:a16="http://schemas.microsoft.com/office/drawing/2014/main" id="{F9EE42BD-291B-6D27-8633-FCB7022B23C7}"/>
              </a:ext>
            </a:extLst>
          </p:cNvPr>
          <p:cNvSpPr txBox="1"/>
          <p:nvPr/>
        </p:nvSpPr>
        <p:spPr>
          <a:xfrm>
            <a:off x="33451800" y="11029687"/>
            <a:ext cx="3886200" cy="4283007"/>
          </a:xfrm>
          <a:prstGeom prst="rect">
            <a:avLst/>
          </a:prstGeom>
          <a:noFill/>
        </p:spPr>
        <p:txBody>
          <a:bodyPr wrap="square" rtlCol="0">
            <a:spAutoFit/>
          </a:bodyPr>
          <a:lstStyle/>
          <a:p>
            <a:endParaRPr lang="en-US" dirty="0"/>
          </a:p>
        </p:txBody>
      </p:sp>
      <p:sp>
        <p:nvSpPr>
          <p:cNvPr id="30" name="TextBox 29">
            <a:extLst>
              <a:ext uri="{FF2B5EF4-FFF2-40B4-BE49-F238E27FC236}">
                <a16:creationId xmlns:a16="http://schemas.microsoft.com/office/drawing/2014/main" id="{0CC242BE-61EA-A211-27A7-37C9447490B1}"/>
              </a:ext>
            </a:extLst>
          </p:cNvPr>
          <p:cNvSpPr txBox="1"/>
          <p:nvPr/>
        </p:nvSpPr>
        <p:spPr>
          <a:xfrm>
            <a:off x="33350952" y="10874245"/>
            <a:ext cx="4199438" cy="4893647"/>
          </a:xfrm>
          <a:prstGeom prst="rect">
            <a:avLst/>
          </a:prstGeom>
          <a:noFill/>
        </p:spPr>
        <p:txBody>
          <a:bodyPr wrap="square" rtlCol="0">
            <a:spAutoFit/>
          </a:bodyPr>
          <a:lstStyle/>
          <a:p>
            <a:pPr algn="just"/>
            <a:r>
              <a:rPr lang="en-US" dirty="0">
                <a:effectLst/>
                <a:latin typeface="Quattrocento Sans" panose="020B0502050000020003" pitchFamily="34" charset="0"/>
              </a:rPr>
              <a:t>Using a sign-restricted VAR model similar to the one applied to evaluate crude oil prices, the response of synthetic rubber PPI is shown to the right. This analysis indicates that the price elasticity of demand for plastics fluctuates over time, we do not observe the same steady decline in elasticity—stemming in the 1970s—that we identified with crude oil.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041C53B-89F8-476B-8A35-F84462DA240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2316</TotalTime>
  <Words>1837</Words>
  <Application>Microsoft Office PowerPoint</Application>
  <PresentationFormat>Custom</PresentationFormat>
  <Paragraphs>57</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Garamond</vt:lpstr>
      <vt:lpstr>Quattrocento</vt:lpstr>
      <vt:lpstr>Arial</vt:lpstr>
      <vt:lpstr>Quattrocento Sans</vt:lpstr>
      <vt:lpstr>Cambria Math</vt:lpstr>
      <vt:lpstr>Times New Roman</vt:lpstr>
      <vt:lpstr>Default Design</vt:lpstr>
      <vt:lpstr>Worksheet</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Kolby Porter</cp:lastModifiedBy>
  <cp:revision>104</cp:revision>
  <cp:lastPrinted>2000-08-03T00:31:24Z</cp:lastPrinted>
  <dcterms:modified xsi:type="dcterms:W3CDTF">2024-12-08T00:53:10Z</dcterms:modified>
  <cp:category>research posters template</cp:category>
</cp:coreProperties>
</file>