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000062"/>
    <a:srgbClr val="FFA500"/>
    <a:srgbClr val="990099"/>
    <a:srgbClr val="000099"/>
    <a:srgbClr val="003399"/>
    <a:srgbClr val="6600CC"/>
    <a:srgbClr val="860808"/>
    <a:srgbClr val="A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CA09B1-A597-48A4-B9AA-199522B2A540}" v="85" dt="2024-08-06T00:21:11.7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6" autoAdjust="0"/>
    <p:restoredTop sz="94660"/>
  </p:normalViewPr>
  <p:slideViewPr>
    <p:cSldViewPr>
      <p:cViewPr>
        <p:scale>
          <a:sx n="25" d="100"/>
          <a:sy n="25" d="100"/>
        </p:scale>
        <p:origin x="372" y="12"/>
      </p:cViewPr>
      <p:guideLst>
        <p:guide orient="horz" pos="10368"/>
        <p:guide pos="1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fld id="{5E332750-0181-4F3F-AC32-EDCBC086D2C1}" type="slidenum">
              <a:rPr lang="en-US" altLang="en-US"/>
              <a:pPr/>
              <a:t>‹#›</a:t>
            </a:fld>
            <a:endParaRPr lang="en-US" altLang="en-US"/>
          </a:p>
        </p:txBody>
      </p:sp>
    </p:spTree>
    <p:extLst>
      <p:ext uri="{BB962C8B-B14F-4D97-AF65-F5344CB8AC3E}">
        <p14:creationId xmlns:p14="http://schemas.microsoft.com/office/powerpoint/2010/main" val="1156421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94A68E9B-6AF5-455A-B937-26C7082146E6}" type="datetimeFigureOut">
              <a:rPr lang="en-US"/>
              <a:pPr>
                <a:defRPr/>
              </a:pPr>
              <a:t>8/5/2024</a:t>
            </a:fld>
            <a:endParaRPr lang="en-US"/>
          </a:p>
        </p:txBody>
      </p:sp>
      <p:sp>
        <p:nvSpPr>
          <p:cNvPr id="4" name="Slide Image Placeholder 3"/>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F79A35A-403E-4BA3-849E-7ED4B4CC1224}" type="slidenum">
              <a:rPr lang="en-US" altLang="en-US"/>
              <a:pPr/>
              <a:t>‹#›</a:t>
            </a:fld>
            <a:endParaRPr lang="en-US" altLang="en-US"/>
          </a:p>
        </p:txBody>
      </p:sp>
    </p:spTree>
    <p:extLst>
      <p:ext uri="{BB962C8B-B14F-4D97-AF65-F5344CB8AC3E}">
        <p14:creationId xmlns:p14="http://schemas.microsoft.com/office/powerpoint/2010/main" val="1495871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E1B475-0DE3-4687-9BBE-2F4ECEA71F37}" type="slidenum">
              <a:rPr lang="en-US" altLang="en-US">
                <a:latin typeface="Times New Roman" panose="02020603050405020304" pitchFamily="18" charset="0"/>
              </a:rPr>
              <a:pPr eaLnBrk="1" hangingPunct="1">
                <a:spcBef>
                  <a:spcPct val="0"/>
                </a:spcBef>
              </a:pPr>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9733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p:spPr>
        <p:txBody>
          <a:bodyPr/>
          <a:lstStyle/>
          <a:p>
            <a:r>
              <a:rPr lang="en-US"/>
              <a:t>Click to edit Master title style</a:t>
            </a:r>
          </a:p>
        </p:txBody>
      </p:sp>
      <p:sp>
        <p:nvSpPr>
          <p:cNvPr id="3" name="Subtitle 2"/>
          <p:cNvSpPr>
            <a:spLocks noGrp="1"/>
          </p:cNvSpPr>
          <p:nvPr>
            <p:ph type="subTitle" idx="1"/>
          </p:nvPr>
        </p:nvSpPr>
        <p:spPr>
          <a:xfrm>
            <a:off x="7407275" y="18653125"/>
            <a:ext cx="345630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5E0A299-3283-4561-8C4D-55613FB3D082}" type="slidenum">
              <a:rPr lang="en-US" altLang="en-US"/>
              <a:pPr/>
              <a:t>‹#›</a:t>
            </a:fld>
            <a:endParaRPr lang="en-US" altLang="en-US"/>
          </a:p>
        </p:txBody>
      </p:sp>
    </p:spTree>
    <p:extLst>
      <p:ext uri="{BB962C8B-B14F-4D97-AF65-F5344CB8AC3E}">
        <p14:creationId xmlns:p14="http://schemas.microsoft.com/office/powerpoint/2010/main" val="241641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B9C09EC-54C1-485B-BC5B-82EB2EE576C0}" type="slidenum">
              <a:rPr lang="en-US" altLang="en-US"/>
              <a:pPr/>
              <a:t>‹#›</a:t>
            </a:fld>
            <a:endParaRPr lang="en-US" altLang="en-US"/>
          </a:p>
        </p:txBody>
      </p:sp>
    </p:spTree>
    <p:extLst>
      <p:ext uri="{BB962C8B-B14F-4D97-AF65-F5344CB8AC3E}">
        <p14:creationId xmlns:p14="http://schemas.microsoft.com/office/powerpoint/2010/main" val="208365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182175" y="2925763"/>
            <a:ext cx="10491788"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703638" y="2925763"/>
            <a:ext cx="31326137"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17958DA-1066-425E-95EA-6FC54DB77DFF}" type="slidenum">
              <a:rPr lang="en-US" altLang="en-US"/>
              <a:pPr/>
              <a:t>‹#›</a:t>
            </a:fld>
            <a:endParaRPr lang="en-US" altLang="en-US"/>
          </a:p>
        </p:txBody>
      </p:sp>
    </p:spTree>
    <p:extLst>
      <p:ext uri="{BB962C8B-B14F-4D97-AF65-F5344CB8AC3E}">
        <p14:creationId xmlns:p14="http://schemas.microsoft.com/office/powerpoint/2010/main" val="374771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5160118-166D-459D-80D4-18E22BADAFF2}" type="slidenum">
              <a:rPr lang="en-US" altLang="en-US"/>
              <a:pPr/>
              <a:t>‹#›</a:t>
            </a:fld>
            <a:endParaRPr lang="en-US" altLang="en-US"/>
          </a:p>
        </p:txBody>
      </p:sp>
    </p:spTree>
    <p:extLst>
      <p:ext uri="{BB962C8B-B14F-4D97-AF65-F5344CB8AC3E}">
        <p14:creationId xmlns:p14="http://schemas.microsoft.com/office/powerpoint/2010/main" val="399633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900488" y="13952538"/>
            <a:ext cx="419703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CD77E7-451E-47FE-9C87-2E111560E116}" type="slidenum">
              <a:rPr lang="en-US" altLang="en-US"/>
              <a:pPr/>
              <a:t>‹#›</a:t>
            </a:fld>
            <a:endParaRPr lang="en-US" altLang="en-US"/>
          </a:p>
        </p:txBody>
      </p:sp>
    </p:spTree>
    <p:extLst>
      <p:ext uri="{BB962C8B-B14F-4D97-AF65-F5344CB8AC3E}">
        <p14:creationId xmlns:p14="http://schemas.microsoft.com/office/powerpoint/2010/main" val="12974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703638" y="9509125"/>
            <a:ext cx="20908962"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4765000" y="9509125"/>
            <a:ext cx="20908963"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46FAC79-1411-4774-857A-E1F8A67E57F8}" type="slidenum">
              <a:rPr lang="en-US" altLang="en-US"/>
              <a:pPr/>
              <a:t>‹#›</a:t>
            </a:fld>
            <a:endParaRPr lang="en-US" altLang="en-US"/>
          </a:p>
        </p:txBody>
      </p:sp>
    </p:spTree>
    <p:extLst>
      <p:ext uri="{BB962C8B-B14F-4D97-AF65-F5344CB8AC3E}">
        <p14:creationId xmlns:p14="http://schemas.microsoft.com/office/powerpoint/2010/main" val="428353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468563" y="7369175"/>
            <a:ext cx="218170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468563" y="10439400"/>
            <a:ext cx="218170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5082500" y="7369175"/>
            <a:ext cx="2182653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5082500" y="10439400"/>
            <a:ext cx="2182653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053866A-B9FB-46E5-A297-642CA131D235}" type="slidenum">
              <a:rPr lang="en-US" altLang="en-US"/>
              <a:pPr/>
              <a:t>‹#›</a:t>
            </a:fld>
            <a:endParaRPr lang="en-US" altLang="en-US"/>
          </a:p>
        </p:txBody>
      </p:sp>
    </p:spTree>
    <p:extLst>
      <p:ext uri="{BB962C8B-B14F-4D97-AF65-F5344CB8AC3E}">
        <p14:creationId xmlns:p14="http://schemas.microsoft.com/office/powerpoint/2010/main" val="40053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5A0B86A-EB85-4002-8BF3-55E92F522260}" type="slidenum">
              <a:rPr lang="en-US" altLang="en-US"/>
              <a:pPr/>
              <a:t>‹#›</a:t>
            </a:fld>
            <a:endParaRPr lang="en-US" altLang="en-US"/>
          </a:p>
        </p:txBody>
      </p:sp>
    </p:spTree>
    <p:extLst>
      <p:ext uri="{BB962C8B-B14F-4D97-AF65-F5344CB8AC3E}">
        <p14:creationId xmlns:p14="http://schemas.microsoft.com/office/powerpoint/2010/main" val="327348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F5DE364-837E-48E7-9752-E63C1948D83D}" type="slidenum">
              <a:rPr lang="en-US" altLang="en-US"/>
              <a:pPr/>
              <a:t>‹#›</a:t>
            </a:fld>
            <a:endParaRPr lang="en-US" altLang="en-US"/>
          </a:p>
        </p:txBody>
      </p:sp>
    </p:spTree>
    <p:extLst>
      <p:ext uri="{BB962C8B-B14F-4D97-AF65-F5344CB8AC3E}">
        <p14:creationId xmlns:p14="http://schemas.microsoft.com/office/powerpoint/2010/main" val="155747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9305588" y="1311275"/>
            <a:ext cx="276034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8563" y="6888163"/>
            <a:ext cx="16244887"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80EA95-6B05-413A-B5EA-BE51FA64A84B}" type="slidenum">
              <a:rPr lang="en-US" altLang="en-US"/>
              <a:pPr/>
              <a:t>‹#›</a:t>
            </a:fld>
            <a:endParaRPr lang="en-US" altLang="en-US"/>
          </a:p>
        </p:txBody>
      </p:sp>
    </p:spTree>
    <p:extLst>
      <p:ext uri="{BB962C8B-B14F-4D97-AF65-F5344CB8AC3E}">
        <p14:creationId xmlns:p14="http://schemas.microsoft.com/office/powerpoint/2010/main" val="303311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9678988" y="2941638"/>
            <a:ext cx="296259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9678988" y="25763538"/>
            <a:ext cx="296259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958FD62-B9F9-4150-B656-F1B1219FC37C}" type="slidenum">
              <a:rPr lang="en-US" altLang="en-US"/>
              <a:pPr/>
              <a:t>‹#›</a:t>
            </a:fld>
            <a:endParaRPr lang="en-US" altLang="en-US"/>
          </a:p>
        </p:txBody>
      </p:sp>
    </p:spTree>
    <p:extLst>
      <p:ext uri="{BB962C8B-B14F-4D97-AF65-F5344CB8AC3E}">
        <p14:creationId xmlns:p14="http://schemas.microsoft.com/office/powerpoint/2010/main" val="21917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03638" y="2925763"/>
            <a:ext cx="419703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703638" y="9509125"/>
            <a:ext cx="41970325"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703638"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7400"/>
            </a:lvl1pPr>
          </a:lstStyle>
          <a:p>
            <a:pPr>
              <a:defRPr/>
            </a:pPr>
            <a:endParaRPr lang="en-US"/>
          </a:p>
        </p:txBody>
      </p:sp>
      <p:sp>
        <p:nvSpPr>
          <p:cNvPr id="1029" name="Rectangle 5"/>
          <p:cNvSpPr>
            <a:spLocks noGrp="1" noChangeArrowheads="1"/>
          </p:cNvSpPr>
          <p:nvPr>
            <p:ph type="ftr" sz="quarter" idx="3"/>
          </p:nvPr>
        </p:nvSpPr>
        <p:spPr bwMode="auto">
          <a:xfrm>
            <a:off x="16870363" y="29992638"/>
            <a:ext cx="15636875"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7400"/>
            </a:lvl1pPr>
          </a:lstStyle>
          <a:p>
            <a:pPr>
              <a:defRPr/>
            </a:pPr>
            <a:endParaRPr lang="en-US"/>
          </a:p>
        </p:txBody>
      </p:sp>
      <p:sp>
        <p:nvSpPr>
          <p:cNvPr id="1030" name="Rectangle 6"/>
          <p:cNvSpPr>
            <a:spLocks noGrp="1" noChangeArrowheads="1"/>
          </p:cNvSpPr>
          <p:nvPr>
            <p:ph type="sldNum" sz="quarter" idx="4"/>
          </p:nvPr>
        </p:nvSpPr>
        <p:spPr bwMode="auto">
          <a:xfrm>
            <a:off x="35386963"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7400"/>
            </a:lvl1pPr>
          </a:lstStyle>
          <a:p>
            <a:fld id="{E5DD9368-C0A4-4D44-96B0-09BAC6D9471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Times New Roman" pitchFamily="18" charset="0"/>
        </a:defRPr>
      </a:lvl2pPr>
      <a:lvl3pPr algn="ctr" defTabSz="4806950" rtl="0" eaLnBrk="0" fontAlgn="base" hangingPunct="0">
        <a:spcBef>
          <a:spcPct val="0"/>
        </a:spcBef>
        <a:spcAft>
          <a:spcPct val="0"/>
        </a:spcAft>
        <a:defRPr sz="23100">
          <a:solidFill>
            <a:schemeClr val="tx2"/>
          </a:solidFill>
          <a:latin typeface="Times New Roman" pitchFamily="18" charset="0"/>
        </a:defRPr>
      </a:lvl3pPr>
      <a:lvl4pPr algn="ctr" defTabSz="4806950" rtl="0" eaLnBrk="0" fontAlgn="base" hangingPunct="0">
        <a:spcBef>
          <a:spcPct val="0"/>
        </a:spcBef>
        <a:spcAft>
          <a:spcPct val="0"/>
        </a:spcAft>
        <a:defRPr sz="23100">
          <a:solidFill>
            <a:schemeClr val="tx2"/>
          </a:solidFill>
          <a:latin typeface="Times New Roman" pitchFamily="18" charset="0"/>
        </a:defRPr>
      </a:lvl4pPr>
      <a:lvl5pPr algn="ctr" defTabSz="4806950" rtl="0" eaLnBrk="0" fontAlgn="base" hangingPunct="0">
        <a:spcBef>
          <a:spcPct val="0"/>
        </a:spcBef>
        <a:spcAft>
          <a:spcPct val="0"/>
        </a:spcAft>
        <a:defRPr sz="23100">
          <a:solidFill>
            <a:schemeClr val="tx2"/>
          </a:solidFill>
          <a:latin typeface="Times New Roman" pitchFamily="18" charset="0"/>
        </a:defRPr>
      </a:lvl5pPr>
      <a:lvl6pPr marL="457200" algn="ctr" defTabSz="4806950" rtl="0" fontAlgn="base">
        <a:spcBef>
          <a:spcPct val="0"/>
        </a:spcBef>
        <a:spcAft>
          <a:spcPct val="0"/>
        </a:spcAft>
        <a:defRPr sz="23100">
          <a:solidFill>
            <a:schemeClr val="tx2"/>
          </a:solidFill>
          <a:latin typeface="Times New Roman" pitchFamily="18" charset="0"/>
        </a:defRPr>
      </a:lvl6pPr>
      <a:lvl7pPr marL="914400" algn="ctr" defTabSz="4806950" rtl="0" fontAlgn="base">
        <a:spcBef>
          <a:spcPct val="0"/>
        </a:spcBef>
        <a:spcAft>
          <a:spcPct val="0"/>
        </a:spcAft>
        <a:defRPr sz="23100">
          <a:solidFill>
            <a:schemeClr val="tx2"/>
          </a:solidFill>
          <a:latin typeface="Times New Roman" pitchFamily="18" charset="0"/>
        </a:defRPr>
      </a:lvl7pPr>
      <a:lvl8pPr marL="1371600" algn="ctr" defTabSz="4806950" rtl="0" fontAlgn="base">
        <a:spcBef>
          <a:spcPct val="0"/>
        </a:spcBef>
        <a:spcAft>
          <a:spcPct val="0"/>
        </a:spcAft>
        <a:defRPr sz="23100">
          <a:solidFill>
            <a:schemeClr val="tx2"/>
          </a:solidFill>
          <a:latin typeface="Times New Roman" pitchFamily="18" charset="0"/>
        </a:defRPr>
      </a:lvl8pPr>
      <a:lvl9pPr marL="1828800" algn="ctr" defTabSz="4806950" rtl="0" fontAlgn="base">
        <a:spcBef>
          <a:spcPct val="0"/>
        </a:spcBef>
        <a:spcAft>
          <a:spcPct val="0"/>
        </a:spcAft>
        <a:defRPr sz="23100">
          <a:solidFill>
            <a:schemeClr val="tx2"/>
          </a:solidFill>
          <a:latin typeface="Times New Roman" pitchFamily="18"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8"/>
          <p:cNvSpPr>
            <a:spLocks noChangeArrowheads="1"/>
          </p:cNvSpPr>
          <p:nvPr/>
        </p:nvSpPr>
        <p:spPr bwMode="auto">
          <a:xfrm>
            <a:off x="457200" y="7391400"/>
            <a:ext cx="48447325" cy="249174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2400" dirty="0"/>
          </a:p>
        </p:txBody>
      </p:sp>
      <p:sp>
        <p:nvSpPr>
          <p:cNvPr id="2051" name="AutoShape 3"/>
          <p:cNvSpPr>
            <a:spLocks noChangeArrowheads="1"/>
          </p:cNvSpPr>
          <p:nvPr/>
        </p:nvSpPr>
        <p:spPr bwMode="auto">
          <a:xfrm>
            <a:off x="7162800" y="762000"/>
            <a:ext cx="36501388" cy="3505200"/>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96169" tIns="182880" rIns="196169" bIns="101091" anchor="ctr" anchorCtr="1"/>
          <a:lstStyle/>
          <a:p>
            <a:pPr algn="ctr" defTabSz="4806950">
              <a:defRPr/>
            </a:pPr>
            <a:r>
              <a:rPr lang="en-US" sz="9000" b="1" dirty="0">
                <a:solidFill>
                  <a:schemeClr val="bg1"/>
                </a:solidFill>
                <a:effectLst>
                  <a:outerShdw blurRad="38100" dist="50800" dir="2700000" algn="tl">
                    <a:schemeClr val="bg1">
                      <a:lumMod val="75000"/>
                      <a:alpha val="61000"/>
                    </a:schemeClr>
                  </a:outerShdw>
                </a:effectLst>
                <a:latin typeface="Verdana" pitchFamily="34" charset="0"/>
              </a:rPr>
              <a:t>Predicting House Prices in Ames, Iowa: Analyzing the Impact of Certain Features on Real Estate Valuation</a:t>
            </a:r>
            <a:endParaRPr lang="en-US" sz="9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25138063" y="7540625"/>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43748" tIns="21122" rIns="43748" bIns="21122" anchor="ctr"/>
          <a:lstStyle/>
          <a:p>
            <a:pPr algn="ctr" defTabSz="412750" eaLnBrk="0" hangingPunct="0">
              <a:defRPr/>
            </a:pPr>
            <a:r>
              <a:rPr lang="en-US" sz="4400" b="1" dirty="0">
                <a:solidFill>
                  <a:srgbClr val="FAFD00"/>
                </a:solidFill>
                <a:effectLst>
                  <a:outerShdw blurRad="38100" dist="38100" dir="2700000" algn="tl">
                    <a:srgbClr val="000000"/>
                  </a:outerShdw>
                </a:effectLst>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Results - </a:t>
            </a:r>
            <a:r>
              <a:rPr lang="en-US" sz="4400" b="1" dirty="0" err="1">
                <a:solidFill>
                  <a:schemeClr val="bg1"/>
                </a:solidFill>
                <a:effectLst>
                  <a:outerShdw blurRad="38100" dist="38100" dir="2700000" algn="tl">
                    <a:srgbClr val="000000"/>
                  </a:outerShdw>
                </a:effectLst>
                <a:latin typeface="Verdana" pitchFamily="34" charset="0"/>
              </a:rPr>
              <a:t>con’t</a:t>
            </a:r>
            <a:endParaRPr lang="en-US" sz="4400" b="1" dirty="0">
              <a:solidFill>
                <a:schemeClr val="bg1"/>
              </a:solidFill>
              <a:effectLst>
                <a:outerShdw blurRad="38100" dist="38100" dir="2700000" algn="tl">
                  <a:srgbClr val="000000"/>
                </a:outerShdw>
              </a:effectLst>
              <a:latin typeface="Verdana" pitchFamily="34" charset="0"/>
            </a:endParaRPr>
          </a:p>
        </p:txBody>
      </p:sp>
      <p:sp>
        <p:nvSpPr>
          <p:cNvPr id="2066" name="AutoShape 18"/>
          <p:cNvSpPr>
            <a:spLocks noChangeArrowheads="1"/>
          </p:cNvSpPr>
          <p:nvPr/>
        </p:nvSpPr>
        <p:spPr bwMode="auto">
          <a:xfrm>
            <a:off x="37084588" y="2808497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ctr" defTabSz="412750" eaLnBrk="0" hangingPunct="0">
              <a:defRPr/>
            </a:pPr>
            <a:r>
              <a:rPr lang="en-US" sz="4400" b="1" dirty="0">
                <a:solidFill>
                  <a:srgbClr val="FAFD00"/>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7249099" y="18790233"/>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ctr" defTabSz="412750" eaLnBrk="0" hangingPunct="0">
              <a:defRPr/>
            </a:pPr>
            <a:r>
              <a:rPr lang="en-US" sz="4400" b="1" dirty="0">
                <a:solidFill>
                  <a:srgbClr val="FAFD00"/>
                </a:solidFill>
                <a:effectLst>
                  <a:outerShdw blurRad="38100" dist="38100" dir="2700000" algn="tl">
                    <a:srgbClr val="000000"/>
                  </a:outerShdw>
                </a:effectLst>
                <a:latin typeface="Verdana" pitchFamily="34" charset="0"/>
              </a:rPr>
              <a:t>	 </a:t>
            </a:r>
            <a:r>
              <a:rPr lang="en-US" sz="4400" b="1" dirty="0">
                <a:solidFill>
                  <a:schemeClr val="bg1"/>
                </a:solidFill>
                <a:effectLst>
                  <a:outerShdw blurRad="38100" dist="38100" dir="2700000" algn="tl">
                    <a:srgbClr val="000000"/>
                  </a:outerShdw>
                </a:effectLst>
                <a:latin typeface="Verdana" pitchFamily="34" charset="0"/>
              </a:rPr>
              <a:t>Conclusions</a:t>
            </a:r>
          </a:p>
        </p:txBody>
      </p:sp>
      <p:sp>
        <p:nvSpPr>
          <p:cNvPr id="2071" name="AutoShape 23"/>
          <p:cNvSpPr>
            <a:spLocks noChangeArrowheads="1"/>
          </p:cNvSpPr>
          <p:nvPr/>
        </p:nvSpPr>
        <p:spPr bwMode="auto">
          <a:xfrm>
            <a:off x="13025438" y="7540625"/>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ctr" defTabSz="412750" eaLnBrk="0" hangingPunct="0">
              <a:defRPr/>
            </a:pPr>
            <a:r>
              <a:rPr lang="en-US" sz="4400" b="1" dirty="0">
                <a:solidFill>
                  <a:schemeClr val="bg1"/>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Methods – </a:t>
            </a:r>
            <a:r>
              <a:rPr lang="en-US" sz="4400" b="1" dirty="0" err="1">
                <a:solidFill>
                  <a:schemeClr val="bg1"/>
                </a:solidFill>
                <a:effectLst>
                  <a:outerShdw blurRad="38100" dist="38100" dir="2700000" algn="tl">
                    <a:srgbClr val="000000"/>
                  </a:outerShdw>
                </a:effectLst>
                <a:latin typeface="Verdana" pitchFamily="34" charset="0"/>
              </a:rPr>
              <a:t>con’t</a:t>
            </a:r>
            <a:endParaRPr lang="en-US" sz="4400" b="1" dirty="0">
              <a:solidFill>
                <a:schemeClr val="bg1"/>
              </a:solidFill>
              <a:effectLst>
                <a:outerShdw blurRad="38100" dist="38100" dir="2700000" algn="tl">
                  <a:srgbClr val="000000"/>
                </a:outerShdw>
              </a:effectLst>
              <a:latin typeface="Verdana" pitchFamily="34" charset="0"/>
            </a:endParaRPr>
          </a:p>
        </p:txBody>
      </p:sp>
      <p:sp>
        <p:nvSpPr>
          <p:cNvPr id="2072" name="AutoShape 24"/>
          <p:cNvSpPr>
            <a:spLocks noChangeArrowheads="1"/>
          </p:cNvSpPr>
          <p:nvPr/>
        </p:nvSpPr>
        <p:spPr bwMode="auto">
          <a:xfrm>
            <a:off x="13071951" y="20828001"/>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ctr" defTabSz="412750" eaLnBrk="0" hangingPunct="0">
              <a:defRPr/>
            </a:pPr>
            <a:r>
              <a:rPr lang="en-US" sz="4400" b="1" dirty="0">
                <a:solidFill>
                  <a:srgbClr val="FAFD00"/>
                </a:solidFill>
                <a:effectLst>
                  <a:outerShdw blurRad="38100" dist="38100" dir="2700000" algn="tl">
                    <a:srgbClr val="000000"/>
                  </a:outerShdw>
                </a:effectLst>
                <a:latin typeface="Verdana" pitchFamily="34" charset="0"/>
              </a:rPr>
              <a:t>	</a:t>
            </a:r>
            <a:r>
              <a:rPr lang="en-US" sz="4400" b="1" dirty="0">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950913" y="1303020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ctr"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	Introduction</a:t>
            </a:r>
          </a:p>
        </p:txBody>
      </p:sp>
      <p:sp>
        <p:nvSpPr>
          <p:cNvPr id="2058" name="Rectangle 29"/>
          <p:cNvSpPr>
            <a:spLocks noChangeArrowheads="1"/>
          </p:cNvSpPr>
          <p:nvPr/>
        </p:nvSpPr>
        <p:spPr bwMode="auto">
          <a:xfrm>
            <a:off x="912813" y="21183600"/>
            <a:ext cx="10969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FontTx/>
              <a:buNone/>
            </a:pPr>
            <a:br>
              <a:rPr lang="en-US" altLang="en-US" sz="2800">
                <a:solidFill>
                  <a:srgbClr val="000066"/>
                </a:solidFill>
                <a:latin typeface="Arial" panose="020B0604020202020204" pitchFamily="34" charset="0"/>
              </a:rPr>
            </a:br>
            <a:endParaRPr lang="en-US" altLang="en-US" sz="2800">
              <a:solidFill>
                <a:srgbClr val="000066"/>
              </a:solidFill>
              <a:latin typeface="Arial" panose="020B0604020202020204" pitchFamily="34" charset="0"/>
            </a:endParaRPr>
          </a:p>
        </p:txBody>
      </p:sp>
      <p:sp>
        <p:nvSpPr>
          <p:cNvPr id="2059" name="Text Box 82"/>
          <p:cNvSpPr txBox="1">
            <a:spLocks noChangeArrowheads="1"/>
          </p:cNvSpPr>
          <p:nvPr/>
        </p:nvSpPr>
        <p:spPr bwMode="auto">
          <a:xfrm>
            <a:off x="37084588" y="29358685"/>
            <a:ext cx="1096962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28600"/>
          <a:lstStyle>
            <a:lvl1pPr marL="285750" indent="-285750"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0" indent="0" algn="just">
              <a:lnSpc>
                <a:spcPct val="90000"/>
              </a:lnSpc>
              <a:spcBef>
                <a:spcPct val="0"/>
              </a:spcBef>
              <a:buNone/>
            </a:pPr>
            <a:r>
              <a:rPr lang="en-US" altLang="en-US" sz="2400" dirty="0">
                <a:solidFill>
                  <a:srgbClr val="000062"/>
                </a:solidFill>
                <a:latin typeface="Arial" panose="020B0604020202020204" pitchFamily="34" charset="0"/>
              </a:rPr>
              <a:t>Anna Montoya, </a:t>
            </a:r>
            <a:r>
              <a:rPr lang="en-US" altLang="en-US" sz="2400" dirty="0" err="1">
                <a:solidFill>
                  <a:srgbClr val="000062"/>
                </a:solidFill>
                <a:latin typeface="Arial" panose="020B0604020202020204" pitchFamily="34" charset="0"/>
              </a:rPr>
              <a:t>DataCanary</a:t>
            </a:r>
            <a:r>
              <a:rPr lang="en-US" altLang="en-US" sz="2400" dirty="0">
                <a:solidFill>
                  <a:srgbClr val="000062"/>
                </a:solidFill>
                <a:latin typeface="Arial" panose="020B0604020202020204" pitchFamily="34" charset="0"/>
              </a:rPr>
              <a:t>. (2016). House Prices - Advanced Regression Techniques. Kaggle.</a:t>
            </a:r>
          </a:p>
          <a:p>
            <a:pPr marL="0" indent="0" algn="just">
              <a:lnSpc>
                <a:spcPct val="90000"/>
              </a:lnSpc>
              <a:spcBef>
                <a:spcPct val="0"/>
              </a:spcBef>
              <a:buNone/>
            </a:pPr>
            <a:endParaRPr lang="en-US" altLang="en-US" sz="2400" dirty="0">
              <a:solidFill>
                <a:srgbClr val="000062"/>
              </a:solidFill>
              <a:latin typeface="Arial" panose="020B0604020202020204" pitchFamily="34" charset="0"/>
            </a:endParaRPr>
          </a:p>
          <a:p>
            <a:pPr marL="0" indent="0" algn="just">
              <a:lnSpc>
                <a:spcPct val="90000"/>
              </a:lnSpc>
              <a:spcBef>
                <a:spcPct val="0"/>
              </a:spcBef>
              <a:buNone/>
            </a:pPr>
            <a:r>
              <a:rPr lang="en-US" altLang="en-US" sz="2400" dirty="0">
                <a:solidFill>
                  <a:srgbClr val="000062"/>
                </a:solidFill>
                <a:latin typeface="Arial" panose="020B0604020202020204" pitchFamily="34" charset="0"/>
              </a:rPr>
              <a:t>https://kaggle.com/competitions/house-prices-advanced-regression-techniques</a:t>
            </a:r>
          </a:p>
        </p:txBody>
      </p:sp>
      <p:sp>
        <p:nvSpPr>
          <p:cNvPr id="2167" name="AutoShape 119"/>
          <p:cNvSpPr>
            <a:spLocks noChangeArrowheads="1"/>
          </p:cNvSpPr>
          <p:nvPr/>
        </p:nvSpPr>
        <p:spPr bwMode="auto">
          <a:xfrm>
            <a:off x="912813" y="754380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ctr" defTabSz="412750" eaLnBrk="0" hangingPunct="0">
              <a:defRPr/>
            </a:pPr>
            <a:r>
              <a:rPr lang="en-US" sz="4400" b="1" dirty="0">
                <a:solidFill>
                  <a:schemeClr val="bg1"/>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Abstract</a:t>
            </a:r>
          </a:p>
        </p:txBody>
      </p:sp>
      <p:sp>
        <p:nvSpPr>
          <p:cNvPr id="2061" name="Text Box 127"/>
          <p:cNvSpPr txBox="1">
            <a:spLocks noChangeArrowheads="1"/>
          </p:cNvSpPr>
          <p:nvPr/>
        </p:nvSpPr>
        <p:spPr bwMode="auto">
          <a:xfrm>
            <a:off x="914400" y="8991600"/>
            <a:ext cx="109696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400">
              <a:solidFill>
                <a:srgbClr val="000062"/>
              </a:solidFill>
              <a:latin typeface="Arial" panose="020B0604020202020204" pitchFamily="34" charset="0"/>
            </a:endParaRPr>
          </a:p>
          <a:p>
            <a:pPr algn="just" eaLnBrk="1" hangingPunct="1">
              <a:spcBef>
                <a:spcPct val="50000"/>
              </a:spcBef>
              <a:buFontTx/>
              <a:buNone/>
            </a:pPr>
            <a:endParaRPr lang="en-US" altLang="en-US" sz="2400">
              <a:solidFill>
                <a:srgbClr val="000062"/>
              </a:solidFill>
              <a:latin typeface="Arial" panose="020B0604020202020204" pitchFamily="34" charset="0"/>
            </a:endParaRPr>
          </a:p>
        </p:txBody>
      </p:sp>
      <p:sp>
        <p:nvSpPr>
          <p:cNvPr id="2062" name="Rectangle 129"/>
          <p:cNvSpPr>
            <a:spLocks noChangeArrowheads="1"/>
          </p:cNvSpPr>
          <p:nvPr/>
        </p:nvSpPr>
        <p:spPr bwMode="auto">
          <a:xfrm>
            <a:off x="37249100" y="11595100"/>
            <a:ext cx="10969625"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 rIns="18288" anchor="ctr"/>
          <a:lstStyle>
            <a:lvl1pPr marL="461963" indent="-461963" defTabSz="412750" eaLnBrk="0" hangingPunct="0">
              <a:spcBef>
                <a:spcPct val="20000"/>
              </a:spcBef>
              <a:buChar char="•"/>
              <a:defRPr sz="16800">
                <a:solidFill>
                  <a:schemeClr val="tx1"/>
                </a:solidFill>
                <a:latin typeface="Times New Roman" panose="02020603050405020304" pitchFamily="18" charset="0"/>
              </a:defRPr>
            </a:lvl1pPr>
            <a:lvl2pPr marL="742950" indent="-285750" defTabSz="412750" eaLnBrk="0" hangingPunct="0">
              <a:spcBef>
                <a:spcPct val="20000"/>
              </a:spcBef>
              <a:buChar char="–"/>
              <a:defRPr sz="14700">
                <a:solidFill>
                  <a:schemeClr val="tx1"/>
                </a:solidFill>
                <a:latin typeface="Times New Roman" panose="02020603050405020304" pitchFamily="18" charset="0"/>
              </a:defRPr>
            </a:lvl2pPr>
            <a:lvl3pPr marL="1143000" indent="-228600" defTabSz="412750" eaLnBrk="0" hangingPunct="0">
              <a:spcBef>
                <a:spcPct val="20000"/>
              </a:spcBef>
              <a:buChar char="•"/>
              <a:defRPr sz="12600">
                <a:solidFill>
                  <a:schemeClr val="tx1"/>
                </a:solidFill>
                <a:latin typeface="Times New Roman" panose="02020603050405020304" pitchFamily="18" charset="0"/>
              </a:defRPr>
            </a:lvl3pPr>
            <a:lvl4pPr marL="1600200" indent="-228600" defTabSz="412750" eaLnBrk="0" hangingPunct="0">
              <a:spcBef>
                <a:spcPct val="20000"/>
              </a:spcBef>
              <a:buChar char="–"/>
              <a:defRPr sz="10500">
                <a:solidFill>
                  <a:schemeClr val="tx1"/>
                </a:solidFill>
                <a:latin typeface="Times New Roman" panose="02020603050405020304" pitchFamily="18" charset="0"/>
              </a:defRPr>
            </a:lvl4pPr>
            <a:lvl5pPr marL="2057400" indent="-228600" defTabSz="412750" eaLnBrk="0" hangingPunct="0">
              <a:spcBef>
                <a:spcPct val="20000"/>
              </a:spcBef>
              <a:buChar char="»"/>
              <a:defRPr sz="10500">
                <a:solidFill>
                  <a:schemeClr val="tx1"/>
                </a:solidFill>
                <a:latin typeface="Times New Roman" panose="02020603050405020304" pitchFamily="18" charset="0"/>
              </a:defRPr>
            </a:lvl5pPr>
            <a:lvl6pPr marL="25146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0"/>
              </a:spcBef>
            </a:pPr>
            <a:endParaRPr lang="en-US" altLang="en-US" sz="2800">
              <a:solidFill>
                <a:srgbClr val="000066"/>
              </a:solidFill>
              <a:latin typeface="Arial" panose="020B0604020202020204" pitchFamily="34" charset="0"/>
            </a:endParaRPr>
          </a:p>
        </p:txBody>
      </p:sp>
      <p:sp>
        <p:nvSpPr>
          <p:cNvPr id="2" name="Text Box 147"/>
          <p:cNvSpPr txBox="1">
            <a:spLocks noChangeArrowheads="1"/>
          </p:cNvSpPr>
          <p:nvPr/>
        </p:nvSpPr>
        <p:spPr bwMode="auto">
          <a:xfrm>
            <a:off x="838200" y="30605412"/>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4800" b="1" dirty="0">
              <a:latin typeface="Arial" panose="020B0604020202020204" pitchFamily="34" charset="0"/>
            </a:endParaRPr>
          </a:p>
        </p:txBody>
      </p:sp>
      <p:sp>
        <p:nvSpPr>
          <p:cNvPr id="4" name="Text Box 152"/>
          <p:cNvSpPr txBox="1">
            <a:spLocks noChangeArrowheads="1"/>
          </p:cNvSpPr>
          <p:nvPr/>
        </p:nvSpPr>
        <p:spPr bwMode="auto">
          <a:xfrm>
            <a:off x="912813" y="8839200"/>
            <a:ext cx="11125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None/>
            </a:pPr>
            <a:r>
              <a:rPr lang="en-US" altLang="en-US" sz="2800" dirty="0">
                <a:latin typeface="Arial" panose="020B0604020202020204" pitchFamily="34" charset="0"/>
              </a:rPr>
              <a:t>Housing prices in Ames, Iowa were analyzed by reviewing the impact of different features commonly found among homes sold in Ames. By using 79 explanatory variables cataloged for 1460 homes, historic prices were analyzed and predicted for another 1459 homes. The explanatory variables ranged from overall quality of the property to the pool area in square feet. Of the original 79 features, most variables were factored and one-hot coded to create indicator variables that signaled a features existence. Of the new feature set, 42 variables were kept and used to predict new prices. </a:t>
            </a:r>
          </a:p>
        </p:txBody>
      </p:sp>
      <p:sp>
        <p:nvSpPr>
          <p:cNvPr id="2068" name="Text Box 155"/>
          <p:cNvSpPr txBox="1">
            <a:spLocks noChangeArrowheads="1"/>
          </p:cNvSpPr>
          <p:nvPr/>
        </p:nvSpPr>
        <p:spPr bwMode="auto">
          <a:xfrm>
            <a:off x="950913" y="14241463"/>
            <a:ext cx="11125200" cy="909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dirty="0">
                <a:latin typeface="Arial" panose="020B0604020202020204" pitchFamily="34" charset="0"/>
              </a:rPr>
              <a:t>Ames, Iowa is a town of approximately 67,000 people as of 2020 and is best know for being the home of Iowa State University. The following analysis uses data from a study on homes sold in Ames from 2006 to 2010. The data from this study includes 79 characteristics about each home. Those characteristics range from yard size to number of bedrooms. Each observed characteristic describes an attribute that would theoretically affect each homes dollar value in some tangible way. The catalogued data used “NA” to denote the absence of a particular characteristic from a given observation. Those “NA”s were changed to zeros for the purpose of this analysis. </a:t>
            </a:r>
          </a:p>
          <a:p>
            <a:pPr algn="just" eaLnBrk="1" hangingPunct="1">
              <a:buFontTx/>
              <a:buNone/>
            </a:pPr>
            <a:r>
              <a:rPr lang="en-US" altLang="en-US" sz="2800" dirty="0">
                <a:latin typeface="Arial" panose="020B0604020202020204" pitchFamily="34" charset="0"/>
              </a:rPr>
              <a:t>Of the 79 variables presented for this study, all of the categorical variables were broken out into binary indicators to perform this analysis. After trimming the predictors that appeared to hold little no impact toward the value of each home, we were left with 42 variables to use for our final model. </a:t>
            </a:r>
          </a:p>
          <a:p>
            <a:pPr algn="just" eaLnBrk="1" hangingPunct="1">
              <a:buFontTx/>
              <a:buNone/>
            </a:pPr>
            <a:r>
              <a:rPr lang="en-US" altLang="en-US" sz="2800" dirty="0">
                <a:latin typeface="Arial" panose="020B0604020202020204" pitchFamily="34" charset="0"/>
              </a:rPr>
              <a:t>Some notable characteristics that were used in the final model include, basement square footage, number of cars that can be stored in the garage and the overall rating of material and finish of the house.</a:t>
            </a:r>
          </a:p>
          <a:p>
            <a:pPr algn="just" eaLnBrk="1" hangingPunct="1">
              <a:buFontTx/>
              <a:buNone/>
            </a:pPr>
            <a:endParaRPr lang="en-US" altLang="en-US" sz="2800" dirty="0">
              <a:latin typeface="Arial" panose="020B0604020202020204" pitchFamily="34" charset="0"/>
            </a:endParaRPr>
          </a:p>
          <a:p>
            <a:pPr algn="just" eaLnBrk="1" hangingPunct="1">
              <a:buFontTx/>
              <a:buNone/>
            </a:pPr>
            <a:endParaRPr lang="en-US" altLang="en-US" sz="2800" dirty="0">
              <a:latin typeface="Arial" panose="020B0604020202020204" pitchFamily="34" charset="0"/>
            </a:endParaRPr>
          </a:p>
        </p:txBody>
      </p:sp>
      <p:sp>
        <p:nvSpPr>
          <p:cNvPr id="2069" name="Text Box 156"/>
          <p:cNvSpPr txBox="1">
            <a:spLocks noChangeArrowheads="1"/>
          </p:cNvSpPr>
          <p:nvPr/>
        </p:nvSpPr>
        <p:spPr bwMode="auto">
          <a:xfrm>
            <a:off x="37261800" y="29718000"/>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4800" b="1" dirty="0">
              <a:latin typeface="Arial" panose="020B0604020202020204" pitchFamily="34" charset="0"/>
            </a:endParaRPr>
          </a:p>
        </p:txBody>
      </p:sp>
      <p:sp>
        <p:nvSpPr>
          <p:cNvPr id="2070" name="Text Box 157"/>
          <p:cNvSpPr txBox="1">
            <a:spLocks noChangeArrowheads="1"/>
          </p:cNvSpPr>
          <p:nvPr/>
        </p:nvSpPr>
        <p:spPr bwMode="auto">
          <a:xfrm>
            <a:off x="13048660" y="8560869"/>
            <a:ext cx="11125200" cy="12126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457200" indent="-457200" algn="just" eaLnBrk="1" hangingPunct="1">
              <a:spcBef>
                <a:spcPct val="50000"/>
              </a:spcBef>
              <a:buFont typeface="Arial" panose="020B0604020202020204" pitchFamily="34" charset="0"/>
              <a:buChar char="•"/>
            </a:pPr>
            <a:r>
              <a:rPr lang="en-US" altLang="en-US" sz="2800" dirty="0">
                <a:latin typeface="Arial" panose="020B0604020202020204" pitchFamily="34" charset="0"/>
              </a:rPr>
              <a:t>Data Transformation:</a:t>
            </a:r>
          </a:p>
          <a:p>
            <a:pPr marL="1200150" lvl="1" indent="-457200" algn="just" eaLnBrk="1" hangingPunct="1">
              <a:spcBef>
                <a:spcPct val="50000"/>
              </a:spcBef>
              <a:buFont typeface="Arial" panose="020B0604020202020204" pitchFamily="34" charset="0"/>
              <a:buChar char="•"/>
            </a:pPr>
            <a:r>
              <a:rPr lang="en-US" altLang="en-US" sz="2800" dirty="0">
                <a:latin typeface="Arial" panose="020B0604020202020204" pitchFamily="34" charset="0"/>
              </a:rPr>
              <a:t>Data were centered and scaled to normalize the distribution of features for model training. Box-Cox was avoided for simplicity in predicting sale price. The model training data was split into training and testing sets (80-20 split).</a:t>
            </a:r>
          </a:p>
          <a:p>
            <a:pPr marL="457200" indent="-457200" algn="just" eaLnBrk="1" hangingPunct="1">
              <a:spcBef>
                <a:spcPct val="50000"/>
              </a:spcBef>
              <a:buFont typeface="Arial" panose="020B0604020202020204" pitchFamily="34" charset="0"/>
              <a:buChar char="•"/>
            </a:pPr>
            <a:r>
              <a:rPr lang="en-US" altLang="en-US" sz="2800" dirty="0">
                <a:latin typeface="Arial" panose="020B0604020202020204" pitchFamily="34" charset="0"/>
              </a:rPr>
              <a:t>Model Building:</a:t>
            </a:r>
          </a:p>
          <a:p>
            <a:pPr marL="1200150" lvl="1" indent="-457200" algn="just" eaLnBrk="1" hangingPunct="1">
              <a:spcBef>
                <a:spcPct val="50000"/>
              </a:spcBef>
              <a:buFont typeface="Arial" panose="020B0604020202020204" pitchFamily="34" charset="0"/>
              <a:buChar char="•"/>
            </a:pPr>
            <a:r>
              <a:rPr lang="en-US" altLang="en-US" sz="2800" dirty="0">
                <a:latin typeface="Arial" panose="020B0604020202020204" pitchFamily="34" charset="0"/>
              </a:rPr>
              <a:t>Several models were tested, but ultimately an adaptive variable neural network was used to predict sale price of the test data provided. </a:t>
            </a:r>
          </a:p>
          <a:p>
            <a:pPr marL="457200" indent="-457200" algn="just" eaLnBrk="1" hangingPunct="1">
              <a:spcBef>
                <a:spcPct val="50000"/>
              </a:spcBef>
              <a:buFont typeface="Arial" panose="020B0604020202020204" pitchFamily="34" charset="0"/>
              <a:buChar char="•"/>
            </a:pPr>
            <a:r>
              <a:rPr lang="en-US" altLang="en-US" sz="2800" dirty="0">
                <a:latin typeface="Arial" panose="020B0604020202020204" pitchFamily="34" charset="0"/>
              </a:rPr>
              <a:t>	Model Evaluation:</a:t>
            </a:r>
          </a:p>
          <a:p>
            <a:pPr marL="1200150" lvl="1" indent="-457200" algn="just" eaLnBrk="1" hangingPunct="1">
              <a:spcBef>
                <a:spcPct val="50000"/>
              </a:spcBef>
              <a:buFont typeface="Arial" panose="020B0604020202020204" pitchFamily="34" charset="0"/>
              <a:buChar char="•"/>
            </a:pPr>
            <a:r>
              <a:rPr lang="en-US" altLang="en-US" sz="2800" dirty="0">
                <a:latin typeface="Arial" panose="020B0604020202020204" pitchFamily="34" charset="0"/>
              </a:rPr>
              <a:t>Each model was evaluated using cross-validated metrics such as MAE, RMSE and R squared. The neural net model outperformed the SVM model at a statistically significant level. The following chart compares their performance</a:t>
            </a:r>
          </a:p>
          <a:p>
            <a:pPr marL="1200150" lvl="1" indent="-457200" algn="just" eaLnBrk="1" hangingPunct="1">
              <a:spcBef>
                <a:spcPct val="50000"/>
              </a:spcBef>
              <a:buFont typeface="Arial" panose="020B0604020202020204" pitchFamily="34" charset="0"/>
              <a:buChar char="•"/>
            </a:pPr>
            <a:endParaRPr lang="en-US" altLang="en-US" sz="2800" dirty="0">
              <a:latin typeface="Arial" panose="020B0604020202020204" pitchFamily="34" charset="0"/>
            </a:endParaRPr>
          </a:p>
          <a:p>
            <a:pPr lvl="1" indent="0" algn="just" eaLnBrk="1" hangingPunct="1">
              <a:spcBef>
                <a:spcPct val="50000"/>
              </a:spcBef>
              <a:buNone/>
            </a:pPr>
            <a:endParaRPr lang="en-US" altLang="en-US" sz="2800" dirty="0">
              <a:latin typeface="Arial" panose="020B0604020202020204" pitchFamily="34" charset="0"/>
            </a:endParaRPr>
          </a:p>
          <a:p>
            <a:pPr lvl="1" indent="0" algn="just" eaLnBrk="1" hangingPunct="1">
              <a:spcBef>
                <a:spcPct val="50000"/>
              </a:spcBef>
              <a:buNone/>
            </a:pPr>
            <a:endParaRPr lang="en-US" altLang="en-US" sz="2800" dirty="0">
              <a:latin typeface="Arial" panose="020B0604020202020204" pitchFamily="34" charset="0"/>
            </a:endParaRPr>
          </a:p>
          <a:p>
            <a:pPr lvl="1" indent="0" algn="just" eaLnBrk="1" hangingPunct="1">
              <a:spcBef>
                <a:spcPct val="50000"/>
              </a:spcBef>
              <a:buNone/>
            </a:pPr>
            <a:endParaRPr lang="en-US" altLang="en-US" sz="2800" dirty="0">
              <a:latin typeface="Arial" panose="020B0604020202020204" pitchFamily="34" charset="0"/>
            </a:endParaRPr>
          </a:p>
          <a:p>
            <a:pPr marL="1200150" lvl="1" indent="-457200" algn="just" eaLnBrk="1" hangingPunct="1">
              <a:spcBef>
                <a:spcPct val="50000"/>
              </a:spcBef>
              <a:buFont typeface="Arial" panose="020B0604020202020204" pitchFamily="34" charset="0"/>
              <a:buChar char="•"/>
            </a:pPr>
            <a:endParaRPr lang="en-US" altLang="en-US" sz="2800" dirty="0">
              <a:latin typeface="Arial" panose="020B0604020202020204" pitchFamily="34" charset="0"/>
            </a:endParaRPr>
          </a:p>
          <a:p>
            <a:pPr marL="1200150" lvl="1" indent="-457200" algn="just" eaLnBrk="1" hangingPunct="1">
              <a:spcBef>
                <a:spcPct val="50000"/>
              </a:spcBef>
              <a:buFont typeface="Arial" panose="020B0604020202020204" pitchFamily="34" charset="0"/>
              <a:buChar char="•"/>
            </a:pPr>
            <a:endParaRPr lang="en-US" altLang="en-US" sz="2800" dirty="0">
              <a:latin typeface="Arial" panose="020B0604020202020204" pitchFamily="34" charset="0"/>
            </a:endParaRPr>
          </a:p>
          <a:p>
            <a:pPr marL="1200150" lvl="1" indent="-457200" algn="just" eaLnBrk="1" hangingPunct="1">
              <a:spcBef>
                <a:spcPct val="50000"/>
              </a:spcBef>
              <a:buFont typeface="Arial" panose="020B0604020202020204" pitchFamily="34" charset="0"/>
              <a:buChar char="•"/>
            </a:pPr>
            <a:r>
              <a:rPr lang="en-US" altLang="en-US" sz="2800" dirty="0">
                <a:latin typeface="Arial" panose="020B0604020202020204" pitchFamily="34" charset="0"/>
              </a:rPr>
              <a:t>Variable importance was measured, and the results was consistent across each model. </a:t>
            </a:r>
          </a:p>
          <a:p>
            <a:pPr marL="457200" indent="-457200" algn="just" eaLnBrk="1" hangingPunct="1">
              <a:spcBef>
                <a:spcPct val="50000"/>
              </a:spcBef>
              <a:buFont typeface="Arial" panose="020B0604020202020204" pitchFamily="34" charset="0"/>
              <a:buChar char="•"/>
            </a:pPr>
            <a:endParaRPr lang="en-US" altLang="en-US" sz="2800" dirty="0">
              <a:latin typeface="Arial" panose="020B0604020202020204" pitchFamily="34" charset="0"/>
            </a:endParaRPr>
          </a:p>
        </p:txBody>
      </p:sp>
      <p:sp>
        <p:nvSpPr>
          <p:cNvPr id="6" name="Text Box 160"/>
          <p:cNvSpPr txBox="1">
            <a:spLocks noChangeArrowheads="1"/>
          </p:cNvSpPr>
          <p:nvPr/>
        </p:nvSpPr>
        <p:spPr bwMode="auto">
          <a:xfrm>
            <a:off x="13030200" y="22088143"/>
            <a:ext cx="11201400" cy="10079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dirty="0">
                <a:latin typeface="Arial" panose="020B0604020202020204" pitchFamily="34" charset="0"/>
              </a:rPr>
              <a:t>The results from our analysis yield some interesting findings. The most important variables used by our neural net model are graphically represented below.</a:t>
            </a: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endParaRPr lang="en-US" altLang="en-US" sz="2800" dirty="0">
              <a:latin typeface="Arial" panose="020B0604020202020204" pitchFamily="34" charset="0"/>
            </a:endParaRPr>
          </a:p>
          <a:p>
            <a:pPr algn="just" eaLnBrk="1" hangingPunct="1">
              <a:spcBef>
                <a:spcPct val="50000"/>
              </a:spcBef>
              <a:buFontTx/>
              <a:buNone/>
            </a:pPr>
            <a:r>
              <a:rPr lang="en-US" altLang="en-US" sz="2800" dirty="0">
                <a:latin typeface="Arial" panose="020B0604020202020204" pitchFamily="34" charset="0"/>
              </a:rPr>
              <a:t>Overall quality rating was found to be the most impactful on price, followed by basement square footage, and garage area. None of the variables shown above were negatively correlated to sale price. </a:t>
            </a:r>
          </a:p>
        </p:txBody>
      </p:sp>
      <p:sp>
        <p:nvSpPr>
          <p:cNvPr id="7" name="Text Box 171"/>
          <p:cNvSpPr txBox="1">
            <a:spLocks noChangeArrowheads="1"/>
          </p:cNvSpPr>
          <p:nvPr/>
        </p:nvSpPr>
        <p:spPr bwMode="auto">
          <a:xfrm>
            <a:off x="25146000" y="29870400"/>
            <a:ext cx="11201400" cy="1196975"/>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dirty="0">
                <a:latin typeface="Arial" panose="020B0604020202020204" pitchFamily="34" charset="0"/>
              </a:rPr>
              <a:t>The observed sale prices were skewed farther to the right, with a max value of $755,000 compared to the predicted price max of $554,145. The mean value of the observed sale prices was $180,921. </a:t>
            </a:r>
          </a:p>
        </p:txBody>
      </p:sp>
      <p:sp>
        <p:nvSpPr>
          <p:cNvPr id="2074" name="Text Box 183"/>
          <p:cNvSpPr txBox="1">
            <a:spLocks noChangeArrowheads="1"/>
          </p:cNvSpPr>
          <p:nvPr/>
        </p:nvSpPr>
        <p:spPr bwMode="auto">
          <a:xfrm>
            <a:off x="26822400" y="20878800"/>
            <a:ext cx="7467600" cy="58896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3200" b="1" dirty="0">
                <a:solidFill>
                  <a:schemeClr val="tx2"/>
                </a:solidFill>
                <a:latin typeface="Arial" panose="020B0604020202020204" pitchFamily="34" charset="0"/>
              </a:rPr>
              <a:t>Observed Sale Prices</a:t>
            </a:r>
          </a:p>
        </p:txBody>
      </p:sp>
      <p:sp>
        <p:nvSpPr>
          <p:cNvPr id="2076" name="Text Box 190"/>
          <p:cNvSpPr txBox="1">
            <a:spLocks noChangeArrowheads="1"/>
          </p:cNvSpPr>
          <p:nvPr/>
        </p:nvSpPr>
        <p:spPr bwMode="auto">
          <a:xfrm>
            <a:off x="25146000" y="18059400"/>
            <a:ext cx="11201400" cy="2500314"/>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dirty="0">
                <a:latin typeface="Arial" panose="020B0604020202020204" pitchFamily="34" charset="0"/>
              </a:rPr>
              <a:t>The model above presents visualization of the predicted sale prices of homes, utilizing the data obtained from our neural network model. The width of each bin represents $5,000; the bar’s height shows the number of homes within a specific price range. The distribution was heavily skewed to the right – as is to be expected. The mean home price predicted was $181,179. Observed sale prices from the training data set are shown below. </a:t>
            </a:r>
          </a:p>
        </p:txBody>
      </p:sp>
      <p:sp>
        <p:nvSpPr>
          <p:cNvPr id="2077" name="Text Box 192"/>
          <p:cNvSpPr txBox="1">
            <a:spLocks noChangeArrowheads="1"/>
          </p:cNvSpPr>
          <p:nvPr/>
        </p:nvSpPr>
        <p:spPr bwMode="auto">
          <a:xfrm>
            <a:off x="26746200" y="8915400"/>
            <a:ext cx="7924800" cy="58896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3200" b="1" dirty="0">
                <a:solidFill>
                  <a:srgbClr val="FFA500"/>
                </a:solidFill>
                <a:latin typeface="Arial" panose="020B0604020202020204" pitchFamily="34" charset="0"/>
              </a:rPr>
              <a:t>Predicted Sale Price of Test Data</a:t>
            </a:r>
          </a:p>
        </p:txBody>
      </p:sp>
      <p:sp>
        <p:nvSpPr>
          <p:cNvPr id="2080" name="Text Box 212"/>
          <p:cNvSpPr txBox="1">
            <a:spLocks noChangeArrowheads="1"/>
          </p:cNvSpPr>
          <p:nvPr/>
        </p:nvSpPr>
        <p:spPr bwMode="auto">
          <a:xfrm>
            <a:off x="37062886" y="20134230"/>
            <a:ext cx="11125200" cy="748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marL="457200" indent="-457200" algn="just" eaLnBrk="1" hangingPunct="1">
              <a:buFont typeface="Wingdings" panose="05000000000000000000" pitchFamily="2" charset="2"/>
              <a:buChar char="Ø"/>
            </a:pPr>
            <a:r>
              <a:rPr lang="en-US" altLang="en-US" sz="3200" dirty="0">
                <a:solidFill>
                  <a:srgbClr val="000099"/>
                </a:solidFill>
                <a:latin typeface="Arial" panose="020B0604020202020204" pitchFamily="34" charset="0"/>
              </a:rPr>
              <a:t>The sale price of homes in Ames Iowa is largely driven by space and quality of finish.</a:t>
            </a:r>
          </a:p>
          <a:p>
            <a:pPr marL="457200" indent="-457200" algn="just" eaLnBrk="1" hangingPunct="1">
              <a:buFont typeface="Wingdings" panose="05000000000000000000" pitchFamily="2" charset="2"/>
              <a:buChar char="Ø"/>
            </a:pPr>
            <a:r>
              <a:rPr lang="en-US" altLang="en-US" sz="3200" dirty="0">
                <a:solidFill>
                  <a:srgbClr val="000099"/>
                </a:solidFill>
                <a:latin typeface="Arial" panose="020B0604020202020204" pitchFamily="34" charset="0"/>
              </a:rPr>
              <a:t>A few factors like gabled roofs and cinderblock      foundation negatively impact sale price. </a:t>
            </a:r>
          </a:p>
          <a:p>
            <a:pPr marL="457200" indent="-457200" algn="just" eaLnBrk="1" hangingPunct="1">
              <a:buFont typeface="Wingdings" panose="05000000000000000000" pitchFamily="2" charset="2"/>
              <a:buChar char="Ø"/>
            </a:pPr>
            <a:r>
              <a:rPr lang="en-US" altLang="en-US" sz="3200" dirty="0">
                <a:solidFill>
                  <a:srgbClr val="000099"/>
                </a:solidFill>
                <a:latin typeface="Arial" panose="020B0604020202020204" pitchFamily="34" charset="0"/>
              </a:rPr>
              <a:t>Homes that were recently built or remodeled fetch a higher selling price.</a:t>
            </a:r>
          </a:p>
          <a:p>
            <a:pPr marL="457200" indent="-457200" algn="just" eaLnBrk="1" hangingPunct="1">
              <a:buFont typeface="Wingdings" panose="05000000000000000000" pitchFamily="2" charset="2"/>
              <a:buChar char="Ø"/>
            </a:pPr>
            <a:r>
              <a:rPr lang="en-US" altLang="en-US" sz="3200" dirty="0">
                <a:solidFill>
                  <a:srgbClr val="000099"/>
                </a:solidFill>
                <a:latin typeface="Arial" panose="020B0604020202020204" pitchFamily="34" charset="0"/>
              </a:rPr>
              <a:t>While some neighborhoods show a negative correlation on sale price, they are of little consequence compared to space and quality. </a:t>
            </a:r>
          </a:p>
          <a:p>
            <a:pPr marL="457200" indent="-457200" algn="just" eaLnBrk="1" hangingPunct="1">
              <a:buFont typeface="Wingdings" panose="05000000000000000000" pitchFamily="2" charset="2"/>
              <a:buChar char="Ø"/>
            </a:pPr>
            <a:r>
              <a:rPr lang="en-US" altLang="en-US" sz="3200" dirty="0">
                <a:solidFill>
                  <a:srgbClr val="000099"/>
                </a:solidFill>
                <a:latin typeface="Arial" panose="020B0604020202020204" pitchFamily="34" charset="0"/>
              </a:rPr>
              <a:t>Future modeling may benefit from better preprocessing – increasing model prediction power. Box-Cox and Yeo Johnson preprocessing methods would be ideal but convert predictions into tangible results would be cumbersome. </a:t>
            </a:r>
          </a:p>
        </p:txBody>
      </p:sp>
      <p:sp>
        <p:nvSpPr>
          <p:cNvPr id="2084" name="Text Box 220"/>
          <p:cNvSpPr txBox="1">
            <a:spLocks noChangeArrowheads="1"/>
          </p:cNvSpPr>
          <p:nvPr/>
        </p:nvSpPr>
        <p:spPr bwMode="auto">
          <a:xfrm>
            <a:off x="18669000" y="119634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800">
              <a:latin typeface="Arial" panose="020B0604020202020204" pitchFamily="34" charset="0"/>
            </a:endParaRPr>
          </a:p>
        </p:txBody>
      </p:sp>
      <p:pic>
        <p:nvPicPr>
          <p:cNvPr id="2088" name="Picture 61" descr="UTSA Logo new.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447800"/>
            <a:ext cx="6400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p:nvPr/>
        </p:nvSpPr>
        <p:spPr>
          <a:xfrm>
            <a:off x="13649325" y="4778375"/>
            <a:ext cx="24688800" cy="2124075"/>
          </a:xfrm>
          <a:prstGeom prst="rect">
            <a:avLst/>
          </a:prstGeom>
          <a:noFill/>
        </p:spPr>
        <p:txBody>
          <a:bodyPr wrap="none">
            <a:spAutoFit/>
          </a:bodyPr>
          <a:lstStyle/>
          <a:p>
            <a:pPr algn="ctr">
              <a:defRPr/>
            </a:pPr>
            <a:r>
              <a:rPr lang="en-US" sz="7200" dirty="0">
                <a:effectLst>
                  <a:outerShdw blurRad="50800" dist="25400" dir="5400000" algn="t" rotWithShape="0">
                    <a:schemeClr val="accent6">
                      <a:alpha val="40000"/>
                    </a:schemeClr>
                  </a:outerShdw>
                </a:effectLst>
                <a:latin typeface="Verdana" pitchFamily="34" charset="0"/>
                <a:cs typeface="Arial" pitchFamily="34" charset="0"/>
              </a:rPr>
              <a:t>Kolby Porter</a:t>
            </a:r>
          </a:p>
          <a:p>
            <a:pPr algn="ctr">
              <a:defRPr/>
            </a:pPr>
            <a:r>
              <a:rPr lang="en-US" sz="600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69" name="TextBox 68"/>
          <p:cNvSpPr txBox="1"/>
          <p:nvPr/>
        </p:nvSpPr>
        <p:spPr>
          <a:xfrm>
            <a:off x="40386000" y="5257800"/>
            <a:ext cx="5638798" cy="1200329"/>
          </a:xfrm>
          <a:prstGeom prst="rect">
            <a:avLst/>
          </a:prstGeom>
          <a:noFill/>
          <a:ln>
            <a:solidFill>
              <a:schemeClr val="accent6">
                <a:lumMod val="75000"/>
              </a:schemeClr>
            </a:solidFill>
          </a:ln>
        </p:spPr>
        <p:txBody>
          <a:bodyPr wrap="square">
            <a:spAutoFit/>
          </a:bodyPr>
          <a:lstStyle/>
          <a:p>
            <a:pPr algn="ctr">
              <a:defRPr/>
            </a:pPr>
            <a:r>
              <a:rPr lang="en-US" sz="3600" dirty="0">
                <a:latin typeface="Arial" pitchFamily="34" charset="0"/>
                <a:cs typeface="Arial" pitchFamily="34" charset="0"/>
              </a:rPr>
              <a:t>Kolby.porter@my.utsa.edu</a:t>
            </a:r>
          </a:p>
          <a:p>
            <a:pPr algn="ctr">
              <a:defRPr/>
            </a:pPr>
            <a:r>
              <a:rPr lang="en-US" sz="3600" dirty="0">
                <a:latin typeface="Arial" pitchFamily="34" charset="0"/>
                <a:cs typeface="Arial" pitchFamily="34" charset="0"/>
              </a:rPr>
              <a:t>(830) 214-4355</a:t>
            </a:r>
          </a:p>
        </p:txBody>
      </p:sp>
      <p:sp>
        <p:nvSpPr>
          <p:cNvPr id="70" name="AutoShape 22"/>
          <p:cNvSpPr>
            <a:spLocks noChangeArrowheads="1"/>
          </p:cNvSpPr>
          <p:nvPr/>
        </p:nvSpPr>
        <p:spPr bwMode="auto">
          <a:xfrm>
            <a:off x="838200" y="2332355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ctr"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Objective</a:t>
            </a:r>
          </a:p>
        </p:txBody>
      </p:sp>
      <p:sp>
        <p:nvSpPr>
          <p:cNvPr id="2096" name="Text Box 153"/>
          <p:cNvSpPr txBox="1">
            <a:spLocks noChangeArrowheads="1"/>
          </p:cNvSpPr>
          <p:nvPr/>
        </p:nvSpPr>
        <p:spPr bwMode="auto">
          <a:xfrm>
            <a:off x="912813" y="24658637"/>
            <a:ext cx="11125200"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dirty="0">
                <a:latin typeface="Arial" panose="020B0604020202020204" pitchFamily="34" charset="0"/>
              </a:rPr>
              <a:t>Our goal is to identify the key characteristics that most significantly impact home prices and to validate these findings by predicting the prices of homes with similar attributes using the data from this study.</a:t>
            </a:r>
          </a:p>
        </p:txBody>
      </p:sp>
      <p:pic>
        <p:nvPicPr>
          <p:cNvPr id="8" name="Picture 7">
            <a:extLst>
              <a:ext uri="{FF2B5EF4-FFF2-40B4-BE49-F238E27FC236}">
                <a16:creationId xmlns:a16="http://schemas.microsoft.com/office/drawing/2014/main" id="{DC18CA2B-BCD7-7A02-3962-07DAE1B8AF37}"/>
              </a:ext>
            </a:extLst>
          </p:cNvPr>
          <p:cNvPicPr>
            <a:picLocks noChangeAspect="1"/>
          </p:cNvPicPr>
          <p:nvPr/>
        </p:nvPicPr>
        <p:blipFill>
          <a:blip r:embed="rId4"/>
          <a:stretch>
            <a:fillRect/>
          </a:stretch>
        </p:blipFill>
        <p:spPr>
          <a:xfrm>
            <a:off x="13530262" y="23769385"/>
            <a:ext cx="10201275" cy="6629400"/>
          </a:xfrm>
          <a:prstGeom prst="rect">
            <a:avLst/>
          </a:prstGeom>
        </p:spPr>
      </p:pic>
      <p:pic>
        <p:nvPicPr>
          <p:cNvPr id="9" name="Picture 8">
            <a:extLst>
              <a:ext uri="{FF2B5EF4-FFF2-40B4-BE49-F238E27FC236}">
                <a16:creationId xmlns:a16="http://schemas.microsoft.com/office/drawing/2014/main" id="{BD76DB5D-EF87-B5D0-BC5B-BFADCEA6B0DC}"/>
              </a:ext>
            </a:extLst>
          </p:cNvPr>
          <p:cNvPicPr>
            <a:picLocks noChangeAspect="1"/>
          </p:cNvPicPr>
          <p:nvPr/>
        </p:nvPicPr>
        <p:blipFill>
          <a:blip r:embed="rId5"/>
          <a:stretch>
            <a:fillRect/>
          </a:stretch>
        </p:blipFill>
        <p:spPr>
          <a:xfrm>
            <a:off x="25276043" y="10018949"/>
            <a:ext cx="10969624" cy="7128719"/>
          </a:xfrm>
          <a:prstGeom prst="rect">
            <a:avLst/>
          </a:prstGeom>
        </p:spPr>
      </p:pic>
      <p:pic>
        <p:nvPicPr>
          <p:cNvPr id="11" name="Picture 10">
            <a:extLst>
              <a:ext uri="{FF2B5EF4-FFF2-40B4-BE49-F238E27FC236}">
                <a16:creationId xmlns:a16="http://schemas.microsoft.com/office/drawing/2014/main" id="{BF84B02F-16AF-83E2-C258-5BE3ADBD803B}"/>
              </a:ext>
            </a:extLst>
          </p:cNvPr>
          <p:cNvPicPr>
            <a:picLocks noChangeAspect="1"/>
          </p:cNvPicPr>
          <p:nvPr/>
        </p:nvPicPr>
        <p:blipFill>
          <a:blip r:embed="rId6"/>
          <a:stretch>
            <a:fillRect/>
          </a:stretch>
        </p:blipFill>
        <p:spPr>
          <a:xfrm>
            <a:off x="25259117" y="22088143"/>
            <a:ext cx="10975165" cy="7132320"/>
          </a:xfrm>
          <a:prstGeom prst="rect">
            <a:avLst/>
          </a:prstGeom>
        </p:spPr>
      </p:pic>
      <p:pic>
        <p:nvPicPr>
          <p:cNvPr id="3" name="Picture 2">
            <a:extLst>
              <a:ext uri="{FF2B5EF4-FFF2-40B4-BE49-F238E27FC236}">
                <a16:creationId xmlns:a16="http://schemas.microsoft.com/office/drawing/2014/main" id="{314398B3-3CE7-D360-6862-5BF89A5EFA67}"/>
              </a:ext>
            </a:extLst>
          </p:cNvPr>
          <p:cNvPicPr>
            <a:picLocks noChangeAspect="1"/>
          </p:cNvPicPr>
          <p:nvPr/>
        </p:nvPicPr>
        <p:blipFill>
          <a:blip r:embed="rId7"/>
          <a:stretch>
            <a:fillRect/>
          </a:stretch>
        </p:blipFill>
        <p:spPr>
          <a:xfrm>
            <a:off x="931458" y="26871290"/>
            <a:ext cx="11089585" cy="1347333"/>
          </a:xfrm>
          <a:prstGeom prst="rect">
            <a:avLst/>
          </a:prstGeom>
        </p:spPr>
      </p:pic>
      <p:sp>
        <p:nvSpPr>
          <p:cNvPr id="5" name="TextBox 4">
            <a:extLst>
              <a:ext uri="{FF2B5EF4-FFF2-40B4-BE49-F238E27FC236}">
                <a16:creationId xmlns:a16="http://schemas.microsoft.com/office/drawing/2014/main" id="{1EE3851A-821F-8137-FEF7-1DD943CB6CA2}"/>
              </a:ext>
            </a:extLst>
          </p:cNvPr>
          <p:cNvSpPr txBox="1"/>
          <p:nvPr/>
        </p:nvSpPr>
        <p:spPr>
          <a:xfrm>
            <a:off x="1146175" y="28140025"/>
            <a:ext cx="10716807" cy="3693319"/>
          </a:xfrm>
          <a:prstGeom prst="rect">
            <a:avLst/>
          </a:prstGeom>
          <a:noFill/>
        </p:spPr>
        <p:txBody>
          <a:bodyPr wrap="square" rtlCol="0">
            <a:spAutoFit/>
          </a:bodyPr>
          <a:lstStyle/>
          <a:p>
            <a:pPr marL="457200" indent="-457200" algn="just" eaLnBrk="1" hangingPunct="1">
              <a:spcBef>
                <a:spcPct val="50000"/>
              </a:spcBef>
              <a:buFont typeface="Arial" panose="020B0604020202020204" pitchFamily="34" charset="0"/>
              <a:buChar char="•"/>
            </a:pPr>
            <a:r>
              <a:rPr lang="en-US" altLang="en-US" sz="2800" dirty="0">
                <a:latin typeface="Arial" panose="020B0604020202020204" pitchFamily="34" charset="0"/>
              </a:rPr>
              <a:t>Data Preprocessing:</a:t>
            </a:r>
          </a:p>
          <a:p>
            <a:pPr marL="914400" lvl="1" indent="-457200" algn="just">
              <a:spcBef>
                <a:spcPct val="50000"/>
              </a:spcBef>
              <a:buFont typeface="Arial" panose="020B0604020202020204" pitchFamily="34" charset="0"/>
              <a:buChar char="•"/>
            </a:pPr>
            <a:r>
              <a:rPr lang="en-US" altLang="en-US" sz="2800" dirty="0">
                <a:latin typeface="Arial" panose="020B0604020202020204" pitchFamily="34" charset="0"/>
              </a:rPr>
              <a:t>Missing values in both datasets were identified and imputed with zeros. Character variables were converted to factors, and one-hot encoding was applied to convert categorical variables into binary indicator variables. Near-zero variance predictors were removed to reduce dimensionality and avoid potential noise.</a:t>
            </a:r>
          </a:p>
          <a:p>
            <a:endParaRPr lang="en-US" dirty="0"/>
          </a:p>
        </p:txBody>
      </p:sp>
      <p:graphicFrame>
        <p:nvGraphicFramePr>
          <p:cNvPr id="13" name="Table 12">
            <a:extLst>
              <a:ext uri="{FF2B5EF4-FFF2-40B4-BE49-F238E27FC236}">
                <a16:creationId xmlns:a16="http://schemas.microsoft.com/office/drawing/2014/main" id="{4B00868C-8569-C439-4BF3-387A934BF75A}"/>
              </a:ext>
            </a:extLst>
          </p:cNvPr>
          <p:cNvGraphicFramePr>
            <a:graphicFrameLocks noGrp="1"/>
          </p:cNvGraphicFramePr>
          <p:nvPr>
            <p:extLst>
              <p:ext uri="{D42A27DB-BD31-4B8C-83A1-F6EECF244321}">
                <p14:modId xmlns:p14="http://schemas.microsoft.com/office/powerpoint/2010/main" val="2052132656"/>
              </p:ext>
            </p:extLst>
          </p:nvPr>
        </p:nvGraphicFramePr>
        <p:xfrm>
          <a:off x="13672492" y="15915482"/>
          <a:ext cx="9993016" cy="3500435"/>
        </p:xfrm>
        <a:graphic>
          <a:graphicData uri="http://schemas.openxmlformats.org/drawingml/2006/table">
            <a:tbl>
              <a:tblPr/>
              <a:tblGrid>
                <a:gridCol w="2498254">
                  <a:extLst>
                    <a:ext uri="{9D8B030D-6E8A-4147-A177-3AD203B41FA5}">
                      <a16:colId xmlns:a16="http://schemas.microsoft.com/office/drawing/2014/main" val="1250148501"/>
                    </a:ext>
                  </a:extLst>
                </a:gridCol>
                <a:gridCol w="2498254">
                  <a:extLst>
                    <a:ext uri="{9D8B030D-6E8A-4147-A177-3AD203B41FA5}">
                      <a16:colId xmlns:a16="http://schemas.microsoft.com/office/drawing/2014/main" val="2663406765"/>
                    </a:ext>
                  </a:extLst>
                </a:gridCol>
                <a:gridCol w="2498254">
                  <a:extLst>
                    <a:ext uri="{9D8B030D-6E8A-4147-A177-3AD203B41FA5}">
                      <a16:colId xmlns:a16="http://schemas.microsoft.com/office/drawing/2014/main" val="3800034511"/>
                    </a:ext>
                  </a:extLst>
                </a:gridCol>
                <a:gridCol w="2498254">
                  <a:extLst>
                    <a:ext uri="{9D8B030D-6E8A-4147-A177-3AD203B41FA5}">
                      <a16:colId xmlns:a16="http://schemas.microsoft.com/office/drawing/2014/main" val="1608684506"/>
                    </a:ext>
                  </a:extLst>
                </a:gridCol>
              </a:tblGrid>
              <a:tr h="564705">
                <a:tc gridSpan="4">
                  <a:txBody>
                    <a:bodyPr/>
                    <a:lstStyle/>
                    <a:p>
                      <a:pPr algn="ctr" fontAlgn="b"/>
                      <a:r>
                        <a:rPr lang="en-US" sz="4400" b="0" i="0" u="none" strike="noStrike" dirty="0">
                          <a:solidFill>
                            <a:srgbClr val="EAEAEA"/>
                          </a:solidFill>
                          <a:effectLst/>
                          <a:latin typeface="Verdana" panose="020B0604030504040204" pitchFamily="34" charset="0"/>
                          <a:ea typeface="Verdana" panose="020B0604030504040204" pitchFamily="34" charset="0"/>
                          <a:cs typeface="Arial" panose="020B0604020202020204" pitchFamily="34" charset="0"/>
                        </a:rPr>
                        <a:t>Model Performance</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00006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61808230"/>
                  </a:ext>
                </a:extLst>
              </a:tr>
              <a:tr h="564705">
                <a:tc>
                  <a:txBody>
                    <a:bodyPr/>
                    <a:lstStyle/>
                    <a:p>
                      <a:pPr algn="ctr" fontAlgn="ct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RMSE</a:t>
                      </a:r>
                    </a:p>
                  </a:txBody>
                  <a:tcPr marL="6350" marR="6350" marT="6350" marB="0" anchor="ctr">
                    <a:lnL>
                      <a:noFill/>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R squared</a:t>
                      </a:r>
                    </a:p>
                  </a:txBody>
                  <a:tcPr marL="6350" marR="6350" marT="6350" marB="0" anchor="ctr">
                    <a:lnL>
                      <a:noFill/>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MAE</a:t>
                      </a:r>
                    </a:p>
                  </a:txBody>
                  <a:tcPr marL="6350" marR="6350" marT="6350" marB="0"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483240764"/>
                  </a:ext>
                </a:extLst>
              </a:tr>
              <a:tr h="564705">
                <a:tc>
                  <a:txBody>
                    <a:bodyPr/>
                    <a:lstStyle/>
                    <a:p>
                      <a:pPr algn="ctr" fontAlgn="ctr"/>
                      <a:r>
                        <a:rPr lang="en-US" sz="2800" b="0" i="0" u="none" strike="noStrike" dirty="0">
                          <a:solidFill>
                            <a:srgbClr val="000000"/>
                          </a:solidFill>
                          <a:effectLst/>
                          <a:latin typeface="Arial" panose="020B0604020202020204" pitchFamily="34" charset="0"/>
                          <a:cs typeface="Arial" panose="020B0604020202020204" pitchFamily="34" charset="0"/>
                        </a:rPr>
                        <a:t>SVM</a:t>
                      </a:r>
                    </a:p>
                  </a:txBody>
                  <a:tcPr marL="6350" marR="6350" marT="6350" marB="0" anchor="ctr">
                    <a:lnL w="12700" cap="flat" cmpd="sng" algn="ctr">
                      <a:solidFill>
                        <a:schemeClr val="tx1"/>
                      </a:solidFill>
                      <a:prstDash val="solid"/>
                      <a:round/>
                      <a:headEnd type="none" w="med" len="med"/>
                      <a:tailEnd type="none" w="med" len="med"/>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0.456638</a:t>
                      </a:r>
                    </a:p>
                  </a:txBody>
                  <a:tcPr marL="6350" marR="6350" marT="6350" marB="0" anchor="ctr">
                    <a:lnL>
                      <a:noFill/>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0.808699</a:t>
                      </a:r>
                    </a:p>
                  </a:txBody>
                  <a:tcPr marL="6350" marR="6350" marT="6350" marB="0" anchor="ctr">
                    <a:lnL>
                      <a:noFill/>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0.234192</a:t>
                      </a:r>
                    </a:p>
                  </a:txBody>
                  <a:tcPr marL="6350" marR="6350" marT="6350" marB="0"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1193093245"/>
                  </a:ext>
                </a:extLst>
              </a:tr>
              <a:tr h="564705">
                <a:tc>
                  <a:txBody>
                    <a:bodyPr/>
                    <a:lstStyle/>
                    <a:p>
                      <a:pPr algn="ctr" fontAlgn="ctr"/>
                      <a:r>
                        <a:rPr lang="en-US" sz="2800" b="0" i="0" u="none" strike="noStrike">
                          <a:solidFill>
                            <a:srgbClr val="000000"/>
                          </a:solidFill>
                          <a:effectLst/>
                          <a:latin typeface="Arial" panose="020B0604020202020204" pitchFamily="34" charset="0"/>
                          <a:cs typeface="Arial" panose="020B0604020202020204" pitchFamily="34" charset="0"/>
                        </a:rPr>
                        <a:t>PLS</a:t>
                      </a:r>
                    </a:p>
                  </a:txBody>
                  <a:tcPr marL="6350" marR="6350" marT="6350" marB="0" anchor="ctr">
                    <a:lnL w="12700" cap="flat" cmpd="sng" algn="ctr">
                      <a:solidFill>
                        <a:schemeClr val="tx1"/>
                      </a:solidFill>
                      <a:prstDash val="solid"/>
                      <a:round/>
                      <a:headEnd type="none" w="med" len="med"/>
                      <a:tailEnd type="none" w="med" len="med"/>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0.46874</a:t>
                      </a:r>
                    </a:p>
                  </a:txBody>
                  <a:tcPr marL="6350" marR="6350" marT="6350" marB="0" anchor="ctr">
                    <a:lnL>
                      <a:noFill/>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0.783341</a:t>
                      </a:r>
                    </a:p>
                  </a:txBody>
                  <a:tcPr marL="6350" marR="6350" marT="6350" marB="0" anchor="ctr">
                    <a:lnL>
                      <a:noFill/>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0.267846</a:t>
                      </a:r>
                    </a:p>
                  </a:txBody>
                  <a:tcPr marL="6350" marR="6350" marT="6350" marB="0"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2490844463"/>
                  </a:ext>
                </a:extLst>
              </a:tr>
              <a:tr h="564705">
                <a:tc>
                  <a:txBody>
                    <a:bodyPr/>
                    <a:lstStyle/>
                    <a:p>
                      <a:pPr algn="ctr" fontAlgn="ctr"/>
                      <a:r>
                        <a:rPr lang="en-US" sz="2800" b="0" i="0" u="none" strike="noStrike" dirty="0" err="1">
                          <a:solidFill>
                            <a:srgbClr val="000000"/>
                          </a:solidFill>
                          <a:effectLst/>
                          <a:latin typeface="Arial" panose="020B0604020202020204" pitchFamily="34" charset="0"/>
                          <a:cs typeface="Arial" panose="020B0604020202020204" pitchFamily="34" charset="0"/>
                        </a:rPr>
                        <a:t>NNet</a:t>
                      </a:r>
                      <a:endParaRPr lang="en-US" sz="28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a:noFill/>
                    </a:lnR>
                    <a:lnT>
                      <a:noFill/>
                    </a:lnT>
                    <a:lnB>
                      <a:noFill/>
                    </a:lnB>
                    <a:solidFill>
                      <a:schemeClr val="bg1"/>
                    </a:solidFill>
                  </a:tcPr>
                </a:tc>
                <a:tc>
                  <a:txBody>
                    <a:bodyPr/>
                    <a:lstStyle/>
                    <a:p>
                      <a:pPr algn="l" fontAlgn="ctr"/>
                      <a:r>
                        <a:rPr lang="en-US" sz="2800" b="0" i="0" u="none" strike="noStrike">
                          <a:solidFill>
                            <a:srgbClr val="000000"/>
                          </a:solidFill>
                          <a:effectLst/>
                          <a:latin typeface="Arial" panose="020B0604020202020204" pitchFamily="34" charset="0"/>
                          <a:cs typeface="Arial" panose="020B0604020202020204" pitchFamily="34" charset="0"/>
                        </a:rPr>
                        <a:t>0.369291</a:t>
                      </a:r>
                    </a:p>
                  </a:txBody>
                  <a:tcPr marL="6350" marR="6350" marT="6350" marB="0" anchor="ctr">
                    <a:lnL>
                      <a:noFill/>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0.872429</a:t>
                      </a:r>
                    </a:p>
                  </a:txBody>
                  <a:tcPr marL="6350" marR="6350" marT="6350" marB="0" anchor="ctr">
                    <a:lnL>
                      <a:noFill/>
                    </a:lnL>
                    <a:lnR>
                      <a:noFill/>
                    </a:lnR>
                    <a:lnT>
                      <a:noFill/>
                    </a:lnT>
                    <a:lnB>
                      <a:noFill/>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0.221703</a:t>
                      </a:r>
                    </a:p>
                  </a:txBody>
                  <a:tcPr marL="6350" marR="6350" marT="6350" marB="0" anchor="ctr">
                    <a:lnL>
                      <a:noFill/>
                    </a:lnL>
                    <a:lnR w="12700" cap="flat" cmpd="sng" algn="ctr">
                      <a:solidFill>
                        <a:schemeClr val="tx1"/>
                      </a:solidFill>
                      <a:prstDash val="solid"/>
                      <a:round/>
                      <a:headEnd type="none" w="med" len="med"/>
                      <a:tailEnd type="none" w="med" len="med"/>
                    </a:lnR>
                    <a:lnT>
                      <a:noFill/>
                    </a:lnT>
                    <a:lnB>
                      <a:noFill/>
                    </a:lnB>
                    <a:solidFill>
                      <a:schemeClr val="bg1"/>
                    </a:solidFill>
                  </a:tcPr>
                </a:tc>
                <a:extLst>
                  <a:ext uri="{0D108BD9-81ED-4DB2-BD59-A6C34878D82A}">
                    <a16:rowId xmlns:a16="http://schemas.microsoft.com/office/drawing/2014/main" val="694662693"/>
                  </a:ext>
                </a:extLst>
              </a:tr>
              <a:tr h="564705">
                <a:tc>
                  <a:txBody>
                    <a:bodyPr/>
                    <a:lstStyle/>
                    <a:p>
                      <a:pPr algn="ctr" fontAlgn="ctr"/>
                      <a:r>
                        <a:rPr lang="en-US" sz="2800" b="0" i="0" u="none" strike="noStrike" dirty="0">
                          <a:solidFill>
                            <a:srgbClr val="000000"/>
                          </a:solidFill>
                          <a:effectLst/>
                          <a:latin typeface="Arial" panose="020B0604020202020204" pitchFamily="34" charset="0"/>
                          <a:cs typeface="Arial" panose="020B0604020202020204" pitchFamily="34" charset="0"/>
                        </a:rPr>
                        <a:t>MARS</a:t>
                      </a:r>
                    </a:p>
                  </a:txBody>
                  <a:tcPr marL="6350" marR="6350" marT="6350" marB="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2800" b="0" i="0" u="none" strike="noStrike">
                          <a:solidFill>
                            <a:srgbClr val="000000"/>
                          </a:solidFill>
                          <a:effectLst/>
                          <a:latin typeface="Arial" panose="020B0604020202020204" pitchFamily="34" charset="0"/>
                          <a:cs typeface="Arial" panose="020B0604020202020204" pitchFamily="34" charset="0"/>
                        </a:rPr>
                        <a:t>0.599984</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0.695107</a:t>
                      </a:r>
                    </a:p>
                  </a:txBody>
                  <a:tcPr marL="6350" marR="6350" marT="6350" marB="0" anchor="ctr">
                    <a:lnL>
                      <a:noFill/>
                    </a:lnL>
                    <a:lnR>
                      <a:noFill/>
                    </a:lnR>
                    <a:lnT>
                      <a:noFill/>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2800" b="0" i="0" u="none" strike="noStrike" dirty="0">
                          <a:solidFill>
                            <a:srgbClr val="000000"/>
                          </a:solidFill>
                          <a:effectLst/>
                          <a:latin typeface="Arial" panose="020B0604020202020204" pitchFamily="34" charset="0"/>
                          <a:cs typeface="Arial" panose="020B0604020202020204" pitchFamily="34" charset="0"/>
                        </a:rPr>
                        <a:t>0.290827</a:t>
                      </a:r>
                    </a:p>
                  </a:txBody>
                  <a:tcPr marL="6350" marR="6350" marT="635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8026322"/>
                  </a:ext>
                </a:extLst>
              </a:tr>
            </a:tbl>
          </a:graphicData>
        </a:graphic>
      </p:graphicFrame>
      <p:pic>
        <p:nvPicPr>
          <p:cNvPr id="15" name="Picture 14">
            <a:extLst>
              <a:ext uri="{FF2B5EF4-FFF2-40B4-BE49-F238E27FC236}">
                <a16:creationId xmlns:a16="http://schemas.microsoft.com/office/drawing/2014/main" id="{6155EA47-82A0-B18D-E32D-BDEA692C8118}"/>
              </a:ext>
            </a:extLst>
          </p:cNvPr>
          <p:cNvPicPr>
            <a:picLocks noChangeAspect="1"/>
          </p:cNvPicPr>
          <p:nvPr/>
        </p:nvPicPr>
        <p:blipFill>
          <a:blip r:embed="rId8"/>
          <a:stretch>
            <a:fillRect/>
          </a:stretch>
        </p:blipFill>
        <p:spPr>
          <a:xfrm>
            <a:off x="37218462" y="8305505"/>
            <a:ext cx="11000262" cy="7148629"/>
          </a:xfrm>
          <a:prstGeom prst="rect">
            <a:avLst/>
          </a:prstGeom>
        </p:spPr>
      </p:pic>
      <p:sp>
        <p:nvSpPr>
          <p:cNvPr id="18" name="TextBox 17">
            <a:extLst>
              <a:ext uri="{FF2B5EF4-FFF2-40B4-BE49-F238E27FC236}">
                <a16:creationId xmlns:a16="http://schemas.microsoft.com/office/drawing/2014/main" id="{578480CC-C8F1-96CB-5DCA-932DA9AE5DE1}"/>
              </a:ext>
            </a:extLst>
          </p:cNvPr>
          <p:cNvSpPr txBox="1"/>
          <p:nvPr/>
        </p:nvSpPr>
        <p:spPr>
          <a:xfrm>
            <a:off x="37261800" y="15849600"/>
            <a:ext cx="10792413" cy="1569660"/>
          </a:xfrm>
          <a:prstGeom prst="rect">
            <a:avLst/>
          </a:prstGeom>
          <a:solidFill>
            <a:schemeClr val="bg1"/>
          </a:solidFill>
          <a:ln>
            <a:solidFill>
              <a:schemeClr val="tx1"/>
            </a:solidFill>
            <a:prstDash val="solid"/>
          </a:ln>
        </p:spPr>
        <p:txBody>
          <a:bodyPr wrap="square" rtlCol="0">
            <a:spAutoFit/>
          </a:bodyPr>
          <a:lstStyle/>
          <a:p>
            <a:pPr algn="just"/>
            <a:r>
              <a:rPr lang="en-US" dirty="0">
                <a:latin typeface="Arial" panose="020B0604020202020204" pitchFamily="34" charset="0"/>
                <a:cs typeface="Arial" panose="020B0604020202020204" pitchFamily="34" charset="0"/>
              </a:rPr>
              <a:t>The model above displays the relationship between the variable used to describe a home’s overall quality compared to the predicted sale price. Homes rated at 9 or above for overall quality are predicted to sell for as much as 1.87 times the average value of all of the homes rated anywhere below 9. </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3613</TotalTime>
  <Words>988</Words>
  <Application>Microsoft Office PowerPoint</Application>
  <PresentationFormat>Custom</PresentationFormat>
  <Paragraphs>81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Helvetica</vt:lpstr>
      <vt:lpstr>Times New Roman</vt:lpstr>
      <vt:lpstr>Verdana</vt:lpstr>
      <vt:lpstr>Wingdings</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Kolby Porter</cp:lastModifiedBy>
  <cp:revision>91</cp:revision>
  <dcterms:created xsi:type="dcterms:W3CDTF">2000-03-30T12:26:29Z</dcterms:created>
  <dcterms:modified xsi:type="dcterms:W3CDTF">2024-08-06T00:32:12Z</dcterms:modified>
</cp:coreProperties>
</file>