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839"/>
    <a:srgbClr val="69B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>
        <p:scale>
          <a:sx n="100" d="100"/>
          <a:sy n="100" d="100"/>
        </p:scale>
        <p:origin x="822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354F5-061E-4751-ADB5-C1245098B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0140CB-528D-4FA2-916E-D6FAF1F5D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94CB40-CE84-4505-98C1-E244F647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0D72D7-14D8-41ED-9F73-A6CAA443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DB4CD3-AC3D-455F-8AD0-3A478966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6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B65CF81-B173-4646-A374-B2745ECC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49" y="594001"/>
            <a:ext cx="6493500" cy="855000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0949" y="1736324"/>
            <a:ext cx="6525000" cy="855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ADD62E3-6759-4646-858D-375433F62C6C}"/>
              </a:ext>
            </a:extLst>
          </p:cNvPr>
          <p:cNvSpPr/>
          <p:nvPr userDrawn="1"/>
        </p:nvSpPr>
        <p:spPr>
          <a:xfrm flipH="1">
            <a:off x="-1" y="6308998"/>
            <a:ext cx="7423501" cy="5490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C2B4DA70-53E7-4B96-A26A-9E85A3ED9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5999" y="594001"/>
            <a:ext cx="4410001" cy="566999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Рисунок 7">
            <a:extLst>
              <a:ext uri="{FF2B5EF4-FFF2-40B4-BE49-F238E27FC236}">
                <a16:creationId xmlns:a16="http://schemas.microsoft.com/office/drawing/2014/main" id="{44A2944D-4376-4EA8-B7C1-B1C6B47FD3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2449" y="2915548"/>
            <a:ext cx="2970897" cy="366794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7">
            <a:extLst>
              <a:ext uri="{FF2B5EF4-FFF2-40B4-BE49-F238E27FC236}">
                <a16:creationId xmlns:a16="http://schemas.microsoft.com/office/drawing/2014/main" id="{545BF82E-0005-4C40-9F7D-EF474BCD32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448" y="2915547"/>
            <a:ext cx="2970897" cy="366794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B65CF81-B173-4646-A374-B2745ECC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74" y="363655"/>
            <a:ext cx="7261501" cy="855000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8574" y="1407123"/>
            <a:ext cx="7261501" cy="1685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07EE5E-7454-44BB-974A-F0ECC381C2BF}"/>
              </a:ext>
            </a:extLst>
          </p:cNvPr>
          <p:cNvSpPr/>
          <p:nvPr userDrawn="1"/>
        </p:nvSpPr>
        <p:spPr>
          <a:xfrm flipH="1">
            <a:off x="364496" y="3159001"/>
            <a:ext cx="11860355" cy="33459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исунок 7">
            <a:extLst>
              <a:ext uri="{FF2B5EF4-FFF2-40B4-BE49-F238E27FC236}">
                <a16:creationId xmlns:a16="http://schemas.microsoft.com/office/drawing/2014/main" id="{F1016137-3C71-4CC5-8D39-5B331A8FB3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8951" y="729000"/>
            <a:ext cx="3698551" cy="530669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407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07EE5E-7454-44BB-974A-F0ECC381C2BF}"/>
              </a:ext>
            </a:extLst>
          </p:cNvPr>
          <p:cNvSpPr/>
          <p:nvPr userDrawn="1"/>
        </p:nvSpPr>
        <p:spPr>
          <a:xfrm flipH="1" flipV="1">
            <a:off x="-2" y="-2"/>
            <a:ext cx="12224851" cy="34290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Рисунок 7">
            <a:extLst>
              <a:ext uri="{FF2B5EF4-FFF2-40B4-BE49-F238E27FC236}">
                <a16:creationId xmlns:a16="http://schemas.microsoft.com/office/drawing/2014/main" id="{F1016137-3C71-4CC5-8D39-5B331A8FB3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724" y="440624"/>
            <a:ext cx="3698551" cy="5868376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Текст 11">
            <a:extLst>
              <a:ext uri="{FF2B5EF4-FFF2-40B4-BE49-F238E27FC236}">
                <a16:creationId xmlns:a16="http://schemas.microsoft.com/office/drawing/2014/main" id="{9160C400-2233-4E4D-A368-4290EA142A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9917" y="1584000"/>
            <a:ext cx="7261501" cy="1685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Текст 11">
            <a:extLst>
              <a:ext uri="{FF2B5EF4-FFF2-40B4-BE49-F238E27FC236}">
                <a16:creationId xmlns:a16="http://schemas.microsoft.com/office/drawing/2014/main" id="{754F3962-98E8-4124-9F3B-E312F367A8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6001" y="3617466"/>
            <a:ext cx="7261501" cy="269153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077FD-7CCC-4AC8-9F72-74535704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001" y="388935"/>
            <a:ext cx="7275418" cy="119506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27909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07EE5E-7454-44BB-974A-F0ECC381C2BF}"/>
              </a:ext>
            </a:extLst>
          </p:cNvPr>
          <p:cNvSpPr/>
          <p:nvPr userDrawn="1"/>
        </p:nvSpPr>
        <p:spPr>
          <a:xfrm flipH="1" flipV="1">
            <a:off x="-3" y="-3"/>
            <a:ext cx="12224851" cy="68580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94825C-1044-450A-8E35-14455AD09C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6650" y="3429000"/>
            <a:ext cx="7334250" cy="14843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4C9FB-B954-402C-8866-2914B60C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75" y="1944000"/>
            <a:ext cx="10515600" cy="1325563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72901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10A81-0A01-46FD-9456-91091EC2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27D4AF-8039-495C-B4B2-5396C877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2A9C07-03C4-4149-B862-1805D6B1B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29BFF2-E7E9-4FAC-BC5A-DA7114084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FD09C2-247D-42B8-BF11-F36209434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9243D8-A585-4CE4-9989-28ADA737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AFDA43-84DE-4D1F-AA5E-AB0392EE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2F2982-9CAA-4512-BDFF-9415013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8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4E8EC-8932-4AF4-B988-864471A7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A4DFAC-16FF-4B0E-B86B-58CADA63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102F3C-1400-45C3-8EA7-F4575C77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DB83A0-BE45-4ADF-9193-0629FFAD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41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E70F8D-2F26-4EAA-8784-1E19EFDD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ADDB84-A99D-47D1-97C2-F9709887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825D61-F579-44E4-A029-0596DEE3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47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F6834-F3A6-4C1A-8135-09D39EA7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46087-2B1F-4388-813A-63246B29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A791C3-CB66-41E7-B54D-F792BADA8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F05580-7B66-4198-89DF-761ADB6E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AB7C-8F82-45B5-9435-13B817A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ADD2C-5886-485B-9E26-4D0355E7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532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75656-7927-4028-8F2C-3703DE8D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065C3A-58E0-4317-A005-4CDE7A850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8D513E-4780-4865-BEB2-743BEA70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E8BCAA-F398-48DA-AC84-1FC811D5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F36A85-CC79-449B-B1BF-EB7B2A6C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FD0E41-62AF-41D9-92E6-BE48FA0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967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4AB11-345A-4E71-865B-CBCDC10F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A9A25D-0929-44E8-A479-BE0C8240D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7D4536-B839-4448-BF71-576542A6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C6F98-25D8-4470-ABE7-997D0B6C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75E96-6F45-4170-B216-90D34F88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32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4305F-A270-4B1C-BC95-5F01BF4B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FD152-1D31-4AF5-A5BB-9AC0A6B4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B6885-F39F-4CD2-865A-7050F37D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AD83C4-44A5-4F17-8830-28B5DCDA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36DAC-401F-47C4-B621-8F134E40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6648354-3FFC-45FA-8EF2-ED7FF88A7546}"/>
              </a:ext>
            </a:extLst>
          </p:cNvPr>
          <p:cNvSpPr/>
          <p:nvPr userDrawn="1"/>
        </p:nvSpPr>
        <p:spPr>
          <a:xfrm>
            <a:off x="4836000" y="6361400"/>
            <a:ext cx="7356000" cy="532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DA2A526-49D8-416B-9145-AF48A1F30566}"/>
              </a:ext>
            </a:extLst>
          </p:cNvPr>
          <p:cNvSpPr/>
          <p:nvPr userDrawn="1"/>
        </p:nvSpPr>
        <p:spPr>
          <a:xfrm>
            <a:off x="0" y="1740188"/>
            <a:ext cx="606000" cy="51538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53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CA50B9-9C7F-4C4F-85C2-77A38E550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FCB700-ADCA-4646-9A1E-F2810ED7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3EAC93-BC73-4FB2-AEF7-E1F44D1C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A4377-AC2C-4FCA-8797-73433F10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11EFFA-DB57-41B0-818A-0284AD9B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92617-97CC-475C-B168-B16A7D70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28333-4562-4FDC-BDD0-0F64FE799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4CC2F4-1F0A-426C-A49D-3DC308A7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D42F8B-0000-43CA-AD35-C72F35F0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A0C6EA-71BE-4CC4-93D4-9C47C5BB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A8B5B-9D14-4205-88AD-32FB8624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0A718-E508-46B3-A23F-2BECEAF91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3AD259-07E6-47C0-8F69-7CF725200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F19AD5-182D-4646-A6F0-D4B32C44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DA9-3231-4B22-B735-3A52651D148F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5D8F99-B7C1-4A24-A260-33A2409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B9F35D-F5AD-4D2B-A81C-B7A09821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5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75B666-56EB-4BC3-A2DA-3F26BD5CBF9B}"/>
              </a:ext>
            </a:extLst>
          </p:cNvPr>
          <p:cNvSpPr/>
          <p:nvPr userDrawn="1"/>
        </p:nvSpPr>
        <p:spPr>
          <a:xfrm>
            <a:off x="2091000" y="447750"/>
            <a:ext cx="9675000" cy="596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848B91CB-D8C9-4DA9-8CED-26CE57EE34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0" y="1021555"/>
            <a:ext cx="3420000" cy="4814887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3E73841-EE02-4C80-87BF-07D6556EAF56}"/>
              </a:ext>
            </a:extLst>
          </p:cNvPr>
          <p:cNvSpPr/>
          <p:nvPr userDrawn="1"/>
        </p:nvSpPr>
        <p:spPr>
          <a:xfrm>
            <a:off x="3862862" y="1172162"/>
            <a:ext cx="652675" cy="4320000"/>
          </a:xfrm>
          <a:prstGeom prst="rect">
            <a:avLst/>
          </a:prstGeom>
          <a:pattFill prst="pct5">
            <a:fgClr>
              <a:schemeClr val="bg1"/>
            </a:fgClr>
            <a:bgClr>
              <a:srgbClr val="55A83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B65CF81-B173-4646-A374-B2745ECC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000" y="1578587"/>
            <a:ext cx="65250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850" y="3330574"/>
            <a:ext cx="6525000" cy="13255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4479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75B666-56EB-4BC3-A2DA-3F26BD5CBF9B}"/>
              </a:ext>
            </a:extLst>
          </p:cNvPr>
          <p:cNvSpPr/>
          <p:nvPr userDrawn="1"/>
        </p:nvSpPr>
        <p:spPr>
          <a:xfrm>
            <a:off x="381000" y="447748"/>
            <a:ext cx="9675000" cy="596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848B91CB-D8C9-4DA9-8CED-26CE57EE34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41000" y="1021554"/>
            <a:ext cx="4098388" cy="4814887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B65CF81-B173-4646-A374-B2745ECC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597" y="1008954"/>
            <a:ext cx="65250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6747" y="2574000"/>
            <a:ext cx="6525000" cy="32624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8562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75B666-56EB-4BC3-A2DA-3F26BD5CBF9B}"/>
              </a:ext>
            </a:extLst>
          </p:cNvPr>
          <p:cNvSpPr/>
          <p:nvPr userDrawn="1"/>
        </p:nvSpPr>
        <p:spPr>
          <a:xfrm>
            <a:off x="8031000" y="447747"/>
            <a:ext cx="3735000" cy="596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848B91CB-D8C9-4DA9-8CED-26CE57EE34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8502" y="3654002"/>
            <a:ext cx="6525000" cy="260999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B65CF81-B173-4646-A374-B2745ECC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01" y="594001"/>
            <a:ext cx="6525000" cy="855000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8501" y="1764001"/>
            <a:ext cx="6525000" cy="1685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9007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75B666-56EB-4BC3-A2DA-3F26BD5CBF9B}"/>
              </a:ext>
            </a:extLst>
          </p:cNvPr>
          <p:cNvSpPr/>
          <p:nvPr userDrawn="1"/>
        </p:nvSpPr>
        <p:spPr>
          <a:xfrm flipH="1">
            <a:off x="0" y="0"/>
            <a:ext cx="2091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848B91CB-D8C9-4DA9-8CED-26CE57EE34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0" y="369001"/>
            <a:ext cx="4050000" cy="6165000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850" y="864000"/>
            <a:ext cx="6918150" cy="5265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189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848B91CB-D8C9-4DA9-8CED-26CE57EE34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6000" y="594000"/>
            <a:ext cx="4140000" cy="5714999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B65CF81-B173-4646-A374-B2745ECC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01" y="594001"/>
            <a:ext cx="6525000" cy="855000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8501" y="1764001"/>
            <a:ext cx="6525000" cy="1685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Рисунок 7">
            <a:extLst>
              <a:ext uri="{FF2B5EF4-FFF2-40B4-BE49-F238E27FC236}">
                <a16:creationId xmlns:a16="http://schemas.microsoft.com/office/drawing/2014/main" id="{44A2944D-4376-4EA8-B7C1-B1C6B47FD3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66001" y="4079565"/>
            <a:ext cx="4140000" cy="254443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35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E7C2B-DBC7-4DC6-BE48-6CC4179A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BE3A49-B78D-4DA9-AA76-4064F858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73D2E-8E5D-411B-B766-5E9DD0B1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3ADA9-3231-4B22-B735-3A52651D148F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5E8B24-9FAC-4BFA-951E-DFC439BE9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AB0821-98F4-4674-8A81-508395B9B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6CB4-3EC1-4CF1-BDF9-8FB1FCC6B65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2"/>
            <a:extLst>
              <a:ext uri="{FF2B5EF4-FFF2-40B4-BE49-F238E27FC236}">
                <a16:creationId xmlns:a16="http://schemas.microsoft.com/office/drawing/2014/main" id="{04EFABF7-9814-4A5F-B176-1A217D8D1B7A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8" r:id="rId10"/>
    <p:sldLayoutId id="2147483665" r:id="rId11"/>
    <p:sldLayoutId id="2147483666" r:id="rId12"/>
    <p:sldLayoutId id="2147483667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CAC8E7-00F3-4768-9169-7C3B37C3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999" y="1134000"/>
            <a:ext cx="6525000" cy="177015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29F5531-D6C5-4E3D-A2DB-A37FCA9628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20082" y="5634000"/>
            <a:ext cx="6196835" cy="1043426"/>
          </a:xfrm>
        </p:spPr>
        <p:txBody>
          <a:bodyPr>
            <a:normAutofit/>
          </a:bodyPr>
          <a:lstStyle/>
          <a:p>
            <a:r>
              <a:rPr lang="ro-MD" sz="1400" b="1" dirty="0" smtClean="0"/>
              <a:t>Autor:</a:t>
            </a:r>
            <a:r>
              <a:rPr lang="ru-RU" sz="1400" b="1" dirty="0" smtClean="0"/>
              <a:t> </a:t>
            </a:r>
            <a:r>
              <a:rPr lang="ro-MD" sz="1400" b="1" dirty="0" smtClean="0"/>
              <a:t>Studentul </a:t>
            </a:r>
            <a:r>
              <a:rPr lang="ro-MD" sz="1400" b="1" dirty="0"/>
              <a:t>grupei </a:t>
            </a:r>
            <a:r>
              <a:rPr lang="ro-MD" sz="1400" b="1" dirty="0" smtClean="0"/>
              <a:t>IS11Z</a:t>
            </a:r>
            <a:r>
              <a:rPr lang="ru-RU" sz="1400" b="1" dirty="0" smtClean="0"/>
              <a:t> </a:t>
            </a:r>
            <a:r>
              <a:rPr lang="ro-MD" sz="1400" b="1" dirty="0" smtClean="0"/>
              <a:t>Nicolai </a:t>
            </a:r>
            <a:r>
              <a:rPr lang="en-US" sz="1400" b="1" dirty="0" err="1" smtClean="0"/>
              <a:t>Russu</a:t>
            </a:r>
            <a:endParaRPr lang="ru-RU" sz="1400" b="1" dirty="0"/>
          </a:p>
          <a:p>
            <a:r>
              <a:rPr lang="ro-MD" sz="1400" b="1" dirty="0" smtClean="0"/>
              <a:t>Conducător știintific:</a:t>
            </a:r>
            <a:r>
              <a:rPr lang="ru-RU" sz="1400" b="1" dirty="0" smtClean="0"/>
              <a:t> </a:t>
            </a:r>
            <a:r>
              <a:rPr lang="nn-NO" sz="1400" b="1" dirty="0"/>
              <a:t>Olesea SKUTNIȚKI magistru, asist. univ</a:t>
            </a:r>
            <a:endParaRPr lang="ru-RU" sz="1400" b="1" dirty="0"/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6" r="30026"/>
          <a:stretch>
            <a:fillRect/>
          </a:stretch>
        </p:blipFill>
        <p:spPr>
          <a:xfrm>
            <a:off x="336000" y="999000"/>
            <a:ext cx="3420000" cy="4814887"/>
          </a:xfrm>
        </p:spPr>
      </p:pic>
    </p:spTree>
    <p:extLst>
      <p:ext uri="{BB962C8B-B14F-4D97-AF65-F5344CB8AC3E}">
        <p14:creationId xmlns:p14="http://schemas.microsoft.com/office/powerpoint/2010/main" val="20447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D72D099-1F72-4D69-B230-B2B7E467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0" y="2079000"/>
            <a:ext cx="10515600" cy="2745000"/>
          </a:xfrm>
        </p:spPr>
        <p:txBody>
          <a:bodyPr>
            <a:normAutofit/>
          </a:bodyPr>
          <a:lstStyle/>
          <a:p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086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0CB8ED5-5558-4AA1-B729-D61E3613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презентаций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5696164-8185-4B6C-BF9A-177EEF45F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6000" y="2169000"/>
            <a:ext cx="6614999" cy="346499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BLOCKCHAINA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в системе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биткойн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ранзакций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вне сферы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918E4268-1EF2-4931-842D-CEAD587B1778}"/>
              </a:ext>
            </a:extLst>
          </p:cNvPr>
          <p:cNvSpPr txBox="1">
            <a:spLocks/>
          </p:cNvSpPr>
          <p:nvPr/>
        </p:nvSpPr>
        <p:spPr>
          <a:xfrm>
            <a:off x="1444950" y="3860702"/>
            <a:ext cx="5621453" cy="197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176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E471C34-EC52-4443-AABF-516C4834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F744015-0687-4E46-9918-AA4B90D5C0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6513" y="1568065"/>
            <a:ext cx="6637499" cy="1980000"/>
          </a:xfrm>
        </p:spPr>
        <p:txBody>
          <a:bodyPr>
            <a:normAutofit fontScale="92500" lnSpcReduction="10000"/>
          </a:bodyPr>
          <a:lstStyle/>
          <a:p>
            <a:pPr indent="450000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новейшая технология, интерес к которой вырос вместе с популярностью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Сегодня ее широко обсуждают не только в мире финансов.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уже пробуют использовать для хранения и обработки персональных данных и идентификации, в маркетинге и компьютерных играх.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8" b="14458"/>
          <a:stretch>
            <a:fillRect/>
          </a:stretch>
        </p:blipFill>
        <p:spPr>
          <a:xfrm>
            <a:off x="898502" y="3667128"/>
            <a:ext cx="6525000" cy="2596871"/>
          </a:xfrm>
        </p:spPr>
      </p:pic>
    </p:spTree>
    <p:extLst>
      <p:ext uri="{BB962C8B-B14F-4D97-AF65-F5344CB8AC3E}">
        <p14:creationId xmlns:p14="http://schemas.microsoft.com/office/powerpoint/2010/main" val="9307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361CA63C-6B0F-478E-AD14-AA33C8E4F2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6000" y="361484"/>
            <a:ext cx="7155000" cy="7245000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3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  <a:p>
            <a:pPr indent="432000">
              <a:lnSpc>
                <a:spcPct val="150000"/>
              </a:lnSpc>
              <a:spcBef>
                <a:spcPts val="1200"/>
              </a:spcBef>
            </a:pPr>
            <a:r>
              <a:rPr lang="ru-RU" dirty="0"/>
              <a:t>В 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 — это непрерывная цепочка блоков. В ней содержатся все записи о сделках. В отличие от обычных баз данных, изменить или удалить эти записи нельзя, можно только добавить новые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32000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еще называют технологией распределенных реестров, потому что всю цепочку сделок и актуальный список владельцев хранят на своих компьютерах множество независимых пользователей. Даже если один или несколько компьютеров дадут сбой, информация не пропадет.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  <a:p>
            <a:r>
              <a:rPr lang="ru-RU" sz="2000" dirty="0"/>
              <a:t/>
            </a:r>
            <a:br>
              <a:rPr lang="ru-RU" sz="2000" dirty="0"/>
            </a:br>
            <a:endParaRPr lang="ru-RU" sz="2000" dirty="0">
              <a:solidFill>
                <a:srgbClr val="FFC000"/>
              </a:solidFill>
            </a:endParaRPr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2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22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1C82F57-905B-42D8-BDF5-BC2D91FE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0" y="594106"/>
            <a:ext cx="7987499" cy="85500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BLOCKCHAINA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6FB7782-3F87-4384-B904-84793D6D6F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835" y="1464882"/>
            <a:ext cx="6937165" cy="3644999"/>
          </a:xfrm>
        </p:spPr>
        <p:txBody>
          <a:bodyPr>
            <a:normAutofit/>
          </a:bodyPr>
          <a:lstStyle/>
          <a:p>
            <a:pPr indent="450000"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Официально история блоков и цепей начинается 31 октября 2008 года, когда некто под псевдонимом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Сатоши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Накамото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упомянул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(базовом документе) про сеть первой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криптовалюты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биткоина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Основополагающие принципы применения децентрализации и неизменности для учета документов были заложены еще в 1960-1970 годах, но ближе всего к ним можно отнести работы ученых Стюарта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Хабера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У. Скотта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Сторнетта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в 1991 году описали схему последовательного создания блоков, в которых находится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блок был сгенерирован в 2009 году, а на сегодня только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криптоинструментов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базе разных модификаций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мире циркулирует свыше 2 тыс. видов.</a:t>
            </a:r>
          </a:p>
          <a:p>
            <a:pPr indent="450000"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>
              <a:lnSpc>
                <a:spcPct val="150000"/>
              </a:lnSpc>
            </a:pP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atoshi Nakam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000" y="1359000"/>
            <a:ext cx="3545700" cy="402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7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1F0DAD7-164D-4948-88C2-5ECAB3ED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4" y="584965"/>
            <a:ext cx="6930000" cy="121499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В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СИСТЕМЕ БИТКОЙН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F3AD87D-350F-4C80-8BB2-D5FBFD56DC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788" y="1788670"/>
            <a:ext cx="10845000" cy="2295000"/>
          </a:xfrm>
        </p:spPr>
        <p:txBody>
          <a:bodyPr>
            <a:normAutofit fontScale="32500" lnSpcReduction="20000"/>
          </a:bodyPr>
          <a:lstStyle/>
          <a:p>
            <a:pPr indent="450000">
              <a:lnSpc>
                <a:spcPct val="170000"/>
              </a:lnSpc>
            </a:pPr>
            <a:r>
              <a:rPr lang="ru-RU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транзакций </a:t>
            </a:r>
            <a:r>
              <a:rPr lang="ru-RU" sz="4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специальная </a:t>
            </a:r>
            <a:r>
              <a:rPr lang="ru-RU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для записи группы транзакций в системе </a:t>
            </a:r>
            <a:r>
              <a:rPr lang="ru-RU" sz="4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Биткойн</a:t>
            </a:r>
            <a:r>
              <a:rPr lang="ru-RU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аналогичных ей. Транзакция считается завершённой и достоверной , когда проверены её формат и подписи, и когда сама транзакция объединена в группу с несколькими другими и записана в специальную структуру — блок. Содержимое блоков может быть проверено, так как каждый блок содержит информацию о предыдущем блоке. Все блоки выстроены в одну цепочку, которая содержит информацию обо всех совершённых когда-либо операциях в базе. Самый первый блок в цепочке первичный блок рассматривается как отдельный случай, так как у него отсутствует родительский блок.</a:t>
            </a:r>
          </a:p>
          <a:p>
            <a:endParaRPr lang="ru-RU" sz="2000" dirty="0"/>
          </a:p>
        </p:txBody>
      </p:sp>
      <p:pic>
        <p:nvPicPr>
          <p:cNvPr id="3074" name="Picture 2" descr="Курс биткоина опустился ниже 50 тысяч долларов — последние новости / Н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0" y="37890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9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ABE1DD15-BAC6-4A09-8F96-81ED301B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125" y="203835"/>
            <a:ext cx="7583926" cy="855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ТРАНЗАКЦИЙ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0A108B47-6F7E-45CB-8AA0-06B2B6190B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7815" y="954000"/>
            <a:ext cx="7720960" cy="5535000"/>
          </a:xfrm>
        </p:spPr>
        <p:txBody>
          <a:bodyPr>
            <a:noAutofit/>
          </a:bodyPr>
          <a:lstStyle/>
          <a:p>
            <a:pPr indent="432000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состоит из заголовка и списка транзакций. Заголовок блока включает в себя свой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предыдущего блока,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хеши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транзакций и дополнительную служебную информацию. В системе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Биткойн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первой транзакцией в блоке всегда указывается получение комиссии, которая станет наградой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майнеру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созданный блок. Далее идёт список транзакций, сформированный из очереди транзакций, ещё не записанных в предыдущие блоки. Критерий отбора из очереди задаёт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майнер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самостоятельно. Это не обязательно должна быть хронология по времени. </a:t>
            </a:r>
            <a:endPara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32000">
              <a:lnSpc>
                <a:spcPct val="170000"/>
              </a:lnSpc>
              <a:spcBef>
                <a:spcPts val="0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могут включаться только операции с высокой комиссией или с участием заданного списка адресов. Для транзакций в блоке используется древовидное хеширование, аналогичное формированию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-суммы для файла в протоколе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Транзакции, кроме начисления комиссии за создание блока, содержат внутри параметра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ссылку на транзакцию с предыдущим состоянием данных (в системе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Биткойн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например, даётся ссылка на ту транзакцию, по которой были получены расходуемые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биткойны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Операции по передаче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майнеру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комиссии за создание блока не имеют «входных» транзакций, поэтому в данном параметре может указываться любая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информация.кк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Блокчейн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75" y="1179000"/>
            <a:ext cx="3967963" cy="441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2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C285484-440D-4500-93D8-F4C30D8B16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3017" y="3624268"/>
            <a:ext cx="6997983" cy="269153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Удостоверения личности.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Такие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представляют собой перевод персональных данных о человеке на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создание его цифрового профиля. Есть большой перечень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госуслуг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доступ к которым может быть осуществлен посредством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 есть статистика передовых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-стран (Эстония, некоторые эмираты ОАЭ). Использование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активным гражданином может стать обычным паттерном поведения уже при жизни современного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поколения.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A4E84-90D5-4799-831E-45DF53A0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67" y="382133"/>
            <a:ext cx="7920000" cy="119506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ВНЕ СФЕРЫ </a:t>
            </a:r>
            <a:r>
              <a:rPr lang="ru-RU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7C0119D5-A553-4A90-A3F7-6A3B96ADA29E}"/>
              </a:ext>
            </a:extLst>
          </p:cNvPr>
          <p:cNvSpPr txBox="1">
            <a:spLocks/>
          </p:cNvSpPr>
          <p:nvPr/>
        </p:nvSpPr>
        <p:spPr>
          <a:xfrm>
            <a:off x="4540600" y="1927575"/>
            <a:ext cx="7160741" cy="1346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>
          <a:xfrm>
            <a:off x="335667" y="1507945"/>
            <a:ext cx="7261501" cy="1876055"/>
          </a:xfrm>
        </p:spPr>
        <p:txBody>
          <a:bodyPr>
            <a:normAutofit fontScale="55000" lnSpcReduction="20000"/>
          </a:bodyPr>
          <a:lstStyle/>
          <a:p>
            <a:pPr indent="432000">
              <a:lnSpc>
                <a:spcPct val="17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Банковское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сделать все процессы в банковской индустрии безопаснее, надежнее и прозрачнее. Денежные переводы, расчеты при сделках с ценными бумагами, аккредитивы, KYC-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комплаенс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рутинная работа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-офисов банков — все эти операции теперь проходят с внедрением этой технологии.</a:t>
            </a:r>
          </a:p>
          <a:p>
            <a:endParaRPr lang="en-US" dirty="0"/>
          </a:p>
        </p:txBody>
      </p:sp>
      <p:pic>
        <p:nvPicPr>
          <p:cNvPr id="10" name="Рисунок 9" descr="Как технология блокчейн может повлиять на банковскую индустрию - Inp.on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000" y="481216"/>
            <a:ext cx="4185000" cy="2632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Фото:Hadrian / Shutterstock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000" y="3744000"/>
            <a:ext cx="4185000" cy="274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4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907124" y="954000"/>
            <a:ext cx="8228875" cy="5265000"/>
          </a:xfrm>
        </p:spPr>
        <p:txBody>
          <a:bodyPr>
            <a:normAutofit fontScale="70000" lnSpcReduction="20000"/>
          </a:bodyPr>
          <a:lstStyle/>
          <a:p>
            <a:pPr indent="450000">
              <a:lnSpc>
                <a:spcPct val="170000"/>
              </a:lnSpc>
              <a:spcBef>
                <a:spcPts val="0"/>
              </a:spcBef>
            </a:pP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 сложный механизм который с каждым годом становятся все лучше 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лушче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констатировать, что концепция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оказалась насыщенной точками появления новых решений, будь то вопросы защиты, расположения и доступа к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его топологии и структуры, взаимодействия с другими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блокчейнами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свойств блоков, типов транзакций и т.д. Уникальные свойства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способствовали тому, что поиском таких решений занялось огромное число специалистов всех стран. В результате идея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уже стала и, по всей видимости, еще долго будет оставаться мощнейшим источником инноваций в технической, экономической, финансовой, правовой и других областях общественной жизни людей во всем мире.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D1C82F57-905B-42D8-BDF5-BC2D91FE35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81361" y="189000"/>
            <a:ext cx="8280400" cy="85566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707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BlOCKCHAIN</vt:lpstr>
      <vt:lpstr>План презентаций</vt:lpstr>
      <vt:lpstr>Введение</vt:lpstr>
      <vt:lpstr>Презентация PowerPoint</vt:lpstr>
      <vt:lpstr>История BLOCKCHAINA</vt:lpstr>
      <vt:lpstr>РЕАЛИЗАЦИЯ В СИСТЕМЕ БИТКОЙН</vt:lpstr>
      <vt:lpstr>ТРАНЗАКЦИЙ</vt:lpstr>
      <vt:lpstr>ПРИМЕНЕНИЕ ВНЕ СФЕРЫ КРИПТОВАЛЮТ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Пользователь Windows</cp:lastModifiedBy>
  <cp:revision>35</cp:revision>
  <dcterms:created xsi:type="dcterms:W3CDTF">2020-05-04T14:52:20Z</dcterms:created>
  <dcterms:modified xsi:type="dcterms:W3CDTF">2022-05-22T12:24:46Z</dcterms:modified>
</cp:coreProperties>
</file>