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6" r:id="rId3"/>
    <p:sldId id="257" r:id="rId4"/>
    <p:sldId id="262" r:id="rId5"/>
    <p:sldId id="261" r:id="rId6"/>
    <p:sldId id="259" r:id="rId7"/>
    <p:sldId id="260" r:id="rId8"/>
    <p:sldId id="270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109" d="100"/>
          <a:sy n="109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9EAACB-53C0-4E7E-A8B1-E7565C1DDCE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0DEFEB-D439-4521-A713-78A833247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9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ADF4B5-A95E-417F-B724-F8D2953A690F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F65504-4DB2-4240-BB96-8EB1B9669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603C-6990-46FC-8114-87A5423A48E9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4574-F409-4F5F-8587-4A6308E43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480E-A51D-45A6-95EC-86C22B6344C5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4E0-4724-4735-8B9A-208EA699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AF4C5-AFBC-48A9-BACC-D13DA6458494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67F89-FEB9-453B-A2C2-103F169B2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56EB-16BD-4E80-9976-015DC14ABE64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E7554-ED18-45D0-A79C-2B1016AE1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541F0-6536-4136-86C5-8C3813745CD9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55D76-B026-474F-8F6F-24797A479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87A1D-243D-42AC-8D05-09964B4875DC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15B78-45CA-4052-9DBC-8E1EBD69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23F35-3999-48AA-8E98-CF263AA12A4E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FB166-2BF4-43BE-BE08-0AFC79C9F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4091-86B0-4F4C-903B-17AA70DDA089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945DA-729E-4239-B33E-5879E0CA5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21324-05F0-4733-A470-C54FAC14A7CC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711A8-DFC7-413E-91E0-DD8C7BC56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225C-1CCC-4E8F-B4AF-BC67166EAB11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CC73A-82AE-4E0E-A170-89B57DDB9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F7CD-B7BB-468A-AE9F-AE6D3348FAED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57CAA-C9F2-4FDE-9F3D-0815A883A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E6A92-12C3-4286-BA34-BA5069A3B55D}" type="datetimeFigureOut">
              <a:rPr lang="en-US"/>
              <a:pPr>
                <a:defRPr/>
              </a:pPr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D86B1C-2EB3-4770-B728-F1FB61955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Exam-Study Guide </a:t>
            </a:r>
            <a:br>
              <a:rPr lang="en-US" dirty="0" smtClean="0"/>
            </a:br>
            <a:r>
              <a:rPr lang="en-US" dirty="0"/>
              <a:t>Fall,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10 am Class – 12/14 (FRIDAY) 10 am</a:t>
            </a:r>
          </a:p>
          <a:p>
            <a:r>
              <a:rPr lang="en-US" sz="4000" dirty="0"/>
              <a:t>11:30 Class – 12/12 (WED) @ 11 am</a:t>
            </a:r>
          </a:p>
          <a:p>
            <a:r>
              <a:rPr lang="en-US" sz="4000" dirty="0"/>
              <a:t>75 Points Total</a:t>
            </a:r>
          </a:p>
          <a:p>
            <a:r>
              <a:rPr lang="en-US" sz="4000" dirty="0"/>
              <a:t>50 Multiple Choice (1 </a:t>
            </a:r>
            <a:r>
              <a:rPr lang="en-US" sz="4000" dirty="0" err="1"/>
              <a:t>pt</a:t>
            </a:r>
            <a:r>
              <a:rPr lang="en-US" sz="4000" dirty="0"/>
              <a:t> each)</a:t>
            </a:r>
          </a:p>
          <a:p>
            <a:r>
              <a:rPr lang="en-US" sz="4000" dirty="0"/>
              <a:t>25 Points (Short answer, matching….)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15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–Stress &amp; Health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stress effect immune system?</a:t>
            </a:r>
          </a:p>
          <a:p>
            <a:r>
              <a:rPr lang="en-US" dirty="0"/>
              <a:t>General Adaptation Syndrome</a:t>
            </a:r>
          </a:p>
          <a:p>
            <a:r>
              <a:rPr lang="en-US" dirty="0"/>
              <a:t>Personality Types and Stress (A, B, C, H)</a:t>
            </a:r>
          </a:p>
          <a:p>
            <a:r>
              <a:rPr lang="en-US" dirty="0"/>
              <a:t>Lazarus’s Cognitive Appraisal Approach</a:t>
            </a:r>
          </a:p>
          <a:p>
            <a:r>
              <a:rPr lang="en-US" dirty="0"/>
              <a:t>Dangers of Stress discussed</a:t>
            </a:r>
          </a:p>
          <a:p>
            <a:r>
              <a:rPr lang="en-US" dirty="0"/>
              <a:t>Psychoneuroimmunology</a:t>
            </a:r>
          </a:p>
          <a:p>
            <a:r>
              <a:rPr lang="en-US" dirty="0"/>
              <a:t>Locus of 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11 Social Psychology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Conformity- Who? Results? </a:t>
            </a:r>
          </a:p>
          <a:p>
            <a:r>
              <a:rPr lang="en-US" dirty="0"/>
              <a:t>Milgram/Obedience/General Results</a:t>
            </a:r>
          </a:p>
          <a:p>
            <a:r>
              <a:rPr lang="en-US" dirty="0"/>
              <a:t>Cognitive Dissonance /Reducing dissonance?</a:t>
            </a:r>
          </a:p>
          <a:p>
            <a:r>
              <a:rPr lang="en-US" dirty="0"/>
              <a:t>Bystander Effect – K. Genovese Story</a:t>
            </a:r>
          </a:p>
          <a:p>
            <a:r>
              <a:rPr lang="en-US" dirty="0" err="1"/>
              <a:t>Zimbardo</a:t>
            </a:r>
            <a:r>
              <a:rPr lang="en-US" dirty="0"/>
              <a:t> Prison Study –</a:t>
            </a:r>
          </a:p>
          <a:p>
            <a:r>
              <a:rPr lang="en-US" dirty="0"/>
              <a:t>Attribution Theory (</a:t>
            </a:r>
            <a:r>
              <a:rPr lang="en-US" dirty="0" err="1"/>
              <a:t>Heider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Situational </a:t>
            </a:r>
            <a:r>
              <a:rPr lang="en-US" dirty="0" err="1"/>
              <a:t>vs</a:t>
            </a:r>
            <a:r>
              <a:rPr lang="en-US" dirty="0"/>
              <a:t> Dispositional attributions</a:t>
            </a:r>
          </a:p>
          <a:p>
            <a:pPr lvl="1"/>
            <a:r>
              <a:rPr lang="en-US" dirty="0"/>
              <a:t>Fundamental Attribution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12 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Personality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Freud’s Theory: View of the mind &amp; personality, psychosexual stages of dev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Humanistic View of Personality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Social Learning Theory: Expectancies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Humanism-Rogers’ / Self Concept…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Trait Theories -CANOE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Assessment of Personality (Projective, Behavioral, Interviews…)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13 Psychological Disorders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/>
              <a:t>DSM-5- What does it tell us?  What does it not tell us?</a:t>
            </a:r>
          </a:p>
          <a:p>
            <a:r>
              <a:rPr lang="en-US" dirty="0"/>
              <a:t>Anxiety D/O- Symptoms of each, examples</a:t>
            </a:r>
          </a:p>
          <a:p>
            <a:r>
              <a:rPr lang="en-US" dirty="0"/>
              <a:t>Mood D/O- Key symptoms and examples</a:t>
            </a:r>
          </a:p>
          <a:p>
            <a:r>
              <a:rPr lang="en-US" dirty="0"/>
              <a:t>Schizophrenia- Symptoms</a:t>
            </a:r>
          </a:p>
          <a:p>
            <a:r>
              <a:rPr lang="en-US" dirty="0" smtClean="0"/>
              <a:t>Personality </a:t>
            </a:r>
            <a:r>
              <a:rPr lang="en-US" dirty="0"/>
              <a:t>D/O- Antisocial and Borderline</a:t>
            </a:r>
          </a:p>
          <a:p>
            <a:r>
              <a:rPr lang="en-US" dirty="0"/>
              <a:t>Possible causes according to different perspectives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14 Therapy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Psychotherapy/Biomedical Therapy</a:t>
            </a:r>
          </a:p>
          <a:p>
            <a:r>
              <a:rPr lang="en-US" dirty="0"/>
              <a:t>Different Types of Therapies </a:t>
            </a:r>
            <a:r>
              <a:rPr lang="en-US" sz="2400" dirty="0"/>
              <a:t>(know all about them)</a:t>
            </a:r>
          </a:p>
          <a:p>
            <a:pPr lvl="1"/>
            <a:r>
              <a:rPr lang="en-US" dirty="0"/>
              <a:t>Psychoanalytic	-Humanistic</a:t>
            </a:r>
          </a:p>
          <a:p>
            <a:pPr lvl="1"/>
            <a:r>
              <a:rPr lang="en-US" dirty="0"/>
              <a:t>Cognitive		-Behavioral</a:t>
            </a:r>
          </a:p>
          <a:p>
            <a:r>
              <a:rPr lang="en-US" dirty="0"/>
              <a:t>Therapeutic </a:t>
            </a:r>
            <a:r>
              <a:rPr lang="en-US" dirty="0" smtClean="0"/>
              <a:t>Alliance</a:t>
            </a:r>
          </a:p>
          <a:p>
            <a:r>
              <a:rPr lang="en-US" dirty="0" smtClean="0"/>
              <a:t>Resilience </a:t>
            </a:r>
          </a:p>
          <a:p>
            <a:r>
              <a:rPr lang="en-US" dirty="0" smtClean="0"/>
              <a:t>Post Traumatic Growth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1 </a:t>
            </a:r>
            <a:r>
              <a:rPr lang="en-US" dirty="0" smtClean="0"/>
              <a:t>Psychology’s Roots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Scientific Attitudes (3)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Modern Perspectives of Psychology </a:t>
            </a:r>
            <a:r>
              <a:rPr lang="en-US" dirty="0" smtClean="0"/>
              <a:t>(Table 1.1)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Psychiatrist </a:t>
            </a:r>
            <a:r>
              <a:rPr lang="en-US" dirty="0"/>
              <a:t>vs psychologist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4 Big Ideas in </a:t>
            </a:r>
            <a:r>
              <a:rPr lang="en-US" dirty="0" err="1"/>
              <a:t>Psy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Bold Terms (1.4-)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Correlational </a:t>
            </a:r>
            <a:r>
              <a:rPr lang="en-US" dirty="0" err="1"/>
              <a:t>vs</a:t>
            </a:r>
            <a:r>
              <a:rPr lang="en-US" dirty="0"/>
              <a:t> Experimental Research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General Ethical guidelines when Doing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2 </a:t>
            </a:r>
            <a:r>
              <a:rPr lang="en-US" dirty="0" smtClean="0"/>
              <a:t>Biology of Mind &amp; Consciousness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Organization of Nervous System </a:t>
            </a:r>
          </a:p>
          <a:p>
            <a:pPr lvl="1"/>
            <a:r>
              <a:rPr lang="en-US" dirty="0"/>
              <a:t>(Parts &amp; what they do)</a:t>
            </a:r>
          </a:p>
          <a:p>
            <a:r>
              <a:rPr lang="en-US" dirty="0"/>
              <a:t>Neuron- What is it? What does it do?</a:t>
            </a:r>
          </a:p>
          <a:p>
            <a:r>
              <a:rPr lang="en-US" dirty="0"/>
              <a:t>Neurotransmitters- Function, examples</a:t>
            </a:r>
          </a:p>
          <a:p>
            <a:r>
              <a:rPr lang="en-US" dirty="0" smtClean="0"/>
              <a:t>Limbic </a:t>
            </a:r>
            <a:r>
              <a:rPr lang="en-US" dirty="0"/>
              <a:t>System (4 structures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Adrenal &amp; Pituitary glands</a:t>
            </a:r>
            <a:endParaRPr lang="en-US" dirty="0"/>
          </a:p>
          <a:p>
            <a:r>
              <a:rPr lang="en-US" dirty="0" smtClean="0"/>
              <a:t>Stages of Sleep, Sleep D/O, and benefits of sleep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3 Life Span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Piaget’s </a:t>
            </a:r>
            <a:r>
              <a:rPr lang="en-US" dirty="0"/>
              <a:t>Cognitive Development</a:t>
            </a:r>
          </a:p>
          <a:p>
            <a:pPr lvl="1"/>
            <a:r>
              <a:rPr lang="en-US" dirty="0"/>
              <a:t>Sensorimotor, preoperational, concrete operational, formal </a:t>
            </a:r>
          </a:p>
          <a:p>
            <a:r>
              <a:rPr lang="en-US" dirty="0"/>
              <a:t>Attachment Theory –</a:t>
            </a:r>
          </a:p>
          <a:p>
            <a:pPr lvl="1"/>
            <a:r>
              <a:rPr lang="en-US" dirty="0"/>
              <a:t> Ainsworth and Harlow</a:t>
            </a:r>
          </a:p>
          <a:p>
            <a:r>
              <a:rPr lang="en-US" dirty="0"/>
              <a:t>Erikson- Psychosocial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4  Sex, Gender &amp; Human Sexuality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Sex vs Gender- How are we alike and different</a:t>
            </a:r>
          </a:p>
          <a:p>
            <a:r>
              <a:rPr lang="en-US" dirty="0" smtClean="0"/>
              <a:t>Bold terms on </a:t>
            </a:r>
            <a:r>
              <a:rPr lang="en-US" dirty="0" err="1" smtClean="0"/>
              <a:t>Pg</a:t>
            </a:r>
            <a:r>
              <a:rPr lang="en-US" dirty="0" smtClean="0"/>
              <a:t> 111-114</a:t>
            </a:r>
          </a:p>
          <a:p>
            <a:r>
              <a:rPr lang="en-US" dirty="0" smtClean="0"/>
              <a:t>Research on Teen pregnancy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 smtClean="0"/>
              <a:t>Chp</a:t>
            </a:r>
            <a:r>
              <a:rPr lang="en-US" i="1" dirty="0" smtClean="0"/>
              <a:t> </a:t>
            </a:r>
            <a:r>
              <a:rPr lang="en-US" i="1" dirty="0"/>
              <a:t>5- Sensation/Perception- </a:t>
            </a:r>
            <a:r>
              <a:rPr lang="en-US" i="1" dirty="0" smtClean="0"/>
              <a:t>We did not cover this chapter…Go to </a:t>
            </a:r>
            <a:r>
              <a:rPr lang="en-US" i="1" dirty="0" err="1" smtClean="0"/>
              <a:t>Chp</a:t>
            </a:r>
            <a:r>
              <a:rPr lang="en-US" i="1" dirty="0" smtClean="0"/>
              <a:t> 6 </a:t>
            </a:r>
            <a:r>
              <a:rPr lang="en-US" i="1" dirty="0" smtClean="0">
                <a:sym typeface="Wingdings" panose="05000000000000000000" pitchFamily="2" charset="2"/>
              </a:rPr>
              <a:t>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 6 Learning</a:t>
            </a:r>
          </a:p>
        </p:txBody>
      </p:sp>
      <p:sp>
        <p:nvSpPr>
          <p:cNvPr id="16386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Classical Conditioning- What is it? Who?</a:t>
            </a:r>
          </a:p>
          <a:p>
            <a:pPr lvl="1"/>
            <a:r>
              <a:rPr lang="en-US" dirty="0"/>
              <a:t>Recognize examples of learning thru cc</a:t>
            </a:r>
          </a:p>
          <a:p>
            <a:r>
              <a:rPr lang="en-US" dirty="0"/>
              <a:t>Operant Conditioning- What is it? Who?</a:t>
            </a:r>
          </a:p>
          <a:p>
            <a:pPr lvl="1"/>
            <a:r>
              <a:rPr lang="en-US" dirty="0"/>
              <a:t>Pos and </a:t>
            </a:r>
            <a:r>
              <a:rPr lang="en-US" dirty="0" err="1"/>
              <a:t>neg</a:t>
            </a:r>
            <a:r>
              <a:rPr lang="en-US" dirty="0"/>
              <a:t> reinforcement &amp; punishment  </a:t>
            </a:r>
          </a:p>
          <a:p>
            <a:pPr lvl="1"/>
            <a:r>
              <a:rPr lang="en-US" dirty="0"/>
              <a:t>Problems w/ Punishment</a:t>
            </a:r>
          </a:p>
          <a:p>
            <a:r>
              <a:rPr lang="en-US" dirty="0"/>
              <a:t>Observational Learning- What is it? Who?</a:t>
            </a:r>
          </a:p>
          <a:p>
            <a:pPr lvl="1"/>
            <a:r>
              <a:rPr lang="en-US" dirty="0"/>
              <a:t>Famous Study and it’s findings</a:t>
            </a:r>
          </a:p>
          <a:p>
            <a:r>
              <a:rPr lang="en-US" dirty="0"/>
              <a:t>Cognitive Learning Theories</a:t>
            </a:r>
          </a:p>
          <a:p>
            <a:pPr lvl="1"/>
            <a:r>
              <a:rPr lang="en-US" dirty="0"/>
              <a:t>	Latent Learning, Insight Learning, Learned Helplessness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7- Memory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Memory- Encoding, Storage, Retrieval</a:t>
            </a:r>
          </a:p>
          <a:p>
            <a:r>
              <a:rPr lang="en-US" dirty="0"/>
              <a:t>Information Processing Model- </a:t>
            </a:r>
          </a:p>
          <a:p>
            <a:pPr lvl="1"/>
            <a:r>
              <a:rPr lang="en-US" dirty="0"/>
              <a:t>Sensory, STM, LTM (How long??)</a:t>
            </a:r>
          </a:p>
          <a:p>
            <a:r>
              <a:rPr lang="en-US" dirty="0" smtClean="0"/>
              <a:t>Types </a:t>
            </a:r>
            <a:r>
              <a:rPr lang="en-US" dirty="0"/>
              <a:t>of LTM</a:t>
            </a:r>
          </a:p>
          <a:p>
            <a:r>
              <a:rPr lang="en-US" dirty="0"/>
              <a:t>Why do we Forget?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8 Thinking/Intelligence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Psychology- What is it?</a:t>
            </a:r>
          </a:p>
          <a:p>
            <a:r>
              <a:rPr lang="en-US" dirty="0"/>
              <a:t>Problem Solving/ Barriers to Problem Solving</a:t>
            </a:r>
          </a:p>
          <a:p>
            <a:r>
              <a:rPr lang="en-US" dirty="0"/>
              <a:t>Creativity/Divergent &amp; Convergent Thinking</a:t>
            </a:r>
          </a:p>
          <a:p>
            <a:r>
              <a:rPr lang="en-US" dirty="0"/>
              <a:t>IQ? Cultural Bias?</a:t>
            </a:r>
          </a:p>
          <a:p>
            <a:r>
              <a:rPr lang="en-US" dirty="0"/>
              <a:t>Different Theories about Intelligence</a:t>
            </a:r>
          </a:p>
          <a:p>
            <a:pPr lvl="1"/>
            <a:r>
              <a:rPr lang="en-US" dirty="0"/>
              <a:t>Traditional, Multiple Intel, </a:t>
            </a:r>
            <a:r>
              <a:rPr lang="en-US" dirty="0" err="1"/>
              <a:t>Triarchic</a:t>
            </a:r>
            <a:r>
              <a:rPr lang="en-US" dirty="0"/>
              <a:t> Theory, G-Factor, Emotional Intel</a:t>
            </a:r>
          </a:p>
        </p:txBody>
      </p:sp>
    </p:spTree>
    <p:extLst>
      <p:ext uri="{BB962C8B-B14F-4D97-AF65-F5344CB8AC3E}">
        <p14:creationId xmlns:p14="http://schemas.microsoft.com/office/powerpoint/2010/main" val="683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Chp</a:t>
            </a:r>
            <a:r>
              <a:rPr lang="en-US" dirty="0"/>
              <a:t> 9 Motivation &amp; Emotion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Motivation- Intrinsic </a:t>
            </a:r>
            <a:r>
              <a:rPr lang="en-US" dirty="0" err="1"/>
              <a:t>vs</a:t>
            </a:r>
            <a:r>
              <a:rPr lang="en-US" dirty="0"/>
              <a:t> Extrinsic</a:t>
            </a:r>
          </a:p>
          <a:p>
            <a:r>
              <a:rPr lang="en-US" dirty="0"/>
              <a:t>Maslow’s Hierarchy of Needs</a:t>
            </a:r>
          </a:p>
          <a:p>
            <a:r>
              <a:rPr lang="en-US" dirty="0"/>
              <a:t>Self Determination Theory</a:t>
            </a:r>
          </a:p>
          <a:p>
            <a:r>
              <a:rPr lang="en-US" dirty="0"/>
              <a:t>McClelland’s Psychological Needs</a:t>
            </a:r>
          </a:p>
          <a:p>
            <a:r>
              <a:rPr lang="en-US" dirty="0"/>
              <a:t>Carol Dweck- </a:t>
            </a:r>
            <a:r>
              <a:rPr lang="en-US" dirty="0" err="1"/>
              <a:t>nAch</a:t>
            </a:r>
            <a:r>
              <a:rPr lang="en-US" dirty="0"/>
              <a:t>- Self Theory of Motivation</a:t>
            </a:r>
          </a:p>
          <a:p>
            <a:pPr lvl="1"/>
            <a:r>
              <a:rPr lang="en-US" dirty="0"/>
              <a:t>Locus of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538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Final Exam-Study Guide  Fall, 2018</vt:lpstr>
      <vt:lpstr>Chp 1 Psychology’s Roots</vt:lpstr>
      <vt:lpstr>Chp 2 Biology of Mind &amp; Consciousness</vt:lpstr>
      <vt:lpstr>Chp 3 Life Span</vt:lpstr>
      <vt:lpstr>Chp 4  Sex, Gender &amp; Human Sexuality</vt:lpstr>
      <vt:lpstr>Chp  6 Learning</vt:lpstr>
      <vt:lpstr>Chp 7- Memory</vt:lpstr>
      <vt:lpstr>Chp 8 Thinking/Intelligence</vt:lpstr>
      <vt:lpstr>Chp 9 Motivation &amp; Emotion</vt:lpstr>
      <vt:lpstr>Chapter 10 –Stress &amp; Health</vt:lpstr>
      <vt:lpstr>Chp 11 Social Psychology</vt:lpstr>
      <vt:lpstr>Chp 12 Personality</vt:lpstr>
      <vt:lpstr>Chp 13 Psychological Disorders</vt:lpstr>
      <vt:lpstr>Chp 14 Therapy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 1 Science of Psychology</dc:title>
  <dc:creator>BRECKNER, REBECCA D.</dc:creator>
  <cp:lastModifiedBy>BRECKNER, REBECCA D.</cp:lastModifiedBy>
  <cp:revision>22</cp:revision>
  <cp:lastPrinted>2018-05-02T14:15:13Z</cp:lastPrinted>
  <dcterms:created xsi:type="dcterms:W3CDTF">2012-04-25T16:13:56Z</dcterms:created>
  <dcterms:modified xsi:type="dcterms:W3CDTF">2018-12-03T15:27:02Z</dcterms:modified>
</cp:coreProperties>
</file>