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5" r:id="rId3"/>
    <p:sldId id="257" r:id="rId4"/>
    <p:sldId id="258" r:id="rId5"/>
    <p:sldId id="261" r:id="rId6"/>
    <p:sldId id="263" r:id="rId7"/>
    <p:sldId id="265" r:id="rId8"/>
    <p:sldId id="266" r:id="rId9"/>
    <p:sldId id="267" r:id="rId10"/>
    <p:sldId id="273" r:id="rId11"/>
    <p:sldId id="292" r:id="rId12"/>
    <p:sldId id="291" r:id="rId13"/>
    <p:sldId id="296" r:id="rId14"/>
    <p:sldId id="562" r:id="rId15"/>
    <p:sldId id="451" r:id="rId16"/>
    <p:sldId id="290" r:id="rId17"/>
    <p:sldId id="563" r:id="rId18"/>
    <p:sldId id="564" r:id="rId19"/>
    <p:sldId id="565" r:id="rId20"/>
    <p:sldId id="566" r:id="rId21"/>
    <p:sldId id="274" r:id="rId22"/>
    <p:sldId id="275" r:id="rId23"/>
    <p:sldId id="567" r:id="rId24"/>
    <p:sldId id="277" r:id="rId25"/>
    <p:sldId id="582" r:id="rId26"/>
    <p:sldId id="584" r:id="rId27"/>
    <p:sldId id="278" r:id="rId28"/>
    <p:sldId id="283" r:id="rId29"/>
    <p:sldId id="608" r:id="rId30"/>
    <p:sldId id="285" r:id="rId31"/>
    <p:sldId id="280" r:id="rId32"/>
    <p:sldId id="281" r:id="rId33"/>
    <p:sldId id="294" r:id="rId34"/>
    <p:sldId id="293" r:id="rId35"/>
    <p:sldId id="607" r:id="rId36"/>
    <p:sldId id="286" r:id="rId37"/>
    <p:sldId id="282" r:id="rId38"/>
    <p:sldId id="288" r:id="rId3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0EC7322-738D-44BD-86D4-AD83283CA12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02A23D-F5B4-4B1F-90CB-02E34FA6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7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04917DE-FE11-4067-BA2D-FD88B65C68D2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89899A4-6445-47ED-879B-C3F0FF4DD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99A4-6445-47ED-879B-C3F0FF4DDA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C21-8D54-A846-A48B-D02ECD3726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C21-8D54-A846-A48B-D02ECD3726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99A4-6445-47ED-879B-C3F0FF4DDA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C21-8D54-A846-A48B-D02ECD3726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Life</a:t>
            </a:r>
            <a:r>
              <a:rPr lang="en-GB" baseline="0" dirty="0"/>
              <a:t> experiences, such as diet, drugs, stress, and other environmental factors can place a tag on one’s chromosomes. These epigenetic changes do not alter DNA but trigger the genes to turn on or off. </a:t>
            </a:r>
          </a:p>
          <a:p>
            <a:endParaRPr lang="en-GB" baseline="0" dirty="0"/>
          </a:p>
          <a:p>
            <a:r>
              <a:rPr lang="en-GB" baseline="0" dirty="0"/>
              <a:t>Social-cognitive perspective explores how people’s assumptions and expectations influence what they perceive.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C21-8D54-A846-A48B-D02ECD3726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Psychodynamic and learning perspectives interpret DID symptoms as a means of coping with anxiety.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Clinicians include DID under the umbrella of PTSD.</a:t>
            </a:r>
            <a:r>
              <a:rPr lang="en-IN" baseline="0" dirty="0"/>
              <a:t> 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C21-8D54-A846-A48B-D02ECD37267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16097" cy="6858000"/>
          </a:xfrm>
          <a:prstGeom prst="rect">
            <a:avLst/>
          </a:prstGeom>
          <a:solidFill>
            <a:srgbClr val="FFD4C1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4493" y="1600200"/>
            <a:ext cx="5879508" cy="5257799"/>
          </a:xfrm>
          <a:prstGeom prst="rect">
            <a:avLst/>
          </a:prstGeom>
          <a:solidFill>
            <a:srgbClr val="21283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9144000" cy="3751604"/>
          </a:xfrm>
          <a:prstGeom prst="rect">
            <a:avLst/>
          </a:prstGeom>
          <a:solidFill>
            <a:srgbClr val="CDF3FF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  <a:solidFill>
            <a:schemeClr val="bg1"/>
          </a:solidFill>
          <a:ln w="28575">
            <a:solidFill>
              <a:srgbClr val="005F7E"/>
            </a:solidFill>
          </a:ln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A595C-CA6D-497A-8A81-0DD4B7C9CEA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4E6960-F82C-4E5A-A367-D1EA7DA09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Psychological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Abnormality?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 charset="0"/>
              </a:rPr>
              <a:t>Causes of Anxiety Disorders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charset="0"/>
              </a:rPr>
              <a:t>Cognitive psychologists </a:t>
            </a:r>
          </a:p>
          <a:p>
            <a:pPr lvl="1"/>
            <a:r>
              <a:rPr lang="en-US" sz="2800" dirty="0">
                <a:latin typeface="Verdana" charset="0"/>
              </a:rPr>
              <a:t>Illogical, irrational thought processes </a:t>
            </a:r>
          </a:p>
          <a:p>
            <a:pPr lvl="1"/>
            <a:r>
              <a:rPr lang="en-US" sz="2800" b="1" dirty="0">
                <a:latin typeface="Verdana" charset="0"/>
              </a:rPr>
              <a:t>Magnification </a:t>
            </a:r>
          </a:p>
          <a:p>
            <a:pPr lvl="2"/>
            <a:r>
              <a:rPr lang="en-US" sz="2600" dirty="0">
                <a:latin typeface="Verdana" charset="0"/>
              </a:rPr>
              <a:t>Making mountains out of mole hills</a:t>
            </a:r>
          </a:p>
          <a:p>
            <a:pPr lvl="1"/>
            <a:r>
              <a:rPr lang="en-US" sz="2800" b="1" dirty="0">
                <a:latin typeface="Verdana" charset="0"/>
              </a:rPr>
              <a:t>All-or-Nothing Thinking</a:t>
            </a:r>
          </a:p>
          <a:p>
            <a:pPr lvl="2"/>
            <a:r>
              <a:rPr lang="en-US" sz="2600" dirty="0">
                <a:latin typeface="Verdana" charset="0"/>
              </a:rPr>
              <a:t>Accepts only perfection, or else they fail</a:t>
            </a:r>
          </a:p>
          <a:p>
            <a:pPr lvl="1"/>
            <a:r>
              <a:rPr lang="en-US" sz="2800" b="1" dirty="0">
                <a:latin typeface="Verdana" charset="0"/>
              </a:rPr>
              <a:t>Overgeneralization</a:t>
            </a:r>
          </a:p>
          <a:p>
            <a:pPr lvl="2"/>
            <a:r>
              <a:rPr lang="en-US" sz="2600" dirty="0">
                <a:latin typeface="Verdana" charset="0"/>
              </a:rPr>
              <a:t>Jumping to Conclusions</a:t>
            </a:r>
          </a:p>
          <a:p>
            <a:pPr lvl="1"/>
            <a:r>
              <a:rPr lang="en-US" sz="2800" b="1" dirty="0">
                <a:latin typeface="Verdana" charset="0"/>
              </a:rPr>
              <a:t>Minimization</a:t>
            </a:r>
          </a:p>
          <a:p>
            <a:pPr lvl="2"/>
            <a:r>
              <a:rPr lang="en-US" sz="2600" dirty="0">
                <a:latin typeface="Verdana" charset="0"/>
              </a:rPr>
              <a:t>Give no importance to one’s successes</a:t>
            </a:r>
          </a:p>
          <a:p>
            <a:pPr lvl="2"/>
            <a:endParaRPr lang="en-US" sz="2600" dirty="0">
              <a:latin typeface="Verdana" charset="0"/>
            </a:endParaRPr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2228850" y="1063625"/>
            <a:ext cx="471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12.4 Types and symptoms of anxiety disorders</a:t>
            </a: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Obsessions</a:t>
            </a:r>
          </a:p>
          <a:p>
            <a:pPr lvl="1"/>
            <a:r>
              <a:rPr lang="en-US" sz="3200" dirty="0"/>
              <a:t>Thoughts</a:t>
            </a:r>
          </a:p>
          <a:p>
            <a:r>
              <a:rPr lang="en-US" sz="3600" dirty="0"/>
              <a:t>Compulsions</a:t>
            </a:r>
          </a:p>
          <a:p>
            <a:pPr lvl="1"/>
            <a:r>
              <a:rPr lang="en-US" sz="3200" dirty="0"/>
              <a:t>Behavior to relieve anxiety provoking thoughts</a:t>
            </a:r>
          </a:p>
          <a:p>
            <a:pPr lvl="1">
              <a:buNone/>
            </a:pPr>
            <a:endParaRPr lang="en-US" sz="3200" dirty="0"/>
          </a:p>
          <a:p>
            <a:r>
              <a:rPr lang="en-US" sz="3600" dirty="0"/>
              <a:t>Related Disorders:</a:t>
            </a:r>
            <a:endParaRPr lang="en-US" sz="3200" dirty="0"/>
          </a:p>
          <a:p>
            <a:pPr lvl="1"/>
            <a:r>
              <a:rPr lang="en-US" sz="3200" dirty="0"/>
              <a:t>Body </a:t>
            </a:r>
            <a:r>
              <a:rPr lang="en-US" sz="3200" dirty="0" err="1"/>
              <a:t>Dysmorphic</a:t>
            </a:r>
            <a:r>
              <a:rPr lang="en-US" sz="3200" dirty="0"/>
              <a:t> D/O, Hoarding, </a:t>
            </a:r>
            <a:r>
              <a:rPr lang="en-US" sz="3200" dirty="0" err="1"/>
              <a:t>Trichotillomania</a:t>
            </a:r>
            <a:r>
              <a:rPr lang="en-US" sz="3200" dirty="0"/>
              <a:t> (hair-pulling), Excoriation (skin-picking)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Obsessive-Compulsive &amp; Related Disorders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Stress Related Disorders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charset="0"/>
              </a:rPr>
              <a:t>Post-traumatic Stress D/O (PTSD)</a:t>
            </a:r>
          </a:p>
          <a:p>
            <a:r>
              <a:rPr lang="en-US" dirty="0"/>
              <a:t>Haunting memories</a:t>
            </a:r>
          </a:p>
          <a:p>
            <a:r>
              <a:rPr lang="en-US" dirty="0"/>
              <a:t>Nightmares</a:t>
            </a:r>
          </a:p>
          <a:p>
            <a:r>
              <a:rPr lang="en-US" dirty="0"/>
              <a:t>Social Withdrawal</a:t>
            </a:r>
          </a:p>
          <a:p>
            <a:r>
              <a:rPr lang="en-US" dirty="0"/>
              <a:t>Jumpy Anxiety</a:t>
            </a:r>
          </a:p>
          <a:p>
            <a:r>
              <a:rPr lang="en-US" dirty="0"/>
              <a:t>Numbness of feelings</a:t>
            </a:r>
          </a:p>
          <a:p>
            <a:r>
              <a:rPr lang="en-US" dirty="0"/>
              <a:t>Insomnia that lingers for four weeks or more </a:t>
            </a:r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2228850" y="1063625"/>
            <a:ext cx="471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12.4 Types and symptoms of anxiety disorders</a:t>
            </a:r>
          </a:p>
        </p:txBody>
      </p:sp>
    </p:spTree>
    <p:extLst>
      <p:ext uri="{BB962C8B-B14F-4D97-AF65-F5344CB8AC3E}">
        <p14:creationId xmlns:p14="http://schemas.microsoft.com/office/powerpoint/2010/main" val="3227576691"/>
      </p:ext>
    </p:extLst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341A73-36B6-4532-9999-793452D0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3200" dirty="0"/>
              <a:t>Victims include survivors of accidents, disasters, violent &amp;/or sexual assaults </a:t>
            </a:r>
          </a:p>
          <a:p>
            <a:r>
              <a:rPr lang="en-US" sz="3200" dirty="0"/>
              <a:t>Everyone experiences a traumatic event.</a:t>
            </a:r>
          </a:p>
          <a:p>
            <a:pPr lvl="1"/>
            <a:r>
              <a:rPr lang="en-US" sz="3000" dirty="0"/>
              <a:t>Some display survivor resiliency.</a:t>
            </a:r>
          </a:p>
          <a:p>
            <a:pPr lvl="1"/>
            <a:r>
              <a:rPr lang="en-US" sz="3000" dirty="0"/>
              <a:t>Others experience posttraumatic growth. </a:t>
            </a:r>
          </a:p>
          <a:p>
            <a:r>
              <a:rPr lang="en-US" sz="3200" dirty="0"/>
              <a:t>Higher the distress, the greater the risk of posttraumatic symptoms.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3728-C444-45D6-B2C3-4C998ABC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PTSD Victims</a:t>
            </a:r>
          </a:p>
        </p:txBody>
      </p:sp>
    </p:spTree>
    <p:extLst>
      <p:ext uri="{BB962C8B-B14F-4D97-AF65-F5344CB8AC3E}">
        <p14:creationId xmlns:p14="http://schemas.microsoft.com/office/powerpoint/2010/main" val="175115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PTSD Development after Trauma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Sensitive emotion-processing limbic system floods body w/ stress hormones.</a:t>
            </a:r>
          </a:p>
          <a:p>
            <a:r>
              <a:rPr lang="en-US" dirty="0"/>
              <a:t>Gender </a:t>
            </a:r>
          </a:p>
          <a:p>
            <a:pPr lvl="1"/>
            <a:r>
              <a:rPr lang="en-US" dirty="0"/>
              <a:t>Women -twice as likely as men to develop symptoms of PTSD.</a:t>
            </a:r>
          </a:p>
          <a:p>
            <a:r>
              <a:rPr lang="en-US" dirty="0"/>
              <a:t>Criticism </a:t>
            </a:r>
          </a:p>
          <a:p>
            <a:pPr lvl="1"/>
            <a:r>
              <a:rPr lang="en-US" dirty="0"/>
              <a:t>PTSD has been </a:t>
            </a:r>
            <a:r>
              <a:rPr lang="en-US" dirty="0" err="1"/>
              <a:t>overdiagnosed</a:t>
            </a:r>
            <a:r>
              <a:rPr lang="en-US" dirty="0"/>
              <a:t> to include normal stress-related bad memories and dreams.</a:t>
            </a:r>
          </a:p>
        </p:txBody>
      </p:sp>
    </p:spTree>
    <p:extLst>
      <p:ext uri="{BB962C8B-B14F-4D97-AF65-F5344CB8AC3E}">
        <p14:creationId xmlns:p14="http://schemas.microsoft.com/office/powerpoint/2010/main" val="21591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1133" cy="1401762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Understanding Anxiety D/</a:t>
            </a:r>
            <a:r>
              <a:rPr lang="en-US" dirty="0" err="1"/>
              <a:t>Os</a:t>
            </a:r>
            <a:r>
              <a:rPr lang="en-US" dirty="0"/>
              <a:t>, OCD, and PTSD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457199" y="1828801"/>
            <a:ext cx="8221133" cy="2667000"/>
          </a:xfrm>
        </p:spPr>
        <p:txBody>
          <a:bodyPr>
            <a:normAutofit fontScale="92500"/>
          </a:bodyPr>
          <a:lstStyle/>
          <a:p>
            <a:r>
              <a:rPr lang="en-IN" sz="3200" dirty="0"/>
              <a:t>Anxiety is both a feeling and a thought. </a:t>
            </a:r>
          </a:p>
          <a:p>
            <a:r>
              <a:rPr lang="en-IN" sz="3200" dirty="0"/>
              <a:t>Perspectives that help interpret anxiety:</a:t>
            </a:r>
          </a:p>
          <a:p>
            <a:pPr lvl="1"/>
            <a:r>
              <a:rPr lang="en-IN" sz="3000" dirty="0"/>
              <a:t>Conditioning  (</a:t>
            </a:r>
            <a:r>
              <a:rPr lang="en-IN" sz="3000" dirty="0" err="1"/>
              <a:t>Behavioral</a:t>
            </a:r>
            <a:r>
              <a:rPr lang="en-IN" sz="3000" dirty="0"/>
              <a:t>)</a:t>
            </a:r>
          </a:p>
          <a:p>
            <a:pPr lvl="1"/>
            <a:r>
              <a:rPr lang="en-IN" sz="3000" dirty="0"/>
              <a:t>Cognition (Distorted thinking patterns)</a:t>
            </a:r>
          </a:p>
          <a:p>
            <a:pPr lvl="1"/>
            <a:r>
              <a:rPr lang="en-IN" sz="3000" dirty="0"/>
              <a:t>Biology </a:t>
            </a:r>
            <a:endParaRPr lang="en-GB" sz="3000" dirty="0"/>
          </a:p>
        </p:txBody>
      </p:sp>
      <p:pic>
        <p:nvPicPr>
          <p:cNvPr id="2" name="Picture 1" descr="Photo of a snak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96199"/>
            <a:ext cx="3425363" cy="21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Stress Related Disorders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Verdana" charset="0"/>
              </a:rPr>
              <a:t>Acute Stress Disorder (ASD)</a:t>
            </a:r>
          </a:p>
          <a:p>
            <a:pPr lvl="1"/>
            <a:r>
              <a:rPr lang="en-US" sz="3200" dirty="0">
                <a:latin typeface="Verdana" charset="0"/>
              </a:rPr>
              <a:t>Symptoms occur w/in 4 wks of event </a:t>
            </a:r>
          </a:p>
          <a:p>
            <a:pPr lvl="1"/>
            <a:r>
              <a:rPr lang="en-US" sz="3200" dirty="0">
                <a:latin typeface="Verdana" charset="0"/>
              </a:rPr>
              <a:t>Include similar symptoms of PTSD</a:t>
            </a: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2228850" y="1063625"/>
            <a:ext cx="471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12.4 Types and symptoms of anxiety disorders</a:t>
            </a:r>
          </a:p>
        </p:txBody>
      </p:sp>
    </p:spTree>
    <p:extLst>
      <p:ext uri="{BB962C8B-B14F-4D97-AF65-F5344CB8AC3E}">
        <p14:creationId xmlns:p14="http://schemas.microsoft.com/office/powerpoint/2010/main" val="2072716925"/>
      </p:ext>
    </p:extLst>
  </p:cSld>
  <p:clrMapOvr>
    <a:masterClrMapping/>
  </p:clrMapOvr>
  <p:transition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87D7B8-93BD-48BD-BFD1-5E007602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3200" dirty="0"/>
              <a:t>Alters thinking, perception, mood or a combination of these</a:t>
            </a:r>
          </a:p>
          <a:p>
            <a:r>
              <a:rPr lang="en-US" sz="3200" u="sng" dirty="0"/>
              <a:t>Physical Dependence</a:t>
            </a:r>
          </a:p>
          <a:p>
            <a:pPr lvl="1"/>
            <a:r>
              <a:rPr lang="en-US" sz="3200" dirty="0"/>
              <a:t>Inc in tolerance</a:t>
            </a:r>
          </a:p>
          <a:p>
            <a:pPr lvl="1"/>
            <a:r>
              <a:rPr lang="en-US" sz="3200" dirty="0"/>
              <a:t>Withdrawal symptoms appear when not using it</a:t>
            </a:r>
          </a:p>
          <a:p>
            <a:r>
              <a:rPr lang="en-US" sz="3200" u="sng" dirty="0"/>
              <a:t>Psychological Dependence</a:t>
            </a:r>
          </a:p>
          <a:p>
            <a:pPr lvl="1"/>
            <a:r>
              <a:rPr lang="en-US" sz="3200" dirty="0"/>
              <a:t>Need drug to </a:t>
            </a:r>
            <a:r>
              <a:rPr lang="en-US" sz="3200" dirty="0" err="1"/>
              <a:t>cont</a:t>
            </a:r>
            <a:r>
              <a:rPr lang="en-US" sz="3200" dirty="0"/>
              <a:t> feeling of emotional well being</a:t>
            </a:r>
          </a:p>
          <a:p>
            <a:pPr lvl="1"/>
            <a:r>
              <a:rPr lang="en-US" sz="3200" dirty="0"/>
              <a:t>Any drug can cause this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EE1F6-177D-4E7B-B3C6-8989565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Psychoactive Drugs</a:t>
            </a:r>
          </a:p>
        </p:txBody>
      </p:sp>
    </p:spTree>
    <p:extLst>
      <p:ext uri="{BB962C8B-B14F-4D97-AF65-F5344CB8AC3E}">
        <p14:creationId xmlns:p14="http://schemas.microsoft.com/office/powerpoint/2010/main" val="55147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604F44-930A-451A-8EAE-DDD3608C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Stimulants</a:t>
            </a:r>
            <a:r>
              <a:rPr lang="en-US" altLang="en-US" sz="3200" dirty="0"/>
              <a:t>: Increase mental &amp; physical activity </a:t>
            </a:r>
          </a:p>
          <a:p>
            <a:pPr lvl="1"/>
            <a:r>
              <a:rPr lang="en-US" altLang="en-US" sz="2400" dirty="0"/>
              <a:t>Ex: Caffeine, meth, speed, cocaine, nicotine</a:t>
            </a:r>
          </a:p>
          <a:p>
            <a:r>
              <a:rPr lang="en-US" altLang="en-US" sz="3200" b="1" dirty="0"/>
              <a:t>Depressants</a:t>
            </a:r>
            <a:r>
              <a:rPr lang="en-US" altLang="en-US" sz="3200" dirty="0"/>
              <a:t>: Decrease mental &amp; physical activity </a:t>
            </a:r>
          </a:p>
          <a:p>
            <a:pPr lvl="1"/>
            <a:r>
              <a:rPr lang="en-US" altLang="en-US" sz="2400" dirty="0"/>
              <a:t>Ex: Alcohol, barbiturates (sedatives), </a:t>
            </a:r>
            <a:r>
              <a:rPr lang="en-US" altLang="en-US" sz="2400" dirty="0" err="1"/>
              <a:t>benzodiazapines</a:t>
            </a:r>
            <a:r>
              <a:rPr lang="en-US" altLang="en-US" sz="2400" dirty="0"/>
              <a:t> (anti-anxiety), Opiates</a:t>
            </a:r>
          </a:p>
          <a:p>
            <a:r>
              <a:rPr lang="en-US" altLang="en-US" sz="3500" b="1" dirty="0"/>
              <a:t>Hallucinogens</a:t>
            </a:r>
            <a:r>
              <a:rPr lang="en-US" altLang="en-US" sz="3500" dirty="0"/>
              <a:t>: produces false sensations/perception</a:t>
            </a:r>
          </a:p>
          <a:p>
            <a:pPr lvl="1"/>
            <a:r>
              <a:rPr lang="en-US" altLang="en-US" sz="2500" dirty="0"/>
              <a:t>Ex: Marijuana, LSD, mushrooms	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7A8A8-5383-4743-B248-96559026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Psychoactive Drugs</a:t>
            </a:r>
          </a:p>
        </p:txBody>
      </p:sp>
    </p:spTree>
    <p:extLst>
      <p:ext uri="{BB962C8B-B14F-4D97-AF65-F5344CB8AC3E}">
        <p14:creationId xmlns:p14="http://schemas.microsoft.com/office/powerpoint/2010/main" val="177167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C3FE1-42A4-4AB0-BD7F-1B95DB9C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Continued substance craving &amp; use despite significant life disruption and/or physical risk</a:t>
            </a:r>
          </a:p>
          <a:p>
            <a:r>
              <a:rPr lang="en-US" sz="3200" b="1" dirty="0"/>
              <a:t>Tolerance</a:t>
            </a:r>
          </a:p>
          <a:p>
            <a:pPr lvl="1"/>
            <a:r>
              <a:rPr lang="en-US" sz="2800" dirty="0"/>
              <a:t>Requires larger doses to experience the drug’s effect</a:t>
            </a:r>
          </a:p>
          <a:p>
            <a:r>
              <a:rPr lang="en-US" sz="3200" b="1" dirty="0"/>
              <a:t>Withdrawal</a:t>
            </a:r>
          </a:p>
          <a:p>
            <a:pPr lvl="1"/>
            <a:r>
              <a:rPr lang="en-US" sz="2800" dirty="0"/>
              <a:t>Discomfort/distress that follow ending use of an addictive drug or </a:t>
            </a:r>
            <a:r>
              <a:rPr lang="en-US" sz="2800" dirty="0" err="1"/>
              <a:t>bx</a:t>
            </a:r>
            <a:endParaRPr lang="en-US" sz="2800" b="1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7043-A083-4609-943D-BC245C0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 Use Disorders</a:t>
            </a:r>
          </a:p>
        </p:txBody>
      </p:sp>
    </p:spTree>
    <p:extLst>
      <p:ext uri="{BB962C8B-B14F-4D97-AF65-F5344CB8AC3E}">
        <p14:creationId xmlns:p14="http://schemas.microsoft.com/office/powerpoint/2010/main" val="25236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4000" dirty="0"/>
              <a:t>Trephining</a:t>
            </a:r>
          </a:p>
          <a:p>
            <a:pPr lvl="1"/>
            <a:r>
              <a:rPr lang="en-US" sz="3200" dirty="0"/>
              <a:t>Holes in head to release evil spirits</a:t>
            </a:r>
          </a:p>
          <a:p>
            <a:r>
              <a:rPr lang="en-US" sz="4000" dirty="0"/>
              <a:t>Imbalance in Body’s 4 humors</a:t>
            </a:r>
          </a:p>
          <a:p>
            <a:pPr lvl="1"/>
            <a:r>
              <a:rPr lang="en-US" sz="3200" dirty="0"/>
              <a:t>Hippocrates</a:t>
            </a:r>
          </a:p>
          <a:p>
            <a:pPr lvl="1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to explain abnormal </a:t>
            </a:r>
            <a:r>
              <a:rPr lang="en-US" sz="3200" dirty="0" err="1"/>
              <a:t>bx</a:t>
            </a:r>
            <a:r>
              <a:rPr lang="en-US" sz="3200" dirty="0"/>
              <a:t> to biological causes</a:t>
            </a:r>
          </a:p>
          <a:p>
            <a:r>
              <a:rPr lang="en-US" sz="4000" dirty="0"/>
              <a:t>Witches</a:t>
            </a:r>
          </a:p>
          <a:p>
            <a:pPr lvl="1"/>
            <a:r>
              <a:rPr lang="en-US" sz="3600" dirty="0"/>
              <a:t>Middle Ages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Hx</a:t>
            </a:r>
            <a:r>
              <a:rPr lang="en-US" dirty="0"/>
              <a:t> of Abnormal Behavior</a:t>
            </a:r>
          </a:p>
        </p:txBody>
      </p:sp>
      <p:pic>
        <p:nvPicPr>
          <p:cNvPr id="4" name="Picture 3" descr="Photo of a skull with a hole drilled in it">
            <a:extLst>
              <a:ext uri="{FF2B5EF4-FFF2-40B4-BE49-F238E27FC236}">
                <a16:creationId xmlns:a16="http://schemas.microsoft.com/office/drawing/2014/main" id="{1CE1D68D-3F6A-4E32-9A80-5E653D8C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9000"/>
            <a:ext cx="2133600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C9ECDD-62C4-421B-8094-649AFDC7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Biological Vulnerability</a:t>
            </a:r>
          </a:p>
          <a:p>
            <a:pPr lvl="1"/>
            <a:r>
              <a:rPr lang="en-US" sz="2800" dirty="0"/>
              <a:t>Twin studies/Evidence of genes </a:t>
            </a:r>
            <a:r>
              <a:rPr lang="en-US" sz="2800" dirty="0" err="1"/>
              <a:t>assoc</a:t>
            </a:r>
            <a:r>
              <a:rPr lang="en-US" sz="2800" dirty="0"/>
              <a:t> w/ Alcohol Use D/O</a:t>
            </a:r>
          </a:p>
          <a:p>
            <a:r>
              <a:rPr lang="en-US" sz="3200" dirty="0"/>
              <a:t>Environmental Influences</a:t>
            </a:r>
          </a:p>
          <a:p>
            <a:pPr lvl="1"/>
            <a:r>
              <a:rPr lang="en-US" sz="2800" dirty="0"/>
              <a:t>Parents w/ Substance Use D/O…higher risk factor for kids</a:t>
            </a:r>
          </a:p>
          <a:p>
            <a:r>
              <a:rPr lang="en-US" sz="3200" dirty="0"/>
              <a:t>Psychological Influences</a:t>
            </a:r>
          </a:p>
          <a:p>
            <a:pPr lvl="1"/>
            <a:r>
              <a:rPr lang="en-US" sz="2800" dirty="0"/>
              <a:t>+ correlation </a:t>
            </a:r>
            <a:r>
              <a:rPr lang="en-US" sz="2800" dirty="0" err="1"/>
              <a:t>btwn</a:t>
            </a:r>
            <a:r>
              <a:rPr lang="en-US" sz="2800" dirty="0"/>
              <a:t> substance use &amp; significant stress/failures</a:t>
            </a:r>
          </a:p>
          <a:p>
            <a:r>
              <a:rPr lang="en-US" sz="3200" dirty="0"/>
              <a:t>Socio-Cultural Influences</a:t>
            </a:r>
          </a:p>
          <a:p>
            <a:pPr lvl="1"/>
            <a:r>
              <a:rPr lang="en-US" sz="2800" dirty="0"/>
              <a:t>Ethnic/cultural differences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D59C9-82AF-4B61-A7F2-EA124624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Substance Use D/O</a:t>
            </a:r>
          </a:p>
        </p:txBody>
      </p:sp>
    </p:spTree>
    <p:extLst>
      <p:ext uri="{BB962C8B-B14F-4D97-AF65-F5344CB8AC3E}">
        <p14:creationId xmlns:p14="http://schemas.microsoft.com/office/powerpoint/2010/main" val="172343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Affect:  Emotion or Mood</a:t>
            </a:r>
          </a:p>
          <a:p>
            <a:r>
              <a:rPr lang="en-US" sz="4000" dirty="0"/>
              <a:t>Disturbance in mood</a:t>
            </a:r>
          </a:p>
          <a:p>
            <a:r>
              <a:rPr lang="en-US" sz="4000" dirty="0"/>
              <a:t>Major Depressive D/O</a:t>
            </a:r>
          </a:p>
          <a:p>
            <a:r>
              <a:rPr lang="en-US" sz="4000" dirty="0"/>
              <a:t>Dysthymia: </a:t>
            </a:r>
          </a:p>
          <a:p>
            <a:pPr lvl="1"/>
            <a:r>
              <a:rPr lang="en-US" sz="3600" dirty="0"/>
              <a:t>Mild to Moderate depression</a:t>
            </a:r>
          </a:p>
          <a:p>
            <a:pPr lvl="1"/>
            <a:r>
              <a:rPr lang="en-US" sz="3600" dirty="0"/>
              <a:t>Lasts at least 2 yrs</a:t>
            </a:r>
          </a:p>
          <a:p>
            <a:r>
              <a:rPr lang="en-US" sz="4000" dirty="0"/>
              <a:t> Bipolar D/O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 Disorders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pPr lvl="1"/>
            <a:r>
              <a:rPr lang="en-US" sz="4000" dirty="0">
                <a:latin typeface="Verdana" charset="0"/>
              </a:rPr>
              <a:t>Severely depressed mood</a:t>
            </a:r>
          </a:p>
          <a:p>
            <a:pPr lvl="1"/>
            <a:r>
              <a:rPr lang="en-US" sz="4000" dirty="0">
                <a:latin typeface="Verdana" charset="0"/>
              </a:rPr>
              <a:t>May come on suddenly &amp; have no external cause</a:t>
            </a:r>
          </a:p>
          <a:p>
            <a:pPr lvl="1"/>
            <a:r>
              <a:rPr lang="en-US" sz="4000" dirty="0">
                <a:latin typeface="Verdana" charset="0"/>
              </a:rPr>
              <a:t>Risk of suicide</a:t>
            </a:r>
          </a:p>
          <a:p>
            <a:pPr lvl="1"/>
            <a:r>
              <a:rPr lang="en-US" sz="4000" dirty="0">
                <a:latin typeface="Verdana" charset="0"/>
              </a:rPr>
              <a:t>Most common mood d/o</a:t>
            </a:r>
          </a:p>
          <a:p>
            <a:pPr lvl="1"/>
            <a:r>
              <a:rPr lang="en-US" sz="4000" dirty="0">
                <a:latin typeface="Verdana" charset="0"/>
              </a:rPr>
              <a:t>Lots of specifiers: </a:t>
            </a:r>
            <a:endParaRPr lang="en-US" sz="3800" dirty="0">
              <a:latin typeface="Verdana" charset="0"/>
            </a:endParaRPr>
          </a:p>
          <a:p>
            <a:pPr lvl="2"/>
            <a:r>
              <a:rPr lang="en-US" sz="3800" dirty="0">
                <a:latin typeface="Verdana" charset="0"/>
              </a:rPr>
              <a:t>SAD- Seasonal Affective D/O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Depressive Disorder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6867D2-2A87-4FE0-8668-8F80C855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Depressed mood most of the time</a:t>
            </a:r>
          </a:p>
          <a:p>
            <a:pPr fontAlgn="ctr"/>
            <a:r>
              <a:rPr lang="en-US" dirty="0"/>
              <a:t>Dramatically reduced interest or enjoyment in most activities most of the time</a:t>
            </a:r>
          </a:p>
          <a:p>
            <a:pPr fontAlgn="ctr"/>
            <a:r>
              <a:rPr lang="en-US" dirty="0"/>
              <a:t>Significant challenges regulating appetite and weight</a:t>
            </a:r>
          </a:p>
          <a:p>
            <a:pPr fontAlgn="ctr"/>
            <a:r>
              <a:rPr lang="en-US" dirty="0"/>
              <a:t>Significant challenges regulating sleep</a:t>
            </a:r>
          </a:p>
          <a:p>
            <a:pPr fontAlgn="ctr"/>
            <a:r>
              <a:rPr lang="en-US" dirty="0"/>
              <a:t>Physical agitation or lethargy</a:t>
            </a:r>
          </a:p>
          <a:p>
            <a:pPr fontAlgn="ctr"/>
            <a:r>
              <a:rPr lang="en-US" dirty="0"/>
              <a:t>Feeling listless or with much less energy</a:t>
            </a:r>
          </a:p>
          <a:p>
            <a:pPr fontAlgn="ctr"/>
            <a:r>
              <a:rPr lang="en-US" dirty="0"/>
              <a:t>Feeling worthless, or feeling unwarranted guilt</a:t>
            </a:r>
          </a:p>
          <a:p>
            <a:pPr fontAlgn="ctr"/>
            <a:r>
              <a:rPr lang="en-US" dirty="0"/>
              <a:t>Problems in thinking, concentrating, or making decisions</a:t>
            </a:r>
          </a:p>
          <a:p>
            <a:pPr fontAlgn="ctr"/>
            <a:r>
              <a:rPr lang="en-US" dirty="0"/>
              <a:t>Thinking repetitively of death and suicide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92CB92-C715-4886-9B07-05293E93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5 of the following w/in 2 </a:t>
            </a:r>
            <a:r>
              <a:rPr lang="en-US" dirty="0" err="1"/>
              <a:t>wks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Verdana" charset="0"/>
              </a:rPr>
              <a:t>Severe mood swings </a:t>
            </a:r>
            <a:r>
              <a:rPr lang="en-US" sz="3600" dirty="0" err="1">
                <a:latin typeface="Verdana" charset="0"/>
              </a:rPr>
              <a:t>btwn</a:t>
            </a:r>
            <a:r>
              <a:rPr lang="en-US" sz="3600" dirty="0">
                <a:latin typeface="Verdana" charset="0"/>
              </a:rPr>
              <a:t> major depressive and manic episodes </a:t>
            </a:r>
            <a:r>
              <a:rPr lang="en-US" sz="3600" b="1" dirty="0">
                <a:latin typeface="Verdana" charset="0"/>
              </a:rPr>
              <a:t>Manic episodes</a:t>
            </a:r>
          </a:p>
          <a:p>
            <a:pPr lvl="2"/>
            <a:r>
              <a:rPr lang="en-US" sz="3200" dirty="0">
                <a:latin typeface="Verdana" charset="0"/>
              </a:rPr>
              <a:t>Excessive excitement, energy, and elation or irritability</a:t>
            </a:r>
          </a:p>
          <a:p>
            <a:pPr lvl="1"/>
            <a:r>
              <a:rPr lang="en-US" sz="3600" dirty="0">
                <a:latin typeface="Verdana" charset="0"/>
              </a:rPr>
              <a:t>Depressive episodes look like major depression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 Disorder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Understanding Mood Disorders: The Depressed Brain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Depression</a:t>
            </a:r>
          </a:p>
          <a:p>
            <a:pPr lvl="1"/>
            <a:r>
              <a:rPr lang="en-GB" dirty="0"/>
              <a:t>Brain activity slows down.</a:t>
            </a:r>
            <a:endParaRPr lang="en-IN" dirty="0"/>
          </a:p>
          <a:p>
            <a:pPr lvl="1"/>
            <a:r>
              <a:rPr lang="en-GB" dirty="0"/>
              <a:t>Reward centers become less active.</a:t>
            </a:r>
            <a:endParaRPr lang="en-IN" dirty="0"/>
          </a:p>
          <a:p>
            <a:pPr lvl="1"/>
            <a:r>
              <a:rPr lang="en-GB" dirty="0"/>
              <a:t>Norepinephrine is scarce.</a:t>
            </a:r>
          </a:p>
          <a:p>
            <a:pPr lvl="1"/>
            <a:r>
              <a:rPr lang="en-GB" dirty="0"/>
              <a:t>Serotonin is scarce or inactive.</a:t>
            </a:r>
            <a:endParaRPr lang="en-IN" dirty="0"/>
          </a:p>
          <a:p>
            <a:r>
              <a:rPr lang="en-GB" dirty="0"/>
              <a:t>Mania</a:t>
            </a:r>
            <a:endParaRPr lang="en-IN" dirty="0"/>
          </a:p>
          <a:p>
            <a:pPr lvl="1"/>
            <a:r>
              <a:rPr lang="en-GB" dirty="0"/>
              <a:t>Brain activity increases.</a:t>
            </a:r>
            <a:endParaRPr lang="en-IN" dirty="0"/>
          </a:p>
          <a:p>
            <a:pPr lvl="1"/>
            <a:r>
              <a:rPr lang="en-GB" dirty="0"/>
              <a:t>Norepinephrine is overabundant. 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Mood Disorders: Psychological and Social Influences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Negative thoughts and negative moods interact</a:t>
            </a:r>
          </a:p>
          <a:p>
            <a:pPr lvl="1"/>
            <a:r>
              <a:rPr lang="en-US" dirty="0"/>
              <a:t>Self-defeating belief  (Cog)may arise from learned helplessness (Behavioral) </a:t>
            </a:r>
          </a:p>
          <a:p>
            <a:pPr lvl="1"/>
            <a:r>
              <a:rPr lang="en-US" dirty="0"/>
              <a:t>Self-focused rumination and self-blaming increases risk of depression (Cog)</a:t>
            </a:r>
          </a:p>
          <a:p>
            <a:pPr lvl="1"/>
            <a:r>
              <a:rPr lang="en-US" dirty="0"/>
              <a:t>Pessimistic explanatory style also influences depression (Cog)</a:t>
            </a:r>
          </a:p>
        </p:txBody>
      </p:sp>
    </p:spTree>
    <p:extLst>
      <p:ext uri="{BB962C8B-B14F-4D97-AF65-F5344CB8AC3E}">
        <p14:creationId xmlns:p14="http://schemas.microsoft.com/office/powerpoint/2010/main" val="14114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Causes of Mood Disorders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charset="0"/>
              </a:rPr>
              <a:t>Psychoanalytic theories </a:t>
            </a:r>
          </a:p>
          <a:p>
            <a:pPr lvl="1"/>
            <a:r>
              <a:rPr lang="en-US" dirty="0">
                <a:latin typeface="Verdana" charset="0"/>
              </a:rPr>
              <a:t>Anger at authority figures from childhood turned inward on the self</a:t>
            </a:r>
          </a:p>
          <a:p>
            <a:r>
              <a:rPr lang="en-US" dirty="0">
                <a:latin typeface="Verdana" charset="0"/>
              </a:rPr>
              <a:t>Learning theories</a:t>
            </a:r>
          </a:p>
          <a:p>
            <a:pPr lvl="1"/>
            <a:r>
              <a:rPr lang="en-US" dirty="0">
                <a:latin typeface="Verdana" charset="0"/>
              </a:rPr>
              <a:t> Link to learned helplessness</a:t>
            </a:r>
          </a:p>
          <a:p>
            <a:r>
              <a:rPr lang="en-US" dirty="0">
                <a:latin typeface="Verdana" charset="0"/>
              </a:rPr>
              <a:t>Cognitive theories</a:t>
            </a:r>
          </a:p>
          <a:p>
            <a:pPr lvl="1"/>
            <a:r>
              <a:rPr lang="en-US" dirty="0">
                <a:latin typeface="Verdana" charset="0"/>
              </a:rPr>
              <a:t>depression is result of distorted, illogical thinking</a:t>
            </a:r>
          </a:p>
          <a:p>
            <a:r>
              <a:rPr lang="en-US" dirty="0">
                <a:latin typeface="Verdana" charset="0"/>
              </a:rPr>
              <a:t>Biological theories</a:t>
            </a:r>
          </a:p>
          <a:p>
            <a:pPr lvl="1"/>
            <a:r>
              <a:rPr lang="en-US" dirty="0">
                <a:latin typeface="Verdana" charset="0"/>
              </a:rPr>
              <a:t>Serotonin, </a:t>
            </a:r>
            <a:r>
              <a:rPr lang="en-US" dirty="0" err="1">
                <a:latin typeface="Verdana" charset="0"/>
              </a:rPr>
              <a:t>norepinephrine</a:t>
            </a:r>
            <a:r>
              <a:rPr lang="en-US" dirty="0">
                <a:latin typeface="Verdana" charset="0"/>
              </a:rPr>
              <a:t>, and dopamine </a:t>
            </a:r>
          </a:p>
          <a:p>
            <a:pPr lvl="1"/>
            <a:r>
              <a:rPr lang="en-US" dirty="0">
                <a:latin typeface="Verdana" charset="0"/>
              </a:rPr>
              <a:t>Genetics plays a strong role</a:t>
            </a:r>
          </a:p>
          <a:p>
            <a:pPr lvl="1"/>
            <a:endParaRPr lang="en-US" dirty="0">
              <a:latin typeface="Verdana" charset="0"/>
            </a:endParaRPr>
          </a:p>
        </p:txBody>
      </p:sp>
      <p:sp>
        <p:nvSpPr>
          <p:cNvPr id="77828" name="TextBox 3"/>
          <p:cNvSpPr txBox="1">
            <a:spLocks noChangeArrowheads="1"/>
          </p:cNvSpPr>
          <p:nvPr/>
        </p:nvSpPr>
        <p:spPr bwMode="auto">
          <a:xfrm>
            <a:off x="2219325" y="1063625"/>
            <a:ext cx="4713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12.5 Types of mood disorders and their causes </a:t>
            </a:r>
          </a:p>
        </p:txBody>
      </p:sp>
    </p:spTree>
  </p:cSld>
  <p:clrMapOvr>
    <a:masterClrMapping/>
  </p:clrMapOvr>
  <p:transition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Schizophrenia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Verdana" charset="0"/>
              </a:rPr>
              <a:t>Severe break with reality</a:t>
            </a:r>
          </a:p>
          <a:p>
            <a:pPr lvl="1"/>
            <a:r>
              <a:rPr lang="en-US" sz="3200" dirty="0">
                <a:latin typeface="Verdana" charset="0"/>
              </a:rPr>
              <a:t>Unable to distinguish between fantasy and reality</a:t>
            </a:r>
          </a:p>
          <a:p>
            <a:r>
              <a:rPr lang="en-US" sz="3600" dirty="0">
                <a:latin typeface="Verdana" charset="0"/>
              </a:rPr>
              <a:t>Delusions</a:t>
            </a:r>
          </a:p>
          <a:p>
            <a:pPr lvl="1"/>
            <a:r>
              <a:rPr lang="en-US" sz="2800" dirty="0">
                <a:latin typeface="Verdana" charset="0"/>
              </a:rPr>
              <a:t>False beliefs about the world</a:t>
            </a:r>
          </a:p>
          <a:p>
            <a:r>
              <a:rPr lang="en-US" sz="3200" dirty="0">
                <a:latin typeface="Verdana" charset="0"/>
              </a:rPr>
              <a:t>Other Symptoms: </a:t>
            </a:r>
          </a:p>
          <a:p>
            <a:pPr lvl="1"/>
            <a:r>
              <a:rPr lang="en-US" sz="2800" dirty="0">
                <a:latin typeface="Verdana" charset="0"/>
              </a:rPr>
              <a:t>Hallucinations, Flat Affect, poverty of speech</a:t>
            </a:r>
          </a:p>
          <a:p>
            <a:pPr lvl="1"/>
            <a:endParaRPr lang="en-US" sz="3200" dirty="0">
              <a:latin typeface="Verdana" charset="0"/>
            </a:endParaRPr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1755775" y="1063625"/>
            <a:ext cx="5656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12.7  Main symptoms, types and causes of schizophrenia</a:t>
            </a:r>
          </a:p>
        </p:txBody>
      </p:sp>
    </p:spTree>
  </p:cSld>
  <p:clrMapOvr>
    <a:masterClrMapping/>
  </p:clrMapOvr>
  <p:transition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7B88A-9ECD-40A4-A360-26E0BDE4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symptoms</a:t>
            </a:r>
          </a:p>
          <a:p>
            <a:pPr lvl="1"/>
            <a:r>
              <a:rPr lang="en-US" dirty="0"/>
              <a:t>characteristic taken away, like emotions, </a:t>
            </a:r>
            <a:r>
              <a:rPr lang="en-US" dirty="0" err="1"/>
              <a:t>speach</a:t>
            </a:r>
            <a:endParaRPr lang="en-US" dirty="0"/>
          </a:p>
          <a:p>
            <a:r>
              <a:rPr lang="en-US" dirty="0"/>
              <a:t>Positive symptoms</a:t>
            </a:r>
          </a:p>
          <a:p>
            <a:pPr lvl="1"/>
            <a:r>
              <a:rPr lang="en-US" dirty="0"/>
              <a:t>Characteristic added, more fear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7B503-6BD7-486C-AEFF-7D63903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Statistical Definition </a:t>
            </a:r>
          </a:p>
          <a:p>
            <a:pPr lvl="1"/>
            <a:r>
              <a:rPr lang="en-US" sz="3200" dirty="0"/>
              <a:t>Frequency of </a:t>
            </a:r>
            <a:r>
              <a:rPr lang="en-US" sz="3200" dirty="0" err="1"/>
              <a:t>Bx</a:t>
            </a:r>
            <a:endParaRPr lang="en-US" sz="3200" dirty="0"/>
          </a:p>
          <a:p>
            <a:r>
              <a:rPr lang="en-US" sz="3600" dirty="0"/>
              <a:t>Social Norm Deviance</a:t>
            </a:r>
            <a:endParaRPr lang="en-US" sz="3200" dirty="0"/>
          </a:p>
          <a:p>
            <a:r>
              <a:rPr lang="en-US" sz="3600" dirty="0"/>
              <a:t>Subjective Discomfort</a:t>
            </a:r>
          </a:p>
          <a:p>
            <a:pPr lvl="1"/>
            <a:r>
              <a:rPr lang="en-US" sz="3200" dirty="0"/>
              <a:t>Emotional distress</a:t>
            </a:r>
          </a:p>
          <a:p>
            <a:r>
              <a:rPr lang="en-US" sz="3600" dirty="0"/>
              <a:t>Maladaptive</a:t>
            </a:r>
          </a:p>
          <a:p>
            <a:pPr lvl="1"/>
            <a:r>
              <a:rPr lang="en-US" sz="2800" dirty="0"/>
              <a:t>Inability to function</a:t>
            </a:r>
          </a:p>
          <a:p>
            <a:r>
              <a:rPr lang="en-US" sz="3600" dirty="0"/>
              <a:t>Danger to Self or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Abnormal Behavior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Causes of Schizophrenia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200" dirty="0" err="1">
                <a:latin typeface="Verdana" charset="0"/>
              </a:rPr>
              <a:t>Biopsychosocial</a:t>
            </a:r>
            <a:r>
              <a:rPr lang="en-US" sz="3200" dirty="0">
                <a:latin typeface="Verdana" charset="0"/>
              </a:rPr>
              <a:t> Model helps explain causes of Schizophrenia</a:t>
            </a:r>
          </a:p>
          <a:p>
            <a:pPr>
              <a:buNone/>
            </a:pPr>
            <a:r>
              <a:rPr lang="en-US" dirty="0">
                <a:latin typeface="Verdana" charset="0"/>
              </a:rPr>
              <a:t>	*Strong biological link</a:t>
            </a:r>
          </a:p>
          <a:p>
            <a:r>
              <a:rPr lang="en-US" dirty="0">
                <a:latin typeface="Verdana" charset="0"/>
              </a:rPr>
              <a:t>Stress-vulnerability model</a:t>
            </a:r>
          </a:p>
          <a:p>
            <a:pPr lvl="1"/>
            <a:r>
              <a:rPr lang="en-US" dirty="0">
                <a:latin typeface="Verdana" charset="0"/>
              </a:rPr>
              <a:t>Genetic “markers” for schizophrenia </a:t>
            </a:r>
          </a:p>
          <a:p>
            <a:pPr lvl="1"/>
            <a:r>
              <a:rPr lang="en-US" dirty="0">
                <a:latin typeface="Verdana" charset="0"/>
              </a:rPr>
              <a:t>Have physical vulnerability but will not develop schizophrenia unless exposed to:</a:t>
            </a:r>
          </a:p>
          <a:p>
            <a:pPr lvl="2"/>
            <a:r>
              <a:rPr lang="en-US" sz="2400" dirty="0">
                <a:latin typeface="Verdana" charset="0"/>
              </a:rPr>
              <a:t>Environmental or emotional stress at critical times in development</a:t>
            </a:r>
          </a:p>
        </p:txBody>
      </p:sp>
      <p:sp>
        <p:nvSpPr>
          <p:cNvPr id="97284" name="TextBox 3"/>
          <p:cNvSpPr txBox="1">
            <a:spLocks noChangeArrowheads="1"/>
          </p:cNvSpPr>
          <p:nvPr/>
        </p:nvSpPr>
        <p:spPr bwMode="auto">
          <a:xfrm>
            <a:off x="1755775" y="1063625"/>
            <a:ext cx="5656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12.7  Main symptoms, types and causes of schizophrenia</a:t>
            </a:r>
          </a:p>
        </p:txBody>
      </p:sp>
    </p:spTree>
  </p:cSld>
  <p:clrMapOvr>
    <a:masterClrMapping/>
  </p:clrMapOvr>
  <p:transition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Eating Disorders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charset="0"/>
              </a:rPr>
              <a:t>Anorexia Nervosa</a:t>
            </a:r>
          </a:p>
          <a:p>
            <a:pPr lvl="1"/>
            <a:r>
              <a:rPr lang="en-US" sz="3200" dirty="0">
                <a:latin typeface="Verdana" charset="0"/>
              </a:rPr>
              <a:t>Severe weight loss</a:t>
            </a:r>
          </a:p>
          <a:p>
            <a:pPr lvl="1"/>
            <a:r>
              <a:rPr lang="en-US" sz="3200" dirty="0">
                <a:latin typeface="Verdana" charset="0"/>
              </a:rPr>
              <a:t>Obsessed w/ exercise and food</a:t>
            </a:r>
          </a:p>
          <a:p>
            <a:pPr lvl="1"/>
            <a:r>
              <a:rPr lang="en-US" sz="3200" dirty="0">
                <a:latin typeface="Verdana" charset="0"/>
              </a:rPr>
              <a:t>Health complications</a:t>
            </a:r>
          </a:p>
          <a:p>
            <a:pPr lvl="1"/>
            <a:r>
              <a:rPr lang="en-US" sz="3200" dirty="0">
                <a:latin typeface="Verdana" charset="0"/>
              </a:rPr>
              <a:t>Distorted body image</a:t>
            </a:r>
          </a:p>
          <a:p>
            <a:pPr lvl="1"/>
            <a:r>
              <a:rPr lang="en-US" sz="3200" dirty="0">
                <a:latin typeface="Verdana" charset="0"/>
              </a:rPr>
              <a:t>Prognosis for full recovery is not good (</a:t>
            </a:r>
            <a:r>
              <a:rPr lang="en-US" sz="3200" dirty="0"/>
              <a:t>40-60% w/ </a:t>
            </a:r>
            <a:r>
              <a:rPr lang="en-US" sz="3200" dirty="0" err="1"/>
              <a:t>tx</a:t>
            </a:r>
            <a:r>
              <a:rPr lang="en-US" sz="3200" dirty="0"/>
              <a:t> make recovery)</a:t>
            </a:r>
          </a:p>
          <a:p>
            <a:pPr lvl="1"/>
            <a:endParaRPr lang="en-US" sz="3200" dirty="0">
              <a:latin typeface="Verdana" charset="0"/>
            </a:endParaRP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2941638" y="1063625"/>
            <a:ext cx="3284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12.6  Types of eating disorders</a:t>
            </a:r>
          </a:p>
        </p:txBody>
      </p:sp>
    </p:spTree>
  </p:cSld>
  <p:clrMapOvr>
    <a:masterClrMapping/>
  </p:clrMapOvr>
  <p:transition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>
                <a:latin typeface="Verdana" charset="0"/>
              </a:rPr>
              <a:t>“Bingeing” (overeating)</a:t>
            </a:r>
          </a:p>
          <a:p>
            <a:pPr lvl="1"/>
            <a:r>
              <a:rPr lang="en-US" sz="3200" dirty="0">
                <a:latin typeface="Verdana" charset="0"/>
              </a:rPr>
              <a:t>Avoid weight gain by vomiting &amp; laxative abuse</a:t>
            </a:r>
          </a:p>
          <a:p>
            <a:pPr lvl="1"/>
            <a:r>
              <a:rPr lang="en-US" sz="3200" dirty="0">
                <a:latin typeface="Verdana" charset="0"/>
              </a:rPr>
              <a:t>Binge often prompted by anxious or depressed mood</a:t>
            </a:r>
          </a:p>
          <a:p>
            <a:pPr lvl="1"/>
            <a:r>
              <a:rPr lang="en-US" sz="3200" dirty="0">
                <a:latin typeface="Verdana" charset="0"/>
              </a:rPr>
              <a:t>Health consequences</a:t>
            </a:r>
          </a:p>
          <a:p>
            <a:pPr lvl="2"/>
            <a:r>
              <a:rPr lang="en-US" sz="2800" dirty="0">
                <a:latin typeface="Verdana" charset="0"/>
              </a:rPr>
              <a:t>Tooth decay, erosion of lining of the esophagus, enlarged salivary glands, mineral imbalances, damage to intestinal tract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Bulimia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Similar to Bulimia, except the compensatory behaviors are not present….</a:t>
            </a:r>
          </a:p>
          <a:p>
            <a:pPr lvl="1"/>
            <a:r>
              <a:rPr lang="en-US" sz="3600" dirty="0"/>
              <a:t>Person will binge, but does not try to ‘get rid’ of the calories they consumed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Binge Eating Disorder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Involve a break or dissociation in consciousness, memory or identity</a:t>
            </a:r>
          </a:p>
          <a:p>
            <a:r>
              <a:rPr lang="en-US" sz="3600" dirty="0"/>
              <a:t>Dissociative Amnesia</a:t>
            </a:r>
          </a:p>
          <a:p>
            <a:pPr lvl="1"/>
            <a:r>
              <a:rPr lang="en-US" sz="3200" dirty="0"/>
              <a:t>Not remembering personal event </a:t>
            </a:r>
          </a:p>
          <a:p>
            <a:r>
              <a:rPr lang="en-US" sz="3600" dirty="0"/>
              <a:t>Dissociative Fugue (flight)</a:t>
            </a:r>
          </a:p>
          <a:p>
            <a:pPr lvl="1"/>
            <a:r>
              <a:rPr lang="en-US" sz="3200" dirty="0"/>
              <a:t>Traveling away from home, not remembering the trip and/or identity</a:t>
            </a:r>
          </a:p>
          <a:p>
            <a:r>
              <a:rPr lang="en-US" sz="3600" dirty="0"/>
              <a:t>Dissociative Identity Disorder</a:t>
            </a:r>
          </a:p>
          <a:p>
            <a:pPr lvl="1"/>
            <a:r>
              <a:rPr lang="en-US" sz="3200" dirty="0"/>
              <a:t>Formally multiple personality disorder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Dissociative Disorders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38488D-AC62-4610-8871-E34FF5CA5498}"/>
              </a:ext>
            </a:extLst>
          </p:cNvPr>
          <p:cNvSpPr/>
          <p:nvPr/>
        </p:nvSpPr>
        <p:spPr>
          <a:xfrm>
            <a:off x="304800" y="4800600"/>
            <a:ext cx="7391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DID: The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3200" dirty="0"/>
              <a:t>Critics question:</a:t>
            </a:r>
          </a:p>
          <a:p>
            <a:pPr lvl="1"/>
            <a:r>
              <a:rPr lang="en-US" sz="3200" dirty="0"/>
              <a:t>Short history of DID</a:t>
            </a:r>
          </a:p>
          <a:p>
            <a:pPr lvl="1"/>
            <a:r>
              <a:rPr lang="en-US" sz="3200" dirty="0"/>
              <a:t>Variation of rates by culture</a:t>
            </a:r>
          </a:p>
          <a:p>
            <a:pPr lvl="1"/>
            <a:r>
              <a:rPr lang="en-US" sz="3200" dirty="0"/>
              <a:t>DID is an extension of one’s normal capacity for personality shifts</a:t>
            </a:r>
          </a:p>
          <a:p>
            <a:r>
              <a:rPr lang="en-US" sz="3200" dirty="0"/>
              <a:t>Supporters:</a:t>
            </a:r>
          </a:p>
          <a:p>
            <a:pPr lvl="1"/>
            <a:r>
              <a:rPr lang="en-US" sz="3200" dirty="0"/>
              <a:t>Cite the presence of diff brain/body states associated w/ differing personalities.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Personality Disorders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Verdana" charset="0"/>
              </a:rPr>
              <a:t>Persistent, rigid, and maladaptive pattern of behavior </a:t>
            </a:r>
          </a:p>
          <a:p>
            <a:r>
              <a:rPr lang="en-US" sz="3200" dirty="0" err="1">
                <a:latin typeface="Verdana" charset="0"/>
              </a:rPr>
              <a:t>Bx</a:t>
            </a:r>
            <a:r>
              <a:rPr lang="en-US" sz="3200" dirty="0">
                <a:latin typeface="Verdana" charset="0"/>
              </a:rPr>
              <a:t> interferes w/ normal social interactions</a:t>
            </a:r>
          </a:p>
          <a:p>
            <a:r>
              <a:rPr lang="en-US" sz="3200" dirty="0">
                <a:latin typeface="Verdana" charset="0"/>
              </a:rPr>
              <a:t>3 </a:t>
            </a:r>
            <a:r>
              <a:rPr lang="en-US" sz="3200" dirty="0" err="1">
                <a:latin typeface="Verdana" charset="0"/>
              </a:rPr>
              <a:t>grps</a:t>
            </a:r>
            <a:r>
              <a:rPr lang="en-US" sz="3200" dirty="0">
                <a:latin typeface="Verdana" charset="0"/>
              </a:rPr>
              <a:t> or Clusters (10 types)</a:t>
            </a:r>
          </a:p>
          <a:p>
            <a:pPr lvl="1"/>
            <a:r>
              <a:rPr lang="en-US" sz="3000" b="1" dirty="0">
                <a:latin typeface="Verdana" charset="0"/>
              </a:rPr>
              <a:t>Odd/Eccentric Type</a:t>
            </a:r>
          </a:p>
          <a:p>
            <a:pPr lvl="2"/>
            <a:r>
              <a:rPr lang="en-US" sz="2600" dirty="0">
                <a:latin typeface="Verdana" charset="0"/>
              </a:rPr>
              <a:t>Paranoid, Schizoid, Schizotypal</a:t>
            </a:r>
          </a:p>
          <a:p>
            <a:pPr lvl="1"/>
            <a:r>
              <a:rPr lang="en-US" sz="3000" b="1" dirty="0">
                <a:latin typeface="Verdana" charset="0"/>
              </a:rPr>
              <a:t>Dramatic Type</a:t>
            </a:r>
          </a:p>
          <a:p>
            <a:pPr lvl="2"/>
            <a:r>
              <a:rPr lang="en-US" sz="2400" dirty="0">
                <a:latin typeface="Verdana" charset="0"/>
              </a:rPr>
              <a:t>Antisocial, Histrionic, Borderline, Narcissistic</a:t>
            </a:r>
          </a:p>
          <a:p>
            <a:pPr lvl="1"/>
            <a:r>
              <a:rPr lang="en-US" sz="3000" b="1" dirty="0">
                <a:latin typeface="Verdana" charset="0"/>
              </a:rPr>
              <a:t>Fearful/Anxious Type</a:t>
            </a:r>
          </a:p>
          <a:p>
            <a:pPr lvl="2"/>
            <a:r>
              <a:rPr lang="en-US" sz="2600" dirty="0">
                <a:latin typeface="Verdana" charset="0"/>
              </a:rPr>
              <a:t>Avoidant, Dependent, Obsessive Compulsive</a:t>
            </a:r>
          </a:p>
        </p:txBody>
      </p:sp>
      <p:sp>
        <p:nvSpPr>
          <p:cNvPr id="103428" name="TextBox 3"/>
          <p:cNvSpPr txBox="1">
            <a:spLocks noChangeArrowheads="1"/>
          </p:cNvSpPr>
          <p:nvPr/>
        </p:nvSpPr>
        <p:spPr bwMode="auto">
          <a:xfrm>
            <a:off x="2303463" y="1063625"/>
            <a:ext cx="4560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12.8 Types of causes of personality disorders</a:t>
            </a:r>
          </a:p>
        </p:txBody>
      </p:sp>
    </p:spTree>
  </p:cSld>
  <p:clrMapOvr>
    <a:masterClrMapping/>
  </p:clrMapOvr>
  <p:transition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Display little regard for others’ emotions</a:t>
            </a:r>
          </a:p>
          <a:p>
            <a:r>
              <a:rPr lang="en-US" sz="3600" dirty="0"/>
              <a:t>Show little to no empathy</a:t>
            </a:r>
          </a:p>
          <a:p>
            <a:r>
              <a:rPr lang="en-US" sz="3600" dirty="0"/>
              <a:t>Can be very aggressive, ruthless or clever and charming</a:t>
            </a:r>
          </a:p>
          <a:p>
            <a:pPr lvl="1"/>
            <a:r>
              <a:rPr lang="en-US" sz="3200" dirty="0"/>
              <a:t>Many criminals/people in prison w/ APD</a:t>
            </a:r>
          </a:p>
          <a:p>
            <a:pPr lvl="1"/>
            <a:r>
              <a:rPr lang="en-GB" sz="3200" dirty="0"/>
              <a:t>Sometimes called sociopaths or psychopaths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Antisocial Personality Disorder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" charset="0"/>
              </a:rPr>
              <a:t>Causes of Personality Disorders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Verdana" charset="0"/>
              </a:rPr>
              <a:t>Biological </a:t>
            </a:r>
          </a:p>
          <a:p>
            <a:pPr lvl="1"/>
            <a:r>
              <a:rPr lang="en-US" sz="2800" dirty="0">
                <a:latin typeface="Verdana" charset="0"/>
              </a:rPr>
              <a:t>Genetic factors</a:t>
            </a:r>
          </a:p>
          <a:p>
            <a:pPr lvl="1"/>
            <a:r>
              <a:rPr lang="en-US" sz="2800" dirty="0">
                <a:latin typeface="Verdana" charset="0"/>
              </a:rPr>
              <a:t>Lower than normal stress hormones in antisocial personality (not afraid of getting ‘caught’)</a:t>
            </a:r>
          </a:p>
          <a:p>
            <a:r>
              <a:rPr lang="en-US" sz="2800" dirty="0">
                <a:latin typeface="Verdana" charset="0"/>
              </a:rPr>
              <a:t>Other Possibilities</a:t>
            </a:r>
          </a:p>
          <a:p>
            <a:pPr lvl="1"/>
            <a:r>
              <a:rPr lang="en-US" sz="2800" dirty="0">
                <a:latin typeface="Verdana" charset="0"/>
              </a:rPr>
              <a:t>Disturbances in family communications and relationships</a:t>
            </a:r>
          </a:p>
          <a:p>
            <a:pPr lvl="1"/>
            <a:r>
              <a:rPr lang="en-US" sz="2800" dirty="0">
                <a:latin typeface="Verdana" charset="0"/>
              </a:rPr>
              <a:t>Childhood abuse, neglect, overly strict parenting, parental rejection</a:t>
            </a:r>
          </a:p>
          <a:p>
            <a:pPr lvl="2"/>
            <a:endParaRPr lang="en-US" dirty="0">
              <a:latin typeface="Verdana" charset="0"/>
            </a:endParaRPr>
          </a:p>
        </p:txBody>
      </p:sp>
      <p:sp>
        <p:nvSpPr>
          <p:cNvPr id="106500" name="TextBox 3"/>
          <p:cNvSpPr txBox="1">
            <a:spLocks noChangeArrowheads="1"/>
          </p:cNvSpPr>
          <p:nvPr/>
        </p:nvSpPr>
        <p:spPr bwMode="auto">
          <a:xfrm>
            <a:off x="2978787" y="1063625"/>
            <a:ext cx="3210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Verdana" charset="0"/>
              </a:rPr>
              <a:t>of causes of personality disorders</a:t>
            </a:r>
          </a:p>
        </p:txBody>
      </p:sp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Maybe Everyone is Abnormal?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Abnormal </a:t>
            </a:r>
            <a:r>
              <a:rPr lang="en-US" sz="3600" dirty="0" err="1"/>
              <a:t>Bx</a:t>
            </a:r>
            <a:r>
              <a:rPr lang="en-US" sz="3600" dirty="0"/>
              <a:t> is surprisingly common</a:t>
            </a:r>
          </a:p>
          <a:p>
            <a:pPr lvl="1"/>
            <a:r>
              <a:rPr lang="en-US" sz="3200" dirty="0"/>
              <a:t>Song stuck in head, checking, counting</a:t>
            </a:r>
          </a:p>
          <a:p>
            <a:r>
              <a:rPr lang="en-US" sz="3600" dirty="0"/>
              <a:t>We do not think of someone as having a Psychological D/O unless 2 of the 5 criteria are met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/>
          </a:bodyPr>
          <a:lstStyle/>
          <a:p>
            <a:pPr lvl="1"/>
            <a:r>
              <a:rPr lang="en-US" sz="3200" dirty="0"/>
              <a:t>Biological Model</a:t>
            </a:r>
          </a:p>
          <a:p>
            <a:pPr lvl="2"/>
            <a:r>
              <a:rPr lang="en-US" sz="3000" dirty="0"/>
              <a:t>Physical cause for </a:t>
            </a:r>
            <a:r>
              <a:rPr lang="en-US" sz="3000" dirty="0" err="1"/>
              <a:t>bx</a:t>
            </a:r>
            <a:r>
              <a:rPr lang="en-US" sz="3000" dirty="0"/>
              <a:t>/thoughts/feelings</a:t>
            </a:r>
          </a:p>
          <a:p>
            <a:pPr lvl="1"/>
            <a:r>
              <a:rPr lang="en-US" sz="3200" dirty="0"/>
              <a:t>Biopsychosocial</a:t>
            </a:r>
          </a:p>
          <a:p>
            <a:pPr lvl="2"/>
            <a:r>
              <a:rPr lang="en-US" sz="3000" dirty="0"/>
              <a:t>Interaction of biological, psychological, and social-cultural </a:t>
            </a:r>
            <a:r>
              <a:rPr lang="en-US" sz="3000" dirty="0" err="1"/>
              <a:t>envir</a:t>
            </a:r>
            <a:r>
              <a:rPr lang="en-US" sz="3000" dirty="0"/>
              <a:t> helps form </a:t>
            </a:r>
            <a:r>
              <a:rPr lang="en-US" sz="3000" dirty="0" err="1"/>
              <a:t>bx</a:t>
            </a:r>
            <a:r>
              <a:rPr lang="en-US" sz="3000" dirty="0"/>
              <a:t>, thoughts, and feelings</a:t>
            </a:r>
          </a:p>
          <a:p>
            <a:pPr lvl="2"/>
            <a:r>
              <a:rPr lang="en-US" sz="3200" b="1" dirty="0"/>
              <a:t>Epigenetics:</a:t>
            </a:r>
            <a:r>
              <a:rPr lang="en-US" sz="3200" dirty="0"/>
              <a:t> </a:t>
            </a:r>
            <a:r>
              <a:rPr lang="en-GB" sz="3200" dirty="0"/>
              <a:t>Study of </a:t>
            </a:r>
            <a:r>
              <a:rPr lang="en-GB" sz="3200" dirty="0" err="1"/>
              <a:t>envir</a:t>
            </a:r>
            <a:r>
              <a:rPr lang="en-GB" sz="3200" dirty="0"/>
              <a:t> </a:t>
            </a:r>
            <a:r>
              <a:rPr lang="en-IN" sz="3200" dirty="0"/>
              <a:t>influences on gene expressions that occur </a:t>
            </a:r>
            <a:r>
              <a:rPr lang="en-GB" sz="3200" dirty="0"/>
              <a:t>w/o DNA change</a:t>
            </a:r>
          </a:p>
          <a:p>
            <a:pPr lvl="2"/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Causes Psychological D/O?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8987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DSM-5  (2013)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6"/>
            <a:ext cx="8229600" cy="4943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charset="0"/>
              </a:rPr>
              <a:t>Diagnostic &amp; Statistical Manual</a:t>
            </a:r>
          </a:p>
          <a:p>
            <a:pPr lvl="1"/>
            <a:r>
              <a:rPr lang="en-US" sz="3200" dirty="0">
                <a:latin typeface="Verdana" charset="0"/>
              </a:rPr>
              <a:t>Disorder and the symptoms</a:t>
            </a:r>
          </a:p>
          <a:p>
            <a:pPr lvl="1"/>
            <a:r>
              <a:rPr lang="en-US" sz="3200" dirty="0">
                <a:latin typeface="Verdana" charset="0"/>
              </a:rPr>
              <a:t>Describes typical course of illness</a:t>
            </a:r>
          </a:p>
          <a:p>
            <a:pPr lvl="1"/>
            <a:r>
              <a:rPr lang="en-US" sz="3200" dirty="0">
                <a:latin typeface="Verdana" charset="0"/>
              </a:rPr>
              <a:t>New edition- 20 categories</a:t>
            </a:r>
          </a:p>
          <a:p>
            <a:pPr lvl="1"/>
            <a:r>
              <a:rPr lang="en-US" sz="3200" dirty="0">
                <a:latin typeface="Verdana" charset="0"/>
              </a:rPr>
              <a:t>DOES NOT Indicate Treatment or Cause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2647950" y="1063625"/>
            <a:ext cx="3857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12.3 Types of psychological disorders</a:t>
            </a: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Verdana" charset="0"/>
              </a:rPr>
              <a:t>The Pros and Cons of Labels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charset="0"/>
              </a:rPr>
              <a:t>Common language in the mental health field</a:t>
            </a:r>
          </a:p>
          <a:p>
            <a:r>
              <a:rPr lang="en-US" sz="3600" dirty="0">
                <a:latin typeface="Verdana" charset="0"/>
              </a:rPr>
              <a:t>Leads to treatment</a:t>
            </a:r>
          </a:p>
          <a:p>
            <a:r>
              <a:rPr lang="en-US" sz="3600" dirty="0">
                <a:latin typeface="Verdana" charset="0"/>
              </a:rPr>
              <a:t>Labels can bias judgment</a:t>
            </a:r>
          </a:p>
          <a:p>
            <a:r>
              <a:rPr lang="en-US" sz="3600" dirty="0">
                <a:latin typeface="Verdana" charset="0"/>
              </a:rPr>
              <a:t>In Children…. What are the pros &amp; cons of a ‘label?’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2647950" y="1063625"/>
            <a:ext cx="3857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Verdana" charset="0"/>
              </a:rPr>
              <a:t>LO 12.3 Types of psychological disorders</a:t>
            </a:r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3600" dirty="0"/>
              <a:t>Most people have some level of anxiety</a:t>
            </a:r>
          </a:p>
          <a:p>
            <a:r>
              <a:rPr lang="en-US" sz="3600" dirty="0"/>
              <a:t>Excessive or Unrealistic Anxiety</a:t>
            </a:r>
          </a:p>
          <a:p>
            <a:r>
              <a:rPr lang="en-US" sz="3600" dirty="0"/>
              <a:t>Anxiety may be ‘specific’ or ‘general’</a:t>
            </a:r>
          </a:p>
          <a:p>
            <a:pPr lvl="1"/>
            <a:r>
              <a:rPr lang="en-US" sz="3200" dirty="0"/>
              <a:t>Free Floating Anxiety-Unrelated to any realistic or known factor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Anxiety D/O’s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3600" dirty="0"/>
              <a:t>Phobic Disorders </a:t>
            </a:r>
          </a:p>
          <a:p>
            <a:pPr lvl="1"/>
            <a:r>
              <a:rPr lang="en-US" sz="3000" dirty="0"/>
              <a:t>Persistent, irrational fear and avoidance of a specific:  Object, Activity, Situation</a:t>
            </a:r>
          </a:p>
          <a:p>
            <a:r>
              <a:rPr lang="en-US" sz="3600" dirty="0"/>
              <a:t>Social Anxiety D/O</a:t>
            </a:r>
          </a:p>
          <a:p>
            <a:pPr lvl="1"/>
            <a:r>
              <a:rPr lang="en-US" sz="3200" dirty="0"/>
              <a:t>Social Phobia(DSM-IV)</a:t>
            </a:r>
          </a:p>
          <a:p>
            <a:r>
              <a:rPr lang="en-US" sz="3600" dirty="0"/>
              <a:t>Panic Disorder</a:t>
            </a:r>
          </a:p>
          <a:p>
            <a:pPr lvl="1"/>
            <a:r>
              <a:rPr lang="en-US" sz="3600" dirty="0"/>
              <a:t>Panic Attacks</a:t>
            </a:r>
          </a:p>
          <a:p>
            <a:r>
              <a:rPr lang="en-US" sz="3600" dirty="0"/>
              <a:t>Generalized Anxiety D/O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Anxiety Disorders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4532</TotalTime>
  <Words>1567</Words>
  <Application>Microsoft Office PowerPoint</Application>
  <PresentationFormat>On-screen Show (4:3)</PresentationFormat>
  <Paragraphs>280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Psychological Disorders</vt:lpstr>
      <vt:lpstr>Hx of Abnormal Behavior</vt:lpstr>
      <vt:lpstr>Defining Abnormal Behavior</vt:lpstr>
      <vt:lpstr>Maybe Everyone is Abnormal?</vt:lpstr>
      <vt:lpstr>What Causes Psychological D/O?  </vt:lpstr>
      <vt:lpstr>DSM-5  (2013)</vt:lpstr>
      <vt:lpstr>The Pros and Cons of Labels</vt:lpstr>
      <vt:lpstr>Anxiety D/O’s</vt:lpstr>
      <vt:lpstr>Types of Anxiety Disorders</vt:lpstr>
      <vt:lpstr>Causes of Anxiety Disorders</vt:lpstr>
      <vt:lpstr>Obsessive-Compulsive &amp; Related Disorders</vt:lpstr>
      <vt:lpstr>Stress Related Disorders </vt:lpstr>
      <vt:lpstr>PTSD Victims</vt:lpstr>
      <vt:lpstr>Factors Influencing PTSD Development after Trauma </vt:lpstr>
      <vt:lpstr> Understanding Anxiety D/Os, OCD, and PTSD </vt:lpstr>
      <vt:lpstr>Stress Related Disorders</vt:lpstr>
      <vt:lpstr>Psychoactive Drugs</vt:lpstr>
      <vt:lpstr>Psychoactive Drugs</vt:lpstr>
      <vt:lpstr>Substance Use Disorders</vt:lpstr>
      <vt:lpstr>Understanding Substance Use D/O</vt:lpstr>
      <vt:lpstr>Mood Disorders</vt:lpstr>
      <vt:lpstr>Major Depressive Disorder</vt:lpstr>
      <vt:lpstr>5 of the following w/in 2 wks</vt:lpstr>
      <vt:lpstr>Bipolar Disorder</vt:lpstr>
      <vt:lpstr>Understanding Mood Disorders: The Depressed Brain</vt:lpstr>
      <vt:lpstr>Understanding Mood Disorders: Psychological and Social Influences</vt:lpstr>
      <vt:lpstr>Causes of Mood Disorders</vt:lpstr>
      <vt:lpstr>Schizophrenia</vt:lpstr>
      <vt:lpstr>PowerPoint Presentation</vt:lpstr>
      <vt:lpstr>Causes of Schizophrenia</vt:lpstr>
      <vt:lpstr>Eating Disorders</vt:lpstr>
      <vt:lpstr>Bulimia </vt:lpstr>
      <vt:lpstr>Binge Eating Disorder</vt:lpstr>
      <vt:lpstr>Dissociative Disorders </vt:lpstr>
      <vt:lpstr>DID: The Arguments</vt:lpstr>
      <vt:lpstr>Personality Disorders</vt:lpstr>
      <vt:lpstr>Antisocial Personality Disorder</vt:lpstr>
      <vt:lpstr>Causes of Personality Disorders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Disorders</dc:title>
  <dc:creator>Becky Breckner</dc:creator>
  <cp:lastModifiedBy>Koleman Parsley</cp:lastModifiedBy>
  <cp:revision>60</cp:revision>
  <dcterms:created xsi:type="dcterms:W3CDTF">2013-11-17T20:06:51Z</dcterms:created>
  <dcterms:modified xsi:type="dcterms:W3CDTF">2018-11-30T18:39:44Z</dcterms:modified>
</cp:coreProperties>
</file>