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6" y="-7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2B7E-5758-4C21-B144-BD42FE59790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17D84-FD9D-415E-9027-CD8E3182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FA99F8A-440D-4ABA-AC70-DC39A28C7B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3B66E56-9104-442E-9562-6CFEE4FB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030CC3-B8A4-4138-9F29-27BEA9D5E0F8}" type="slidenum">
              <a:rPr lang="en-US" altLang="en-US" smtClean="0"/>
              <a:pPr eaLnBrk="1" hangingPunct="1"/>
              <a:t>1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690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FE5281-4FD3-4A04-BDE0-ED5228FFA2F6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70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F8F839-401B-4E4C-9871-FD6DCE7389D1}" type="slidenum">
              <a:rPr lang="en-US" altLang="en-US" smtClean="0"/>
              <a:pPr eaLnBrk="1" hangingPunct="1"/>
              <a:t>11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1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457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6E9675-8303-493C-8B92-BAE50D9C30D0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21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D8FA9A-CDDF-4AC7-ACF3-9FF54D51CBE4}" type="slidenum">
              <a:rPr lang="en-US" altLang="en-US" smtClean="0"/>
              <a:pPr eaLnBrk="1" hangingPunct="1"/>
              <a:t>15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228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C8F55C-53E8-4300-B05B-E3E6EDA17804}" type="slidenum">
              <a:rPr lang="en-US" altLang="en-US" smtClean="0"/>
              <a:pPr eaLnBrk="1" hangingPunct="1"/>
              <a:t>16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96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90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7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8C923C-D082-45F7-B598-7F6D09DFB3CE}" type="slidenum">
              <a:rPr lang="en-US" altLang="en-US" smtClean="0"/>
              <a:pPr eaLnBrk="1" hangingPunct="1"/>
              <a:t>19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081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541DAE-0941-448E-8F5D-37C52774C122}" type="slidenum">
              <a:rPr lang="en-US" altLang="en-US" smtClean="0"/>
              <a:pPr eaLnBrk="1" hangingPunct="1"/>
              <a:t>20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83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488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DF3C0F-2389-40F7-8252-EF2D217B24C6}" type="slidenum">
              <a:rPr lang="en-US" altLang="en-US" smtClean="0"/>
              <a:pPr eaLnBrk="1" hangingPunct="1"/>
              <a:t>21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16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0F5A78-1759-4CBB-88EE-6B955E7C780C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0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AE2124-CD38-4E62-AEB2-3663CB7D7FE8}" type="slidenum">
              <a:rPr lang="en-US" altLang="en-US" smtClean="0"/>
              <a:pPr eaLnBrk="1" hangingPunct="1"/>
              <a:t>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01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95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DE8504-BA80-4D67-A2C6-8A184DA6AA03}" type="slidenum">
              <a:rPr lang="en-US" altLang="en-US" smtClean="0"/>
              <a:pPr eaLnBrk="1" hangingPunct="1"/>
              <a:t>7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36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Reflection: repeating it back to them</a:t>
            </a:r>
          </a:p>
        </p:txBody>
      </p:sp>
    </p:spTree>
    <p:extLst>
      <p:ext uri="{BB962C8B-B14F-4D97-AF65-F5344CB8AC3E}">
        <p14:creationId xmlns:p14="http://schemas.microsoft.com/office/powerpoint/2010/main" val="2793071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163DC6-4C84-45FB-B17A-D7754164C02B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3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45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7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01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4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2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2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0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0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9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55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9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7F94FD-9A8D-4092-A6EE-09CE38F45B1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4ADA52-707B-4033-AF59-1BB790AA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Therapy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848600" cy="4221163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en-US" dirty="0"/>
              <a:t>Treatment aimed at making people feel better and function more effectively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3600" dirty="0"/>
              <a:t>Biomedical Therapy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3200" dirty="0"/>
              <a:t>Medication, Surgical Methods, Electrical Shock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3600" dirty="0"/>
              <a:t>Psychotherapy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3200" dirty="0"/>
              <a:t>Insight or Action Therapy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476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Behavior Therapies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3733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400" dirty="0"/>
              <a:t>Principles of learning to reduce or eliminate maladaptive behavior</a:t>
            </a:r>
          </a:p>
          <a:p>
            <a:pPr eaLnBrk="1" hangingPunct="1"/>
            <a:r>
              <a:rPr lang="en-US" altLang="en-US" sz="3400" dirty="0"/>
              <a:t>Learning created the problem, Learning will correct the problem</a:t>
            </a:r>
          </a:p>
          <a:p>
            <a:pPr eaLnBrk="1" hangingPunct="1"/>
            <a:r>
              <a:rPr lang="en-US" altLang="en-US" sz="3400" b="1" dirty="0"/>
              <a:t>Action </a:t>
            </a:r>
            <a:r>
              <a:rPr lang="en-US" altLang="en-US" sz="3400" b="1" dirty="0" err="1"/>
              <a:t>Thereapy</a:t>
            </a:r>
            <a:r>
              <a:rPr lang="en-US" altLang="en-US" sz="3400" dirty="0"/>
              <a:t>: focus on changing disordered behavior not in determining why it began 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876527035"/>
      </p:ext>
    </p:extLst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Classical Conditioning Techniques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sz="4000" b="1" i="1" dirty="0"/>
              <a:t>Systematic desensitization</a:t>
            </a:r>
            <a:endParaRPr lang="en-US" sz="4000" dirty="0"/>
          </a:p>
          <a:p>
            <a:pPr lvl="1" eaLnBrk="1" hangingPunct="1">
              <a:defRPr/>
            </a:pPr>
            <a:r>
              <a:rPr lang="en-US" sz="4000" dirty="0"/>
              <a:t>Treat anxiety by combining deep relaxation w/ anxiety provoking stimuli</a:t>
            </a:r>
          </a:p>
          <a:p>
            <a:pPr eaLnBrk="1" hangingPunct="1">
              <a:defRPr/>
            </a:pPr>
            <a:r>
              <a:rPr lang="en-US" sz="4000" b="1" i="1" dirty="0"/>
              <a:t>Aversive Conditioning</a:t>
            </a:r>
          </a:p>
          <a:p>
            <a:pPr lvl="1" eaLnBrk="1" hangingPunct="1">
              <a:defRPr/>
            </a:pPr>
            <a:r>
              <a:rPr lang="en-US" sz="4000" dirty="0"/>
              <a:t>Pair undesirable </a:t>
            </a:r>
            <a:r>
              <a:rPr lang="en-US" sz="4000" dirty="0" err="1"/>
              <a:t>bx</a:t>
            </a:r>
            <a:r>
              <a:rPr lang="en-US" sz="4000" dirty="0"/>
              <a:t> and aversive stimuli to eliminate the behavioral response</a:t>
            </a:r>
            <a:endParaRPr lang="en-US" sz="4000" b="1" i="1" dirty="0"/>
          </a:p>
          <a:p>
            <a:pPr marL="0" indent="0" eaLnBrk="1" hangingPunct="1">
              <a:buFontTx/>
              <a:buNone/>
              <a:defRPr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76118724"/>
      </p:ext>
    </p:extLst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Behavioral Therapies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Flooding</a:t>
            </a:r>
          </a:p>
          <a:p>
            <a:r>
              <a:rPr lang="en-US" sz="4000" dirty="0"/>
              <a:t>Modeling</a:t>
            </a:r>
          </a:p>
          <a:p>
            <a:r>
              <a:rPr lang="en-US" sz="4000" dirty="0"/>
              <a:t>Reinforcement</a:t>
            </a:r>
          </a:p>
          <a:p>
            <a:pPr lvl="1"/>
            <a:r>
              <a:rPr lang="en-US" sz="4000" dirty="0"/>
              <a:t>Token Economy</a:t>
            </a:r>
          </a:p>
          <a:p>
            <a:pPr lvl="2"/>
            <a:r>
              <a:rPr lang="en-US" sz="3800" dirty="0"/>
              <a:t>Treats for doing something</a:t>
            </a:r>
          </a:p>
          <a:p>
            <a:r>
              <a:rPr lang="en-US" sz="4000" dirty="0"/>
              <a:t>Contingency Contract</a:t>
            </a:r>
          </a:p>
          <a:p>
            <a:r>
              <a:rPr lang="en-US" sz="4000" dirty="0"/>
              <a:t>Extinction</a:t>
            </a:r>
          </a:p>
        </p:txBody>
      </p:sp>
    </p:spTree>
    <p:extLst>
      <p:ext uri="{BB962C8B-B14F-4D97-AF65-F5344CB8AC3E}">
        <p14:creationId xmlns:p14="http://schemas.microsoft.com/office/powerpoint/2010/main" val="132451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Effectiveness of Behavioral Therapies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Treats specific problems:  bedwetting, drug addictions &amp; phobias</a:t>
            </a:r>
          </a:p>
          <a:p>
            <a:r>
              <a:rPr lang="en-US" altLang="en-US" sz="3200" dirty="0"/>
              <a:t>May improve more troubling behavioral symptoms associated w/ severe d/o</a:t>
            </a:r>
          </a:p>
          <a:p>
            <a:r>
              <a:rPr lang="en-US" altLang="en-US" sz="3200" dirty="0"/>
              <a:t>Can be quick &amp; efficient </a:t>
            </a:r>
          </a:p>
          <a:p>
            <a:r>
              <a:rPr lang="en-US" altLang="en-US" sz="3200" dirty="0"/>
              <a:t>Eliminate or greatly reduce symptoms</a:t>
            </a:r>
          </a:p>
        </p:txBody>
      </p:sp>
    </p:spTree>
    <p:extLst>
      <p:ext uri="{BB962C8B-B14F-4D97-AF65-F5344CB8AC3E}">
        <p14:creationId xmlns:p14="http://schemas.microsoft.com/office/powerpoint/2010/main" val="428417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/>
              <a:t>Cognitive Therapy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3810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dirty="0"/>
              <a:t>Recognize distortions in thinking; Replace distorted, unrealistic beliefs w/ more realistic helpful thoughts</a:t>
            </a:r>
          </a:p>
          <a:p>
            <a:pPr algn="ctr" eaLnBrk="1" hangingPunct="1">
              <a:buClr>
                <a:schemeClr val="tx1"/>
              </a:buClr>
            </a:pPr>
            <a:r>
              <a:rPr lang="en-US" altLang="en-US" b="1" dirty="0"/>
              <a:t>Critical thinking applied to one’s own beliefs!!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/>
              <a:t>Cognitive Distortions based on Beck’s Cognitive Therapy: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b="1" dirty="0"/>
              <a:t>Arbitrary inference</a:t>
            </a:r>
            <a:r>
              <a:rPr lang="en-US" altLang="en-US" dirty="0"/>
              <a:t> – Jumping to conclusions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b="1" dirty="0"/>
              <a:t>Selective thinking</a:t>
            </a:r>
            <a:r>
              <a:rPr lang="en-US" altLang="en-US" dirty="0"/>
              <a:t> – Focus on 1 aspect of situation while ignoring all other relevant info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422183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6002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/>
              <a:t>Cognitive Therapy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3810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3600" u="sng" dirty="0"/>
              <a:t>Cognitive Distortions: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3200" b="1" dirty="0"/>
              <a:t>Overgeneralization</a:t>
            </a:r>
            <a:r>
              <a:rPr lang="en-US" altLang="en-US" sz="3200" dirty="0"/>
              <a:t> – 1 negative event as a never ending pattern of defeat &amp; failure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3200" b="1" dirty="0"/>
              <a:t>Magnification and minimization</a:t>
            </a:r>
            <a:r>
              <a:rPr lang="en-US" altLang="en-US" sz="3200" dirty="0"/>
              <a:t> – Blow (-) event out of proportion to its importance while ignoring (+) events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3200" b="1" dirty="0"/>
              <a:t>Personalization </a:t>
            </a:r>
            <a:r>
              <a:rPr lang="en-US" altLang="en-US" sz="3200" dirty="0"/>
              <a:t>–Taking responsibility or blame for events that are unconnected to the person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848600" y="6019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FF9900"/>
                </a:solidFill>
                <a:hlinkClick r:id="rId3" action="ppaction://hlinksldjump"/>
              </a:rPr>
              <a:t>Menu</a:t>
            </a:r>
            <a:endParaRPr lang="en-US" altLang="en-US" sz="1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43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z="4000"/>
              <a:t>Cognitive-Behavioral Therapies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3810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b="1" dirty="0"/>
              <a:t>Action Therapy:  </a:t>
            </a:r>
            <a:r>
              <a:rPr lang="en-US" altLang="en-US" dirty="0"/>
              <a:t>Overcome problems by learning to think more rationally and logically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b="1" dirty="0"/>
              <a:t>Three goals</a:t>
            </a:r>
            <a:r>
              <a:rPr lang="en-US" altLang="en-US" dirty="0"/>
              <a:t>: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/>
              <a:t>Relieve symptoms &amp; solve problems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/>
              <a:t>Develop strategies for solving future problems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/>
              <a:t>Help change irrational, distorted thinking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848600" y="6019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FF9900"/>
                </a:solidFill>
                <a:hlinkClick r:id="rId3" action="ppaction://hlinksldjump"/>
              </a:rPr>
              <a:t>Menu</a:t>
            </a:r>
            <a:endParaRPr lang="en-US" altLang="en-US" sz="1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18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 of CBT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Seems successful in treating depression, stress d/o, and anxiety</a:t>
            </a:r>
          </a:p>
          <a:p>
            <a:r>
              <a:rPr lang="en-US" altLang="en-US" sz="3600" dirty="0"/>
              <a:t>Criticized for focusing on the symptoms and not the causes of disordered behavior</a:t>
            </a:r>
          </a:p>
        </p:txBody>
      </p:sp>
    </p:spTree>
    <p:extLst>
      <p:ext uri="{BB962C8B-B14F-4D97-AF65-F5344CB8AC3E}">
        <p14:creationId xmlns:p14="http://schemas.microsoft.com/office/powerpoint/2010/main" val="187040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Group Therapy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	Assumption- The way we react in a group is how we are in our “real lives.”</a:t>
            </a:r>
          </a:p>
          <a:p>
            <a:r>
              <a:rPr lang="en-US" altLang="en-US" dirty="0"/>
              <a:t>Some unique things about Group Therapy</a:t>
            </a:r>
          </a:p>
          <a:p>
            <a:r>
              <a:rPr lang="en-US" altLang="en-US" dirty="0"/>
              <a:t>Less expensive</a:t>
            </a:r>
          </a:p>
          <a:p>
            <a:r>
              <a:rPr lang="en-US" altLang="en-US" dirty="0"/>
              <a:t>Universality</a:t>
            </a:r>
          </a:p>
          <a:p>
            <a:r>
              <a:rPr lang="en-US" altLang="en-US" dirty="0"/>
              <a:t>Altruism</a:t>
            </a:r>
          </a:p>
          <a:p>
            <a:r>
              <a:rPr lang="en-US" altLang="en-US" dirty="0"/>
              <a:t>Family Situation</a:t>
            </a:r>
          </a:p>
          <a:p>
            <a:r>
              <a:rPr lang="en-US" altLang="en-US" dirty="0"/>
              <a:t>Development of social skills</a:t>
            </a:r>
          </a:p>
          <a:p>
            <a:pPr lvl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971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Family and Couples Therapy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/>
              <a:t>Family Therapy:</a:t>
            </a:r>
            <a:endParaRPr lang="en-US" altLang="en-US" dirty="0"/>
          </a:p>
          <a:p>
            <a:pPr lvl="1"/>
            <a:r>
              <a:rPr lang="en-US" altLang="en-US" sz="2800" dirty="0"/>
              <a:t>No scapegoats, one person’s problem affects everyone</a:t>
            </a:r>
          </a:p>
          <a:p>
            <a:pPr lvl="1"/>
            <a:r>
              <a:rPr lang="en-US" altLang="en-US" sz="2800" dirty="0"/>
              <a:t>Family environment must change if person will be successful</a:t>
            </a:r>
          </a:p>
          <a:p>
            <a:pPr eaLnBrk="1" hangingPunct="1"/>
            <a:r>
              <a:rPr lang="en-US" altLang="en-US" b="1" dirty="0"/>
              <a:t>Couples Therapy:</a:t>
            </a:r>
            <a:endParaRPr lang="en-US" altLang="en-US" dirty="0"/>
          </a:p>
          <a:p>
            <a:pPr lvl="1"/>
            <a:r>
              <a:rPr lang="en-US" altLang="en-US" sz="2500" dirty="0"/>
              <a:t>Poor communication and misunderstanding of nonverbal and verbal communication causes problems</a:t>
            </a:r>
          </a:p>
        </p:txBody>
      </p:sp>
    </p:spTree>
    <p:extLst>
      <p:ext uri="{BB962C8B-B14F-4D97-AF65-F5344CB8AC3E}">
        <p14:creationId xmlns:p14="http://schemas.microsoft.com/office/powerpoint/2010/main" val="318441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Psychotherapy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3900" dirty="0"/>
              <a:t>Talking</a:t>
            </a:r>
          </a:p>
          <a:p>
            <a:r>
              <a:rPr lang="en-US" altLang="en-US" sz="4000" b="1" dirty="0"/>
              <a:t>Insight Therapy-</a:t>
            </a:r>
            <a:r>
              <a:rPr lang="en-US" altLang="en-US" sz="4000" dirty="0"/>
              <a:t>help people gain insight w/ respect to their behavior, thoughts  &amp; feelings</a:t>
            </a:r>
            <a:endParaRPr lang="en-US" altLang="en-US" sz="4000" b="1" dirty="0"/>
          </a:p>
          <a:p>
            <a:r>
              <a:rPr lang="en-US" altLang="en-US" sz="4000" b="1" dirty="0"/>
              <a:t>Action Therapy-</a:t>
            </a:r>
            <a:r>
              <a:rPr lang="en-US" altLang="en-US" sz="4000" dirty="0"/>
              <a:t>Change disordered or inappropriate behavior directly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8906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Is Psychotherapy Effective?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dirty="0"/>
              <a:t>More people recover w/ therapy than w/o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/>
              <a:t>NO 1 METHOD IS EFFECTIVE FOR ALL PROBLEMS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/>
              <a:t>Some types are more effective for treating certain types of problems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3200" dirty="0"/>
              <a:t>Phobias-Systematic Desensitization</a:t>
            </a:r>
          </a:p>
        </p:txBody>
      </p:sp>
    </p:spTree>
    <p:extLst>
      <p:ext uri="{BB962C8B-B14F-4D97-AF65-F5344CB8AC3E}">
        <p14:creationId xmlns:p14="http://schemas.microsoft.com/office/powerpoint/2010/main" val="3278736273"/>
      </p:ext>
    </p:extLst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Therapeutic Alliance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dirty="0"/>
              <a:t>Most important predictor of therapeutic success:  Relationship </a:t>
            </a:r>
            <a:r>
              <a:rPr lang="en-US" altLang="en-US" sz="3600" dirty="0" err="1"/>
              <a:t>btwn</a:t>
            </a:r>
            <a:r>
              <a:rPr lang="en-US" altLang="en-US" sz="3600" dirty="0"/>
              <a:t> client and therapist</a:t>
            </a:r>
          </a:p>
          <a:p>
            <a:pPr lvl="1"/>
            <a:r>
              <a:rPr lang="en-US" altLang="en-US" sz="3200" dirty="0"/>
              <a:t>Protected Setting (private, safe)</a:t>
            </a:r>
          </a:p>
          <a:p>
            <a:pPr lvl="1"/>
            <a:r>
              <a:rPr lang="en-US" altLang="en-US" sz="3200" dirty="0"/>
              <a:t>Learn &amp; Practice new bx in that safe environment</a:t>
            </a:r>
          </a:p>
        </p:txBody>
      </p:sp>
    </p:spTree>
    <p:extLst>
      <p:ext uri="{BB962C8B-B14F-4D97-AF65-F5344CB8AC3E}">
        <p14:creationId xmlns:p14="http://schemas.microsoft.com/office/powerpoint/2010/main" val="173286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Biomedical Therapy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3200" dirty="0"/>
              <a:t>Biological / medical methods used to relieve symptoms of D/O</a:t>
            </a:r>
          </a:p>
          <a:p>
            <a:pPr eaLnBrk="1" hangingPunct="1">
              <a:buFontTx/>
              <a:buNone/>
            </a:pPr>
            <a:r>
              <a:rPr lang="en-US" altLang="en-US" sz="3200" dirty="0"/>
              <a:t>*Controls symptoms… may not necessarily take care of the problem</a:t>
            </a:r>
          </a:p>
          <a:p>
            <a:pPr eaLnBrk="1" hangingPunct="1">
              <a:buFontTx/>
              <a:buNone/>
            </a:pPr>
            <a:r>
              <a:rPr lang="en-US" altLang="en-US" sz="3200" dirty="0"/>
              <a:t>Psychotherapy builds coping strategies/Aids in Adjustment</a:t>
            </a:r>
          </a:p>
        </p:txBody>
      </p:sp>
    </p:spTree>
    <p:extLst>
      <p:ext uri="{BB962C8B-B14F-4D97-AF65-F5344CB8AC3E}">
        <p14:creationId xmlns:p14="http://schemas.microsoft.com/office/powerpoint/2010/main" val="189974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1524000" y="1905000"/>
            <a:ext cx="6096000" cy="762000"/>
          </a:xfrm>
        </p:spPr>
        <p:txBody>
          <a:bodyPr/>
          <a:lstStyle/>
          <a:p>
            <a:br>
              <a:rPr lang="en-US" altLang="en-US" dirty="0"/>
            </a:br>
            <a:br>
              <a:rPr lang="en-US" altLang="en-US" dirty="0"/>
            </a:br>
            <a:r>
              <a:rPr lang="en-US" altLang="en-US" sz="4000" dirty="0"/>
              <a:t>Approaches to Psychotherapy</a:t>
            </a:r>
          </a:p>
        </p:txBody>
      </p:sp>
      <p:sp>
        <p:nvSpPr>
          <p:cNvPr id="13315" name="Subtitle 4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en-US" sz="3600" dirty="0"/>
              <a:t>	</a:t>
            </a:r>
          </a:p>
          <a:p>
            <a:pPr algn="l"/>
            <a:r>
              <a:rPr lang="en-US" altLang="en-US" sz="3600" dirty="0"/>
              <a:t>Humanist </a:t>
            </a:r>
          </a:p>
          <a:p>
            <a:pPr algn="l"/>
            <a:r>
              <a:rPr lang="en-US" altLang="en-US" sz="3600" dirty="0" err="1"/>
              <a:t>Behaviroal</a:t>
            </a:r>
            <a:r>
              <a:rPr lang="en-US" altLang="en-US" sz="3600" dirty="0"/>
              <a:t> therapists</a:t>
            </a:r>
          </a:p>
          <a:p>
            <a:pPr algn="l"/>
            <a:r>
              <a:rPr lang="en-US" altLang="en-US" sz="3600" dirty="0"/>
              <a:t>Cognitive therapists</a:t>
            </a:r>
          </a:p>
        </p:txBody>
      </p:sp>
    </p:spTree>
    <p:extLst>
      <p:ext uri="{BB962C8B-B14F-4D97-AF65-F5344CB8AC3E}">
        <p14:creationId xmlns:p14="http://schemas.microsoft.com/office/powerpoint/2010/main" val="364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eaLnBrk="1" hangingPunct="1"/>
            <a:r>
              <a:rPr lang="en-US" altLang="en-US"/>
              <a:t>Psychodynamic Therapy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3810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b="1" dirty="0"/>
              <a:t>Theorist: S. Freud</a:t>
            </a:r>
          </a:p>
          <a:p>
            <a:pPr lvl="1" eaLnBrk="1" hangingPunct="1"/>
            <a:r>
              <a:rPr lang="en-US" altLang="en-US" sz="2800" b="1" dirty="0"/>
              <a:t>Free Association:</a:t>
            </a:r>
            <a:r>
              <a:rPr lang="en-US" altLang="en-US" sz="2800" dirty="0"/>
              <a:t> Talk about whatever comes to mind; Therapist recognizes and interprets unconscious conflicts</a:t>
            </a:r>
          </a:p>
          <a:p>
            <a:pPr lvl="1" eaLnBrk="1" hangingPunct="1"/>
            <a:r>
              <a:rPr lang="en-US" altLang="en-US" sz="2800" b="1" dirty="0"/>
              <a:t>Resistance: </a:t>
            </a:r>
            <a:r>
              <a:rPr lang="en-US" altLang="en-US" sz="2800" dirty="0"/>
              <a:t>Suggests something is </a:t>
            </a:r>
            <a:r>
              <a:rPr lang="en-US" altLang="en-US" sz="2800" dirty="0" err="1"/>
              <a:t>threatining</a:t>
            </a:r>
            <a:r>
              <a:rPr lang="en-US" altLang="en-US" sz="2800" dirty="0"/>
              <a:t> the client</a:t>
            </a:r>
            <a:endParaRPr lang="en-US" altLang="en-US" sz="2800" b="1" dirty="0"/>
          </a:p>
          <a:p>
            <a:pPr lvl="1" eaLnBrk="1" hangingPunct="1"/>
            <a:r>
              <a:rPr lang="en-US" altLang="en-US" sz="2800" b="1" dirty="0"/>
              <a:t>Dream analysis: </a:t>
            </a:r>
            <a:r>
              <a:rPr lang="en-US" altLang="en-US" sz="2800" dirty="0"/>
              <a:t>Threatening unconscious conflict comes out more easily in dreams</a:t>
            </a:r>
          </a:p>
        </p:txBody>
      </p:sp>
    </p:spTree>
    <p:extLst>
      <p:ext uri="{BB962C8B-B14F-4D97-AF65-F5344CB8AC3E}">
        <p14:creationId xmlns:p14="http://schemas.microsoft.com/office/powerpoint/2010/main" val="344333308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Psychodynamic Therapy</a:t>
            </a:r>
          </a:p>
        </p:txBody>
      </p:sp>
      <p:sp>
        <p:nvSpPr>
          <p:cNvPr id="15363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600"/>
              <a:t>Traditional</a:t>
            </a:r>
            <a:r>
              <a:rPr lang="en-US" altLang="en-US"/>
              <a:t>		</a:t>
            </a:r>
          </a:p>
        </p:txBody>
      </p:sp>
      <p:sp>
        <p:nvSpPr>
          <p:cNvPr id="15364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200" dirty="0"/>
              <a:t>Take years for results</a:t>
            </a:r>
          </a:p>
          <a:p>
            <a:r>
              <a:rPr lang="en-US" altLang="en-US" sz="3200" dirty="0"/>
              <a:t>Doctor-Patient Concept</a:t>
            </a:r>
          </a:p>
          <a:p>
            <a:r>
              <a:rPr lang="en-US" altLang="en-US" sz="3200" dirty="0"/>
              <a:t>Less Directive</a:t>
            </a:r>
          </a:p>
        </p:txBody>
      </p:sp>
      <p:sp>
        <p:nvSpPr>
          <p:cNvPr id="15365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3200"/>
              <a:t>Modern Psychodynamic</a:t>
            </a:r>
          </a:p>
        </p:txBody>
      </p:sp>
      <p:sp>
        <p:nvSpPr>
          <p:cNvPr id="15366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200" dirty="0"/>
              <a:t>Focus more on ego and sense of self (instead of the id)</a:t>
            </a:r>
          </a:p>
          <a:p>
            <a:r>
              <a:rPr lang="en-US" altLang="en-US" sz="3200" dirty="0"/>
              <a:t>Therapist-Client</a:t>
            </a:r>
          </a:p>
          <a:p>
            <a:r>
              <a:rPr lang="en-US" altLang="en-US" sz="3200" dirty="0"/>
              <a:t>More Directive, asking questions</a:t>
            </a:r>
          </a:p>
        </p:txBody>
      </p:sp>
    </p:spTree>
    <p:extLst>
      <p:ext uri="{BB962C8B-B14F-4D97-AF65-F5344CB8AC3E}">
        <p14:creationId xmlns:p14="http://schemas.microsoft.com/office/powerpoint/2010/main" val="270798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Humanistic Therapy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3733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3600" b="1" dirty="0"/>
              <a:t>Therapist: </a:t>
            </a:r>
            <a:r>
              <a:rPr lang="en-US" altLang="en-US" sz="3600" dirty="0"/>
              <a:t>Carl Rogers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3600" dirty="0"/>
              <a:t>Encourage people to understand themselves and to grow personally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3600" dirty="0"/>
              <a:t>Emphasis on conscious thought, the present and Self-Fulfillment</a:t>
            </a:r>
          </a:p>
        </p:txBody>
      </p:sp>
    </p:spTree>
    <p:extLst>
      <p:ext uri="{BB962C8B-B14F-4D97-AF65-F5344CB8AC3E}">
        <p14:creationId xmlns:p14="http://schemas.microsoft.com/office/powerpoint/2010/main" val="2563101155"/>
      </p:ext>
    </p:extLst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Rogers’ Approach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600" b="1" dirty="0"/>
              <a:t>Unconditional Positive Regard</a:t>
            </a:r>
          </a:p>
          <a:p>
            <a:pPr lvl="1"/>
            <a:r>
              <a:rPr lang="en-US" altLang="en-US" dirty="0"/>
              <a:t>Accept &amp; value another person regardless of their behavior</a:t>
            </a:r>
            <a:endParaRPr lang="en-US" alt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b="1" dirty="0"/>
              <a:t>Reflection, Empathy &amp; Authenticity</a:t>
            </a:r>
          </a:p>
          <a:p>
            <a:r>
              <a:rPr lang="en-US" altLang="en-US" sz="3600" b="1" dirty="0"/>
              <a:t>Self Actualization </a:t>
            </a:r>
          </a:p>
          <a:p>
            <a:pPr lvl="1"/>
            <a:r>
              <a:rPr lang="en-US" altLang="en-US" b="1" dirty="0"/>
              <a:t>Maslow</a:t>
            </a:r>
          </a:p>
          <a:p>
            <a:pPr lvl="1"/>
            <a:r>
              <a:rPr lang="en-US" altLang="en-US" sz="3200" dirty="0"/>
              <a:t>Motivates all human behavior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290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Humanistic Therapies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/>
              <a:t>Used to Treat 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/>
              <a:t>Less serious mental disorders</a:t>
            </a:r>
          </a:p>
          <a:p>
            <a:pPr eaLnBrk="1" hangingPunct="1"/>
            <a:r>
              <a:rPr lang="en-US" altLang="en-US" dirty="0"/>
              <a:t>Career choices</a:t>
            </a:r>
          </a:p>
          <a:p>
            <a:pPr eaLnBrk="1" hangingPunct="1"/>
            <a:r>
              <a:rPr lang="en-US" altLang="en-US" dirty="0"/>
              <a:t>Form of Marriage Counseling</a:t>
            </a:r>
          </a:p>
          <a:p>
            <a:pPr eaLnBrk="1" hangingPunct="1"/>
            <a:r>
              <a:rPr lang="en-US" altLang="en-US" dirty="0"/>
              <a:t>Deal w/ work place issues</a:t>
            </a:r>
          </a:p>
          <a:p>
            <a:pPr lvl="1" eaLnBrk="1" hangingPunct="1"/>
            <a:r>
              <a:rPr lang="en-US" altLang="en-US" sz="3200" dirty="0"/>
              <a:t>Less chance of misinterpretation, b/c you are not saying anything the client has not already said</a:t>
            </a:r>
          </a:p>
          <a:p>
            <a:pPr lvl="1" eaLnBrk="1" hangingPunct="1"/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86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2983</TotalTime>
  <Words>665</Words>
  <Application>Microsoft Office PowerPoint</Application>
  <PresentationFormat>On-screen Show (4:3)</PresentationFormat>
  <Paragraphs>132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Garamond</vt:lpstr>
      <vt:lpstr>Organic</vt:lpstr>
      <vt:lpstr>Therapy</vt:lpstr>
      <vt:lpstr>Psychotherapy</vt:lpstr>
      <vt:lpstr>Biomedical Therapy</vt:lpstr>
      <vt:lpstr>  Approaches to Psychotherapy</vt:lpstr>
      <vt:lpstr>Psychodynamic Therapy</vt:lpstr>
      <vt:lpstr>Psychodynamic Therapy</vt:lpstr>
      <vt:lpstr>Humanistic Therapy</vt:lpstr>
      <vt:lpstr>Rogers’ Approach</vt:lpstr>
      <vt:lpstr>Humanistic Therapies</vt:lpstr>
      <vt:lpstr>Behavior Therapies</vt:lpstr>
      <vt:lpstr>Classical Conditioning Techniques</vt:lpstr>
      <vt:lpstr>Other Behavioral Therapies</vt:lpstr>
      <vt:lpstr>Effectiveness of Behavioral Therapies</vt:lpstr>
      <vt:lpstr>Cognitive Therapy</vt:lpstr>
      <vt:lpstr>Cognitive Therapy</vt:lpstr>
      <vt:lpstr>Cognitive-Behavioral Therapies</vt:lpstr>
      <vt:lpstr>Success of CBT</vt:lpstr>
      <vt:lpstr>Group Therapy</vt:lpstr>
      <vt:lpstr>Family and Couples Therapy</vt:lpstr>
      <vt:lpstr>Is Psychotherapy Effective?</vt:lpstr>
      <vt:lpstr>Therapeutic Alliance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BRECKNER, REBECCA D.</dc:creator>
  <cp:lastModifiedBy>Koleman Parsley</cp:lastModifiedBy>
  <cp:revision>18</cp:revision>
  <cp:lastPrinted>2016-04-20T13:05:47Z</cp:lastPrinted>
  <dcterms:created xsi:type="dcterms:W3CDTF">2013-11-20T13:41:18Z</dcterms:created>
  <dcterms:modified xsi:type="dcterms:W3CDTF">2018-12-05T16:26:53Z</dcterms:modified>
</cp:coreProperties>
</file>