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bfddd35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bfddd35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bfddd355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bfddd355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fb344e0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fb344e0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fb344e09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fb344e0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bfddd35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bfddd35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bfddd35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bfddd35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bfddd35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bfddd35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bfddd355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bfddd355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bfddd355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bfddd35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bfddd355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bfddd355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www.kaggle.com/datasets/muhammadehsan000/global-electric-vehicle-sales-data-2010-2024" TargetMode="External"/><Relationship Id="rId5" Type="http://schemas.openxmlformats.org/officeDocument/2006/relationships/hyperlink" Target="https://www.kaggle.com/datasets/muhammadehsan000/global-electric-vehicle-sales-data-2010-2024" TargetMode="External"/><Relationship Id="rId6" Type="http://schemas.openxmlformats.org/officeDocument/2006/relationships/hyperlink" Target="https://console.cloud.google.com/bigquery?sq=348514529987:54e21902dd974b2faba31cf21c4286ce" TargetMode="External"/><Relationship Id="rId7" Type="http://schemas.openxmlformats.org/officeDocument/2006/relationships/hyperlink" Target="https://public.tableau.com/app/profile/.70531054/viz/E-vehicleglobalsales/Dashboard_projec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public.tableau.com/app/profile/.70531054/viz/E-vehicleglobalsales/Dashboard_projec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41000"/>
          </a:blip>
          <a:srcRect b="-23000" l="8700" r="0" t="-31678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713325"/>
            <a:ext cx="9003000" cy="15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" sz="5422"/>
              <a:t>Electric Vehicle</a:t>
            </a:r>
            <a:endParaRPr b="1" i="1" sz="54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0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" sz="4977"/>
              <a:t>GLOBAL SALES</a:t>
            </a:r>
            <a:endParaRPr b="1" i="1" sz="4977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242450" y="2958450"/>
            <a:ext cx="49014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" sz="3000">
                <a:solidFill>
                  <a:schemeClr val="dk1"/>
                </a:solidFill>
                <a:highlight>
                  <a:srgbClr val="B7B7B7"/>
                </a:highlight>
              </a:rPr>
              <a:t>Kolesnyk Olena </a:t>
            </a:r>
            <a:endParaRPr b="1" i="1" sz="3000">
              <a:solidFill>
                <a:schemeClr val="dk1"/>
              </a:solidFill>
              <a:highlight>
                <a:srgbClr val="B7B7B7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116825"/>
            <a:ext cx="85206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uk" sz="1400">
                <a:latin typeface="Montserrat"/>
                <a:ea typeface="Montserrat"/>
                <a:cs typeface="Montserrat"/>
                <a:sym typeface="Montserrat"/>
              </a:rPr>
              <a:t>І, власне, карта, яка наочно демонструє поширення по світу електротранспорту. Країни згруповані за економічними особливостями: країни “Великої сімки”, високого та середнього рівня економічного розвитку.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863550"/>
            <a:ext cx="8520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11237" l="13956" r="0" t="29928"/>
          <a:stretch/>
        </p:blipFill>
        <p:spPr>
          <a:xfrm>
            <a:off x="311700" y="315400"/>
            <a:ext cx="8648126" cy="36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 amt="25000"/>
          </a:blip>
          <a:srcRect b="5105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09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uk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Дослідження, проведені у проєкті демонструють, що світова тенденція переходу на електроавтомобілі у найближчу декаду набиратиме ще більше обертів. З розвитком зарядної інфраструктури все більше споживачів користуватиметься електротранспортом, так як його обслуговування ставатиме доступніше, в т.ч. подорожі зручніше. 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uk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Використання електроавтобусів та таксі змінить сферу громадського транспорту, як і використання вантажної техніки та електрофургонів сферу вантажоперевезень. Загалом очікується позитивний вплив на екологію та зменшення викидів СО2.                             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uk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Електротранспорт стане не лише модним трендом, а й важливою складовою транспортної інфраструктури на найближчі десятиліття.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>
                <a:latin typeface="Montserrat SemiBold"/>
                <a:ea typeface="Montserrat SemiBold"/>
                <a:cs typeface="Montserrat SemiBold"/>
                <a:sym typeface="Montserrat SemiBold"/>
              </a:rPr>
              <a:t>Головні висновки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5548950" y="3424000"/>
            <a:ext cx="1231500" cy="428100"/>
          </a:xfrm>
          <a:prstGeom prst="rect">
            <a:avLst/>
          </a:prstGeom>
          <a:solidFill>
            <a:srgbClr val="D7D9D9"/>
          </a:solidFill>
          <a:ln cap="flat" cmpd="sng" w="9525">
            <a:solidFill>
              <a:srgbClr val="D7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7B7B7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 amt="27000"/>
          </a:blip>
          <a:srcRect b="5105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uk">
                <a:latin typeface="Montserrat SemiBold"/>
                <a:ea typeface="Montserrat SemiBold"/>
                <a:cs typeface="Montserrat SemiBold"/>
                <a:sym typeface="Montserrat SemiBold"/>
              </a:rPr>
              <a:t>Мета проєкту: дослідження </a:t>
            </a:r>
            <a:r>
              <a:rPr i="1" lang="uk">
                <a:latin typeface="Montserrat SemiBold"/>
                <a:ea typeface="Montserrat SemiBold"/>
                <a:cs typeface="Montserrat SemiBold"/>
                <a:sym typeface="Montserrat SemiBold"/>
              </a:rPr>
              <a:t>закономірностей у </a:t>
            </a:r>
            <a:r>
              <a:rPr i="1" lang="uk">
                <a:latin typeface="Montserrat SemiBold"/>
                <a:ea typeface="Montserrat SemiBold"/>
                <a:cs typeface="Montserrat SemiBold"/>
                <a:sym typeface="Montserrat SemiBold"/>
              </a:rPr>
              <a:t>світових продажах електротранспорту.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674450"/>
            <a:ext cx="8520600" cy="26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Огляд різних типів електротранспорту, доступних сьогодні, аналіз світових тенденцій демонструє стабільне зростання продажів та їх потенціалу у транспортній галузі. Візуалізація дозволяє краще зрозуміти динаміку ринку та сьогочасну популяризацію електричного транспорту.</a:t>
            </a:r>
            <a:endParaRPr>
              <a:solidFill>
                <a:srgbClr val="43434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uk">
                <a:solidFill>
                  <a:srgbClr val="43434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Сучасний період відродження та розвитку електро транспорту зумовлений світовим прогресом, потребами та проблемами екології та державними стимулами.</a:t>
            </a:r>
            <a:endParaRPr>
              <a:solidFill>
                <a:srgbClr val="43434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 amt="27000"/>
          </a:blip>
          <a:srcRect b="5105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11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uk">
                <a:latin typeface="Montserrat SemiBold"/>
                <a:ea typeface="Montserrat SemiBold"/>
                <a:cs typeface="Montserrat SemiBold"/>
                <a:sym typeface="Montserrat SemiBold"/>
              </a:rPr>
              <a:t>Використані у дослідженні технології: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83000" y="1516750"/>
            <a:ext cx="86049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uk">
                <a:solidFill>
                  <a:srgbClr val="43434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SQL для написання запитів та отримання данних із датасету, розміщеного на платформі Kaggle -</a:t>
            </a:r>
            <a:endParaRPr>
              <a:solidFill>
                <a:srgbClr val="43434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i="1" lang="uk" sz="1380" u="sng">
                <a:solidFill>
                  <a:schemeClr val="hlink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  <a:hlinkClick r:id="rId4"/>
              </a:rPr>
              <a:t>h</a:t>
            </a:r>
            <a:r>
              <a:rPr i="1" lang="uk" sz="1280" u="sng">
                <a:solidFill>
                  <a:schemeClr val="hlink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  <a:hlinkClick r:id="rId5"/>
              </a:rPr>
              <a:t>ttps://www.kaggle.com/datasets/muhammadehsan000/global-electric-vehicle-sales-data-2010-2024</a:t>
            </a:r>
            <a:endParaRPr i="1" sz="1280">
              <a:solidFill>
                <a:srgbClr val="43434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i="1" lang="uk" sz="1280" u="sng">
                <a:solidFill>
                  <a:schemeClr val="hlink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https://console.cloud.google.com/bigquery?sq=348514529987:54e21902dd974b2faba31cf21c4286ce</a:t>
            </a:r>
            <a:endParaRPr i="1" sz="1280">
              <a:solidFill>
                <a:srgbClr val="43434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i="1" sz="100">
              <a:solidFill>
                <a:srgbClr val="43434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i="1" sz="100">
              <a:solidFill>
                <a:srgbClr val="43434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uk">
                <a:solidFill>
                  <a:srgbClr val="43434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Tableau - для візуалізації результатів аналізу та створення дашборду - </a:t>
            </a:r>
            <a:endParaRPr>
              <a:solidFill>
                <a:srgbClr val="43434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i="1" lang="uk" sz="1280" u="sng">
                <a:solidFill>
                  <a:schemeClr val="hlink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https://public.tableau.com/app/profile/.70531054/viz/E-vehicleglobalsales/Dashboard_project</a:t>
            </a:r>
            <a:endParaRPr i="1" sz="1280">
              <a:solidFill>
                <a:srgbClr val="43434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380">
              <a:solidFill>
                <a:srgbClr val="434343"/>
              </a:solidFill>
              <a:highlight>
                <a:schemeClr val="lt2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uk" sz="1380">
                <a:solidFill>
                  <a:srgbClr val="43434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Термін виконання проєкту - 10 к.д.</a:t>
            </a:r>
            <a:endParaRPr sz="1380">
              <a:solidFill>
                <a:srgbClr val="43434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>
              <a:solidFill>
                <a:srgbClr val="434343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6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i="1" lang="uk" sz="2078"/>
              <a:t>Скрипт, написаний на SQL у BigQuery для отримання даних</a:t>
            </a:r>
            <a:endParaRPr b="1" i="1" sz="207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i="1" sz="2078"/>
          </a:p>
        </p:txBody>
      </p:sp>
      <p:sp>
        <p:nvSpPr>
          <p:cNvPr id="76" name="Google Shape;76;p16"/>
          <p:cNvSpPr txBox="1"/>
          <p:nvPr/>
        </p:nvSpPr>
        <p:spPr>
          <a:xfrm>
            <a:off x="247750" y="1088475"/>
            <a:ext cx="48957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mode_count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mode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(*)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count_mode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`inspired-parsec-433116-a1.Electrocars.e-cars`</a:t>
            </a:r>
            <a:endParaRPr sz="10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mode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total_counts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count_mode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total_count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mode_count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powertrain_counts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powertrain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(*)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count_powertrain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(*)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100.0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(*))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uk" sz="10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percentage_powertrain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`inspired-parsec-433116-a1.Electrocars.e-cars`</a:t>
            </a:r>
            <a:endParaRPr sz="10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powertrain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region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uk" sz="10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total_size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`inspired-parsec-433116-a1.Electrocars.e-cars`</a:t>
            </a:r>
            <a:endParaRPr sz="10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region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760525" y="1088475"/>
            <a:ext cx="40848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10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mc.mode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mc.count_mode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tc.total_count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uk" sz="10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uk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percentage_mode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pc.powertrain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pc.percentage_powertrain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t.region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t.year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t.total_size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sz="10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mode_count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mc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CROSS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sz="10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total_counts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tc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CROSS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sz="10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powertrain_counts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pc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CROSS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sz="10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10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uk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mc.count_mode</a:t>
            </a:r>
            <a:r>
              <a:rPr lang="uk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4528" l="1072" r="1452" t="13725"/>
          <a:stretch/>
        </p:blipFill>
        <p:spPr>
          <a:xfrm>
            <a:off x="115550" y="322725"/>
            <a:ext cx="8912875" cy="42048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39500" y="4651475"/>
            <a:ext cx="886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https://public.tableau.com/app/profile/.70531054/viz/E-vehicleglobalsales/Dashboard_project</a:t>
            </a:r>
            <a:endParaRPr i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3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uk" sz="1400">
                <a:latin typeface="Montserrat"/>
                <a:ea typeface="Montserrat"/>
                <a:cs typeface="Montserrat"/>
                <a:sym typeface="Montserrat"/>
              </a:rPr>
              <a:t>Основний графік, який демонструє головну тенденцію у здійсних світових купівлях та прогнозованих у найближче десятиліття. 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863550"/>
            <a:ext cx="8520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10223" l="13956" r="0" t="29777"/>
          <a:stretch/>
        </p:blipFill>
        <p:spPr>
          <a:xfrm>
            <a:off x="108801" y="334025"/>
            <a:ext cx="8723501" cy="35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5400012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131850"/>
            <a:ext cx="85206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uk" sz="1400">
                <a:latin typeface="Montserrat"/>
                <a:ea typeface="Montserrat"/>
                <a:cs typeface="Montserrat"/>
                <a:sym typeface="Montserrat"/>
              </a:rPr>
              <a:t>Стовпчикова діаграма</a:t>
            </a:r>
            <a:r>
              <a:rPr i="1" lang="uk" sz="1400">
                <a:latin typeface="Montserrat"/>
                <a:ea typeface="Montserrat"/>
                <a:cs typeface="Montserrat"/>
                <a:sym typeface="Montserrat"/>
              </a:rPr>
              <a:t>, що візуалізує розподіл на типи транспорту за регіонами.  Найбільша частина (понад 55%) світових купівель за авто, значно менші припадають на автобуси (18%), фургони (16,5%) та вантажівки (7,8%).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863550"/>
            <a:ext cx="8520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10745" l="14045" r="0" t="29492"/>
          <a:stretch/>
        </p:blipFill>
        <p:spPr>
          <a:xfrm>
            <a:off x="166850" y="405475"/>
            <a:ext cx="8909568" cy="348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5400012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13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uk" sz="1400">
                <a:latin typeface="Montserrat"/>
                <a:ea typeface="Montserrat"/>
                <a:cs typeface="Montserrat"/>
                <a:sym typeface="Montserrat"/>
              </a:rPr>
              <a:t>Діаграма, що відтворює розподіл електротранспорту за типами силових агрегатів: на акумуляторах (BEV), на паливних елементах (FCEV) та гібридні (PHEV).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863550"/>
            <a:ext cx="8520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10506" l="14126" r="0" t="29491"/>
          <a:stretch/>
        </p:blipFill>
        <p:spPr>
          <a:xfrm>
            <a:off x="168125" y="428125"/>
            <a:ext cx="8807750" cy="346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5400012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131850"/>
            <a:ext cx="85206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uk" sz="1400">
                <a:latin typeface="Montserrat"/>
                <a:ea typeface="Montserrat"/>
                <a:cs typeface="Montserrat"/>
                <a:sym typeface="Montserrat"/>
              </a:rPr>
              <a:t>Cектори на стовпчиковій діаграмі відповідають за тип транспорту, а самі бари розподілені за роками.  Зростає попит як у цілому значно, так і окремо на автобуси приміром та інші типи.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863550"/>
            <a:ext cx="8520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10552" l="13852" r="0" t="29592"/>
          <a:stretch/>
        </p:blipFill>
        <p:spPr>
          <a:xfrm>
            <a:off x="255275" y="360400"/>
            <a:ext cx="8761099" cy="35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