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907024"/>
            <a:ext cx="7477601" cy="1666399"/>
          </a:xfrm>
          <a:prstGeom prst="rect">
            <a:avLst/>
          </a:prstGeom>
          <a:noFill/>
          <a:ln/>
        </p:spPr>
        <p:txBody>
          <a:bodyPr wrap="square" rtlCol="0" anchor="t"/>
          <a:lstStyle/>
          <a:p>
            <a:pPr indent="0" marL="0">
              <a:lnSpc>
                <a:spcPts val="6561"/>
              </a:lnSpc>
              <a:buNone/>
            </a:pPr>
            <a:r>
              <a:rPr lang="en-US" sz="5249" b="1" dirty="0">
                <a:solidFill>
                  <a:srgbClr val="443728"/>
                </a:solidFill>
                <a:latin typeface="Crimson Pro" pitchFamily="34" charset="0"/>
                <a:ea typeface="Crimson Pro" pitchFamily="34" charset="-122"/>
                <a:cs typeface="Crimson Pro" pitchFamily="34" charset="-120"/>
              </a:rPr>
              <a:t>Hadoop File System Management</a:t>
            </a:r>
            <a:endParaRPr lang="en-US" sz="5249" dirty="0"/>
          </a:p>
        </p:txBody>
      </p:sp>
      <p:sp>
        <p:nvSpPr>
          <p:cNvPr id="6" name="Text 3"/>
          <p:cNvSpPr/>
          <p:nvPr/>
        </p:nvSpPr>
        <p:spPr>
          <a:xfrm>
            <a:off x="6319599" y="3906679"/>
            <a:ext cx="7477601"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Hadoop Distributed File System (HDFS) allows efficient storage and retrieval of large datasets. Proper management of the HDFS is critical for ensuring optimal performance and reliability of the Hadoop ecosystem. This guide provides essential commands for managing the directory structure and files within HDFS.</a:t>
            </a:r>
            <a:endParaRPr lang="en-US" sz="1750" dirty="0"/>
          </a:p>
        </p:txBody>
      </p:sp>
      <p:sp>
        <p:nvSpPr>
          <p:cNvPr id="7" name="Shape 4"/>
          <p:cNvSpPr/>
          <p:nvPr/>
        </p:nvSpPr>
        <p:spPr>
          <a:xfrm>
            <a:off x="6319599" y="5950268"/>
            <a:ext cx="355402" cy="355402"/>
          </a:xfrm>
          <a:prstGeom prst="roundRect">
            <a:avLst>
              <a:gd name="adj" fmla="val 25726039"/>
            </a:avLst>
          </a:prstGeom>
          <a:solidFill>
            <a:srgbClr val="B86EB7"/>
          </a:solidFill>
          <a:ln w="7620">
            <a:solidFill>
              <a:srgbClr val="FFFFFF"/>
            </a:solidFill>
            <a:prstDash val="solid"/>
          </a:ln>
        </p:spPr>
      </p:sp>
      <p:sp>
        <p:nvSpPr>
          <p:cNvPr id="8" name="Text 5"/>
          <p:cNvSpPr/>
          <p:nvPr/>
        </p:nvSpPr>
        <p:spPr>
          <a:xfrm>
            <a:off x="6383417" y="6054804"/>
            <a:ext cx="227767" cy="146328"/>
          </a:xfrm>
          <a:prstGeom prst="rect">
            <a:avLst/>
          </a:prstGeom>
          <a:noFill/>
          <a:ln/>
        </p:spPr>
        <p:txBody>
          <a:bodyPr wrap="none" rtlCol="0" anchor="t"/>
          <a:lstStyle/>
          <a:p>
            <a:pPr algn="ctr" indent="0" marL="0">
              <a:lnSpc>
                <a:spcPts val="1152"/>
              </a:lnSpc>
              <a:buNone/>
            </a:pPr>
            <a:r>
              <a:rPr lang="en-US" sz="1152" dirty="0">
                <a:solidFill>
                  <a:srgbClr val="3C3838"/>
                </a:solidFill>
                <a:latin typeface="Open Sans" pitchFamily="34" charset="0"/>
                <a:ea typeface="Open Sans" pitchFamily="34" charset="-122"/>
                <a:cs typeface="Open Sans" pitchFamily="34" charset="-120"/>
              </a:rPr>
              <a:t>Ma</a:t>
            </a:r>
            <a:endParaRPr lang="en-US" sz="1152" dirty="0"/>
          </a:p>
        </p:txBody>
      </p:sp>
      <p:sp>
        <p:nvSpPr>
          <p:cNvPr id="9" name="Text 6"/>
          <p:cNvSpPr/>
          <p:nvPr/>
        </p:nvSpPr>
        <p:spPr>
          <a:xfrm>
            <a:off x="6786086" y="5933599"/>
            <a:ext cx="2258378" cy="388858"/>
          </a:xfrm>
          <a:prstGeom prst="rect">
            <a:avLst/>
          </a:prstGeom>
          <a:noFill/>
          <a:ln/>
        </p:spPr>
        <p:txBody>
          <a:bodyPr wrap="none" rtlCol="0" anchor="t"/>
          <a:lstStyle/>
          <a:p>
            <a:pPr algn="l" indent="0" marL="0">
              <a:lnSpc>
                <a:spcPts val="3062"/>
              </a:lnSpc>
              <a:buNone/>
            </a:pPr>
            <a:r>
              <a:rPr lang="en-US" sz="2187" b="1" dirty="0">
                <a:solidFill>
                  <a:srgbClr val="443728"/>
                </a:solidFill>
                <a:latin typeface="Open Sans" pitchFamily="34" charset="0"/>
                <a:ea typeface="Open Sans" pitchFamily="34" charset="-122"/>
                <a:cs typeface="Open Sans" pitchFamily="34" charset="-120"/>
              </a:rPr>
              <a:t>by Madhu Koleti</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877014"/>
            <a:ext cx="9138047"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Creating a Directory Structure in HDFS</a:t>
            </a:r>
            <a:endParaRPr lang="en-US" sz="4374" dirty="0"/>
          </a:p>
        </p:txBody>
      </p:sp>
      <p:sp>
        <p:nvSpPr>
          <p:cNvPr id="6" name="Shape 3"/>
          <p:cNvSpPr/>
          <p:nvPr/>
        </p:nvSpPr>
        <p:spPr>
          <a:xfrm>
            <a:off x="1144310" y="1904643"/>
            <a:ext cx="44410" cy="5447824"/>
          </a:xfrm>
          <a:prstGeom prst="roundRect">
            <a:avLst>
              <a:gd name="adj" fmla="val 225151"/>
            </a:avLst>
          </a:prstGeom>
          <a:solidFill>
            <a:srgbClr val="D1C8C6"/>
          </a:solidFill>
          <a:ln/>
        </p:spPr>
      </p:sp>
      <p:sp>
        <p:nvSpPr>
          <p:cNvPr id="7" name="Shape 4"/>
          <p:cNvSpPr/>
          <p:nvPr/>
        </p:nvSpPr>
        <p:spPr>
          <a:xfrm>
            <a:off x="1416427" y="2305943"/>
            <a:ext cx="777597" cy="44410"/>
          </a:xfrm>
          <a:prstGeom prst="roundRect">
            <a:avLst>
              <a:gd name="adj" fmla="val 225151"/>
            </a:avLst>
          </a:prstGeom>
          <a:solidFill>
            <a:srgbClr val="D1C8C6"/>
          </a:solidFill>
          <a:ln/>
        </p:spPr>
      </p:sp>
      <p:sp>
        <p:nvSpPr>
          <p:cNvPr id="8" name="Shape 5"/>
          <p:cNvSpPr/>
          <p:nvPr/>
        </p:nvSpPr>
        <p:spPr>
          <a:xfrm>
            <a:off x="916484" y="2078236"/>
            <a:ext cx="499943" cy="499943"/>
          </a:xfrm>
          <a:prstGeom prst="roundRect">
            <a:avLst>
              <a:gd name="adj" fmla="val 20000"/>
            </a:avLst>
          </a:prstGeom>
          <a:solidFill>
            <a:srgbClr val="EBE2E0"/>
          </a:solidFill>
          <a:ln w="7620">
            <a:solidFill>
              <a:srgbClr val="D1C8C6"/>
            </a:solidFill>
            <a:prstDash val="solid"/>
          </a:ln>
        </p:spPr>
      </p:sp>
      <p:sp>
        <p:nvSpPr>
          <p:cNvPr id="9" name="Text 6"/>
          <p:cNvSpPr/>
          <p:nvPr/>
        </p:nvSpPr>
        <p:spPr>
          <a:xfrm>
            <a:off x="1104126" y="2119908"/>
            <a:ext cx="1246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7"/>
          <p:cNvSpPr/>
          <p:nvPr/>
        </p:nvSpPr>
        <p:spPr>
          <a:xfrm>
            <a:off x="2388513" y="2126813"/>
            <a:ext cx="3511987"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Command to Create Directory</a:t>
            </a:r>
            <a:endParaRPr lang="en-US" sz="2187" dirty="0"/>
          </a:p>
        </p:txBody>
      </p:sp>
      <p:sp>
        <p:nvSpPr>
          <p:cNvPr id="11" name="Text 8"/>
          <p:cNvSpPr/>
          <p:nvPr/>
        </p:nvSpPr>
        <p:spPr>
          <a:xfrm>
            <a:off x="2388513" y="2607231"/>
            <a:ext cx="7751088" cy="355402"/>
          </a:xfrm>
          <a:prstGeom prst="rect">
            <a:avLst/>
          </a:prstGeom>
          <a:noFill/>
          <a:ln/>
        </p:spPr>
        <p:txBody>
          <a:bodyPr wrap="non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Use the following command to create a directory structure in HDFS:</a:t>
            </a:r>
            <a:endParaRPr lang="en-US" sz="1750" dirty="0"/>
          </a:p>
        </p:txBody>
      </p:sp>
      <p:sp>
        <p:nvSpPr>
          <p:cNvPr id="12" name="Text 9"/>
          <p:cNvSpPr/>
          <p:nvPr/>
        </p:nvSpPr>
        <p:spPr>
          <a:xfrm>
            <a:off x="2388513" y="3095863"/>
            <a:ext cx="7751088" cy="355402"/>
          </a:xfrm>
          <a:prstGeom prst="rect">
            <a:avLst/>
          </a:prstGeom>
          <a:noFill/>
          <a:ln/>
        </p:spPr>
        <p:txBody>
          <a:bodyPr wrap="none" rtlCol="0" anchor="t"/>
          <a:lstStyle/>
          <a:p>
            <a:pPr algn="l"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hadoop fs -mkdir -p /path/to/directory</a:t>
            </a:r>
            <a:endParaRPr lang="en-US" sz="1750" dirty="0"/>
          </a:p>
        </p:txBody>
      </p:sp>
      <p:sp>
        <p:nvSpPr>
          <p:cNvPr id="13" name="Text 10"/>
          <p:cNvSpPr/>
          <p:nvPr/>
        </p:nvSpPr>
        <p:spPr>
          <a:xfrm>
            <a:off x="2388513" y="3584496"/>
            <a:ext cx="7751088" cy="355402"/>
          </a:xfrm>
          <a:prstGeom prst="rect">
            <a:avLst/>
          </a:prstGeom>
          <a:noFill/>
          <a:ln/>
        </p:spPr>
        <p:txBody>
          <a:bodyPr wrap="non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Replace </a:t>
            </a:r>
            <a:pPr algn="l"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/path/to/directory</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with the desired directory structure.</a:t>
            </a:r>
            <a:endParaRPr lang="en-US" sz="1750" dirty="0"/>
          </a:p>
        </p:txBody>
      </p:sp>
      <p:sp>
        <p:nvSpPr>
          <p:cNvPr id="14" name="Shape 11"/>
          <p:cNvSpPr/>
          <p:nvPr/>
        </p:nvSpPr>
        <p:spPr>
          <a:xfrm>
            <a:off x="1416427" y="4785539"/>
            <a:ext cx="777597" cy="44410"/>
          </a:xfrm>
          <a:prstGeom prst="roundRect">
            <a:avLst>
              <a:gd name="adj" fmla="val 225151"/>
            </a:avLst>
          </a:prstGeom>
          <a:solidFill>
            <a:srgbClr val="D1C8C6"/>
          </a:solidFill>
          <a:ln/>
        </p:spPr>
      </p:sp>
      <p:sp>
        <p:nvSpPr>
          <p:cNvPr id="15" name="Shape 12"/>
          <p:cNvSpPr/>
          <p:nvPr/>
        </p:nvSpPr>
        <p:spPr>
          <a:xfrm>
            <a:off x="916484" y="4557832"/>
            <a:ext cx="499943" cy="499943"/>
          </a:xfrm>
          <a:prstGeom prst="roundRect">
            <a:avLst>
              <a:gd name="adj" fmla="val 20000"/>
            </a:avLst>
          </a:prstGeom>
          <a:solidFill>
            <a:srgbClr val="EBE2E0"/>
          </a:solidFill>
          <a:ln w="7620">
            <a:solidFill>
              <a:srgbClr val="D1C8C6"/>
            </a:solidFill>
            <a:prstDash val="solid"/>
          </a:ln>
        </p:spPr>
      </p:sp>
      <p:sp>
        <p:nvSpPr>
          <p:cNvPr id="16" name="Text 13"/>
          <p:cNvSpPr/>
          <p:nvPr/>
        </p:nvSpPr>
        <p:spPr>
          <a:xfrm>
            <a:off x="1081504" y="4599503"/>
            <a:ext cx="169902"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7" name="Text 14"/>
          <p:cNvSpPr/>
          <p:nvPr/>
        </p:nvSpPr>
        <p:spPr>
          <a:xfrm>
            <a:off x="2388513" y="4606409"/>
            <a:ext cx="277749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Moving a File to HDFS</a:t>
            </a:r>
            <a:endParaRPr lang="en-US" sz="2187" dirty="0"/>
          </a:p>
        </p:txBody>
      </p:sp>
      <p:sp>
        <p:nvSpPr>
          <p:cNvPr id="18" name="Text 15"/>
          <p:cNvSpPr/>
          <p:nvPr/>
        </p:nvSpPr>
        <p:spPr>
          <a:xfrm>
            <a:off x="2388513" y="5086826"/>
            <a:ext cx="7751088"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Use the command below to move a file from the local Unix/Linux machine to HDFS:</a:t>
            </a:r>
            <a:endParaRPr lang="en-US" sz="1750" dirty="0"/>
          </a:p>
        </p:txBody>
      </p:sp>
      <p:sp>
        <p:nvSpPr>
          <p:cNvPr id="19" name="Text 16"/>
          <p:cNvSpPr/>
          <p:nvPr/>
        </p:nvSpPr>
        <p:spPr>
          <a:xfrm>
            <a:off x="2388513" y="5930860"/>
            <a:ext cx="7751088" cy="355402"/>
          </a:xfrm>
          <a:prstGeom prst="rect">
            <a:avLst/>
          </a:prstGeom>
          <a:noFill/>
          <a:ln/>
        </p:spPr>
        <p:txBody>
          <a:bodyPr wrap="none" rtlCol="0" anchor="t"/>
          <a:lstStyle/>
          <a:p>
            <a:pPr algn="l"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hadoop fs -put /path/to/local/file /path/in/hdfs</a:t>
            </a:r>
            <a:endParaRPr lang="en-US" sz="1750" dirty="0"/>
          </a:p>
        </p:txBody>
      </p:sp>
      <p:sp>
        <p:nvSpPr>
          <p:cNvPr id="20" name="Text 17"/>
          <p:cNvSpPr/>
          <p:nvPr/>
        </p:nvSpPr>
        <p:spPr>
          <a:xfrm>
            <a:off x="2388513" y="6419493"/>
            <a:ext cx="7751088"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Replace </a:t>
            </a:r>
            <a:pPr algn="l"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/path/to/local/file</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with the file's path on your local machine and </a:t>
            </a:r>
            <a:pPr algn="l"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/path/in/hdfs</a:t>
            </a:r>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with the destination directory in HDFS.</a:t>
            </a:r>
            <a:endParaRPr lang="en-US" sz="175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016800"/>
            <a:ext cx="8661797"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Viewing and Managing Files in HDFS</a:t>
            </a:r>
            <a:endParaRPr lang="en-US" sz="4374" dirty="0"/>
          </a:p>
        </p:txBody>
      </p:sp>
      <p:sp>
        <p:nvSpPr>
          <p:cNvPr id="5" name="Text 3"/>
          <p:cNvSpPr/>
          <p:nvPr/>
        </p:nvSpPr>
        <p:spPr>
          <a:xfrm>
            <a:off x="2037993" y="3266599"/>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Viewing File Contents</a:t>
            </a:r>
            <a:endParaRPr lang="en-US" sz="2187" dirty="0"/>
          </a:p>
        </p:txBody>
      </p:sp>
      <p:sp>
        <p:nvSpPr>
          <p:cNvPr id="6" name="Text 4"/>
          <p:cNvSpPr/>
          <p:nvPr/>
        </p:nvSpPr>
        <p:spPr>
          <a:xfrm>
            <a:off x="2037993" y="3835956"/>
            <a:ext cx="5006221"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To see the contents of files in HDFS, use the command:</a:t>
            </a:r>
            <a:endParaRPr lang="en-US" sz="1750" dirty="0"/>
          </a:p>
        </p:txBody>
      </p:sp>
      <p:sp>
        <p:nvSpPr>
          <p:cNvPr id="7" name="Text 5"/>
          <p:cNvSpPr/>
          <p:nvPr/>
        </p:nvSpPr>
        <p:spPr>
          <a:xfrm>
            <a:off x="2037993" y="4746665"/>
            <a:ext cx="5006221" cy="355402"/>
          </a:xfrm>
          <a:prstGeom prst="rect">
            <a:avLst/>
          </a:prstGeom>
          <a:noFill/>
          <a:ln/>
        </p:spPr>
        <p:txBody>
          <a:bodyPr wrap="none" rtlCol="0" anchor="t"/>
          <a:lstStyle/>
          <a:p>
            <a:pPr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hadoop fs -cat /path/to/file</a:t>
            </a:r>
            <a:endParaRPr lang="en-US" sz="1750" dirty="0"/>
          </a:p>
        </p:txBody>
      </p:sp>
      <p:sp>
        <p:nvSpPr>
          <p:cNvPr id="8" name="Text 6"/>
          <p:cNvSpPr/>
          <p:nvPr/>
        </p:nvSpPr>
        <p:spPr>
          <a:xfrm>
            <a:off x="2037993" y="5301972"/>
            <a:ext cx="5006221" cy="355402"/>
          </a:xfrm>
          <a:prstGeom prst="rect">
            <a:avLst/>
          </a:prstGeom>
          <a:noFill/>
          <a:ln/>
        </p:spPr>
        <p:txBody>
          <a:bodyPr wrap="non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Replace </a:t>
            </a:r>
            <a:pPr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/path/to/file</a:t>
            </a:r>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with the file path in HDFS.</a:t>
            </a:r>
            <a:endParaRPr lang="en-US" sz="1750" dirty="0"/>
          </a:p>
        </p:txBody>
      </p:sp>
      <p:sp>
        <p:nvSpPr>
          <p:cNvPr id="9" name="Text 7"/>
          <p:cNvSpPr/>
          <p:nvPr/>
        </p:nvSpPr>
        <p:spPr>
          <a:xfrm>
            <a:off x="7593806" y="3266599"/>
            <a:ext cx="3116342"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Listing Directory Contents</a:t>
            </a:r>
            <a:endParaRPr lang="en-US" sz="2187" dirty="0"/>
          </a:p>
        </p:txBody>
      </p:sp>
      <p:sp>
        <p:nvSpPr>
          <p:cNvPr id="10" name="Text 8"/>
          <p:cNvSpPr/>
          <p:nvPr/>
        </p:nvSpPr>
        <p:spPr>
          <a:xfrm>
            <a:off x="7593806" y="3835956"/>
            <a:ext cx="5006221"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To list the contents of directories in HDFS, use the command:</a:t>
            </a:r>
            <a:endParaRPr lang="en-US" sz="1750" dirty="0"/>
          </a:p>
        </p:txBody>
      </p:sp>
      <p:sp>
        <p:nvSpPr>
          <p:cNvPr id="11" name="Text 9"/>
          <p:cNvSpPr/>
          <p:nvPr/>
        </p:nvSpPr>
        <p:spPr>
          <a:xfrm>
            <a:off x="7593806" y="4746665"/>
            <a:ext cx="5006221" cy="355402"/>
          </a:xfrm>
          <a:prstGeom prst="rect">
            <a:avLst/>
          </a:prstGeom>
          <a:noFill/>
          <a:ln/>
        </p:spPr>
        <p:txBody>
          <a:bodyPr wrap="none" rtlCol="0" anchor="t"/>
          <a:lstStyle/>
          <a:p>
            <a:pPr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hadoop fs -ls /path/to/directory</a:t>
            </a:r>
            <a:endParaRPr lang="en-US" sz="1750" dirty="0"/>
          </a:p>
        </p:txBody>
      </p:sp>
      <p:sp>
        <p:nvSpPr>
          <p:cNvPr id="12" name="Text 10"/>
          <p:cNvSpPr/>
          <p:nvPr/>
        </p:nvSpPr>
        <p:spPr>
          <a:xfrm>
            <a:off x="7593806" y="5301972"/>
            <a:ext cx="5006221"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This command lists the contents of the specified directory in HDFS.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2044541"/>
            <a:ext cx="9306401" cy="1388745"/>
          </a:xfrm>
          <a:prstGeom prst="rect">
            <a:avLst/>
          </a:prstGeom>
          <a:noFill/>
          <a:ln/>
        </p:spPr>
        <p:txBody>
          <a:bodyPr wrap="squar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Copying Files between HDFS and Local File System</a:t>
            </a:r>
            <a:endParaRPr lang="en-US" sz="4374" dirty="0"/>
          </a:p>
        </p:txBody>
      </p:sp>
      <p:sp>
        <p:nvSpPr>
          <p:cNvPr id="6" name="Shape 3"/>
          <p:cNvSpPr/>
          <p:nvPr/>
        </p:nvSpPr>
        <p:spPr>
          <a:xfrm>
            <a:off x="4490799" y="3940135"/>
            <a:ext cx="499943" cy="499943"/>
          </a:xfrm>
          <a:prstGeom prst="roundRect">
            <a:avLst>
              <a:gd name="adj" fmla="val 20000"/>
            </a:avLst>
          </a:prstGeom>
          <a:solidFill>
            <a:srgbClr val="EBE2E0"/>
          </a:solidFill>
          <a:ln w="7620">
            <a:solidFill>
              <a:srgbClr val="D1C8C6"/>
            </a:solidFill>
            <a:prstDash val="solid"/>
          </a:ln>
        </p:spPr>
      </p:sp>
      <p:sp>
        <p:nvSpPr>
          <p:cNvPr id="7" name="Text 4"/>
          <p:cNvSpPr/>
          <p:nvPr/>
        </p:nvSpPr>
        <p:spPr>
          <a:xfrm>
            <a:off x="4678442" y="3981807"/>
            <a:ext cx="1246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5212913" y="4016454"/>
            <a:ext cx="3309104"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Copying from HDFS to Local</a:t>
            </a:r>
            <a:endParaRPr lang="en-US" sz="2187" dirty="0"/>
          </a:p>
        </p:txBody>
      </p:sp>
      <p:sp>
        <p:nvSpPr>
          <p:cNvPr id="9" name="Text 6"/>
          <p:cNvSpPr/>
          <p:nvPr/>
        </p:nvSpPr>
        <p:spPr>
          <a:xfrm>
            <a:off x="5212913" y="4496872"/>
            <a:ext cx="8584287" cy="355402"/>
          </a:xfrm>
          <a:prstGeom prst="rect">
            <a:avLst/>
          </a:prstGeom>
          <a:noFill/>
          <a:ln/>
        </p:spPr>
        <p:txBody>
          <a:bodyPr wrap="non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Use the following command to copy a file from HDFS to the local file system:</a:t>
            </a:r>
            <a:endParaRPr lang="en-US" sz="1750" dirty="0"/>
          </a:p>
        </p:txBody>
      </p:sp>
      <p:sp>
        <p:nvSpPr>
          <p:cNvPr id="10" name="Text 7"/>
          <p:cNvSpPr/>
          <p:nvPr/>
        </p:nvSpPr>
        <p:spPr>
          <a:xfrm>
            <a:off x="5212913" y="4985504"/>
            <a:ext cx="8584287" cy="355402"/>
          </a:xfrm>
          <a:prstGeom prst="rect">
            <a:avLst/>
          </a:prstGeom>
          <a:noFill/>
          <a:ln/>
        </p:spPr>
        <p:txBody>
          <a:bodyPr wrap="none" rtlCol="0" anchor="t"/>
          <a:lstStyle/>
          <a:p>
            <a:pPr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hadoop fs -copyToLocal /path/in/hdfs /path/in/local</a:t>
            </a:r>
            <a:endParaRPr lang="en-US" sz="1750" dirty="0"/>
          </a:p>
        </p:txBody>
      </p:sp>
      <p:sp>
        <p:nvSpPr>
          <p:cNvPr id="11" name="Text 8"/>
          <p:cNvSpPr/>
          <p:nvPr/>
        </p:nvSpPr>
        <p:spPr>
          <a:xfrm>
            <a:off x="5212913" y="5474137"/>
            <a:ext cx="8584287"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Replace </a:t>
            </a:r>
            <a:pPr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/path/in/hdfs</a:t>
            </a:r>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with the file's path in HDFS and </a:t>
            </a:r>
            <a:pPr indent="0" marL="0">
              <a:lnSpc>
                <a:spcPts val="2799"/>
              </a:lnSpc>
              <a:buNone/>
            </a:pPr>
            <a:r>
              <a:rPr lang="en-US" sz="1750" dirty="0">
                <a:solidFill>
                  <a:srgbClr val="443728"/>
                </a:solidFill>
                <a:highlight>
                  <a:srgbClr val="F5F1EF"/>
                </a:highlight>
                <a:latin typeface="Consolas" pitchFamily="34" charset="0"/>
                <a:ea typeface="Consolas" pitchFamily="34" charset="-122"/>
                <a:cs typeface="Consolas" pitchFamily="34" charset="-120"/>
              </a:rPr>
              <a:t>/path/in/local</a:t>
            </a:r>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 with the destination directory on your local machine.</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717596"/>
            <a:ext cx="9306401" cy="1388745"/>
          </a:xfrm>
          <a:prstGeom prst="rect">
            <a:avLst/>
          </a:prstGeom>
          <a:noFill/>
          <a:ln/>
        </p:spPr>
        <p:txBody>
          <a:bodyPr wrap="squar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Security Considerations in HDFS Management</a:t>
            </a:r>
            <a:endParaRPr lang="en-US" sz="4374" dirty="0"/>
          </a:p>
        </p:txBody>
      </p:sp>
      <p:sp>
        <p:nvSpPr>
          <p:cNvPr id="6" name="Shape 3"/>
          <p:cNvSpPr/>
          <p:nvPr/>
        </p:nvSpPr>
        <p:spPr>
          <a:xfrm>
            <a:off x="833199" y="3439597"/>
            <a:ext cx="4542115" cy="3072408"/>
          </a:xfrm>
          <a:prstGeom prst="roundRect">
            <a:avLst>
              <a:gd name="adj" fmla="val 3254"/>
            </a:avLst>
          </a:prstGeom>
          <a:solidFill>
            <a:srgbClr val="EBE2E0"/>
          </a:solidFill>
          <a:ln w="7620">
            <a:solidFill>
              <a:srgbClr val="D1C8C6"/>
            </a:solidFill>
            <a:prstDash val="solid"/>
          </a:ln>
        </p:spPr>
      </p:sp>
      <p:sp>
        <p:nvSpPr>
          <p:cNvPr id="7" name="Text 4"/>
          <p:cNvSpPr/>
          <p:nvPr/>
        </p:nvSpPr>
        <p:spPr>
          <a:xfrm>
            <a:off x="1062990" y="3669387"/>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Authentication</a:t>
            </a:r>
            <a:endParaRPr lang="en-US" sz="2187" dirty="0"/>
          </a:p>
        </p:txBody>
      </p:sp>
      <p:sp>
        <p:nvSpPr>
          <p:cNvPr id="8" name="Text 5"/>
          <p:cNvSpPr/>
          <p:nvPr/>
        </p:nvSpPr>
        <p:spPr>
          <a:xfrm>
            <a:off x="1062990" y="4149804"/>
            <a:ext cx="4082534" cy="2132409"/>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HDFS supports various authentication mechanisms to ensure secure access to files and directories. Setting up proper authentication protocols is crucial for preventing unauthorized access.</a:t>
            </a:r>
            <a:endParaRPr lang="en-US" sz="1750" dirty="0"/>
          </a:p>
        </p:txBody>
      </p:sp>
      <p:sp>
        <p:nvSpPr>
          <p:cNvPr id="9" name="Shape 6"/>
          <p:cNvSpPr/>
          <p:nvPr/>
        </p:nvSpPr>
        <p:spPr>
          <a:xfrm>
            <a:off x="5597485" y="3439597"/>
            <a:ext cx="4542115" cy="3072408"/>
          </a:xfrm>
          <a:prstGeom prst="roundRect">
            <a:avLst>
              <a:gd name="adj" fmla="val 3254"/>
            </a:avLst>
          </a:prstGeom>
          <a:solidFill>
            <a:srgbClr val="EBE2E0"/>
          </a:solidFill>
          <a:ln w="7620">
            <a:solidFill>
              <a:srgbClr val="D1C8C6"/>
            </a:solidFill>
            <a:prstDash val="solid"/>
          </a:ln>
        </p:spPr>
      </p:sp>
      <p:sp>
        <p:nvSpPr>
          <p:cNvPr id="10" name="Text 7"/>
          <p:cNvSpPr/>
          <p:nvPr/>
        </p:nvSpPr>
        <p:spPr>
          <a:xfrm>
            <a:off x="5827276" y="3669387"/>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Authorization</a:t>
            </a:r>
            <a:endParaRPr lang="en-US" sz="2187" dirty="0"/>
          </a:p>
        </p:txBody>
      </p:sp>
      <p:sp>
        <p:nvSpPr>
          <p:cNvPr id="11" name="Text 8"/>
          <p:cNvSpPr/>
          <p:nvPr/>
        </p:nvSpPr>
        <p:spPr>
          <a:xfrm>
            <a:off x="5827276" y="4149804"/>
            <a:ext cx="4082534"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Implementing robust authorization policies helps in controlling user permissions and access privileges within the Hadoop ecosystem, enhancing overall data security.</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469475"/>
            <a:ext cx="8365093"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HDFS Maintenance and Monitoring</a:t>
            </a:r>
            <a:endParaRPr lang="en-US" sz="4374" dirty="0"/>
          </a:p>
        </p:txBody>
      </p:sp>
      <p:sp>
        <p:nvSpPr>
          <p:cNvPr id="5" name="Shape 3"/>
          <p:cNvSpPr/>
          <p:nvPr/>
        </p:nvSpPr>
        <p:spPr>
          <a:xfrm>
            <a:off x="2037993" y="3781782"/>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2225635" y="3823454"/>
            <a:ext cx="1246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3858101"/>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Health Checks</a:t>
            </a:r>
            <a:endParaRPr lang="en-US" sz="2187" dirty="0"/>
          </a:p>
        </p:txBody>
      </p:sp>
      <p:sp>
        <p:nvSpPr>
          <p:cNvPr id="8" name="Text 6"/>
          <p:cNvSpPr/>
          <p:nvPr/>
        </p:nvSpPr>
        <p:spPr>
          <a:xfrm>
            <a:off x="2760107" y="4338518"/>
            <a:ext cx="4444008"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Regular health checks and monitoring of HDFS ensure early detection of potential issues, allowing for proactive maintenance and data integrity.</a:t>
            </a:r>
            <a:endParaRPr lang="en-US" sz="1750" dirty="0"/>
          </a:p>
        </p:txBody>
      </p:sp>
      <p:sp>
        <p:nvSpPr>
          <p:cNvPr id="9" name="Shape 7"/>
          <p:cNvSpPr/>
          <p:nvPr/>
        </p:nvSpPr>
        <p:spPr>
          <a:xfrm>
            <a:off x="7426285" y="3781782"/>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7591306" y="3823454"/>
            <a:ext cx="169902"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8148399" y="3858101"/>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Backup Strategies</a:t>
            </a:r>
            <a:endParaRPr lang="en-US" sz="2187" dirty="0"/>
          </a:p>
        </p:txBody>
      </p:sp>
      <p:sp>
        <p:nvSpPr>
          <p:cNvPr id="12" name="Text 10"/>
          <p:cNvSpPr/>
          <p:nvPr/>
        </p:nvSpPr>
        <p:spPr>
          <a:xfrm>
            <a:off x="8148399" y="4338518"/>
            <a:ext cx="4444008"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Establishing backup and recovery mechanisms is essential for maintaining data reliability and mitigating the impact of potential failures within HDFS.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261116"/>
            <a:ext cx="80683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Optimizing HDFS for Performance</a:t>
            </a:r>
            <a:endParaRPr lang="en-US" sz="4374" dirty="0"/>
          </a:p>
        </p:txBody>
      </p:sp>
      <p:pic>
        <p:nvPicPr>
          <p:cNvPr id="5" name="Image 0" descr="preencoded.png">    </p:cNvPr>
          <p:cNvPicPr>
            <a:picLocks noChangeAspect="1"/>
          </p:cNvPicPr>
          <p:nvPr/>
        </p:nvPicPr>
        <p:blipFill>
          <a:blip r:embed="rId1"/>
          <a:stretch>
            <a:fillRect/>
          </a:stretch>
        </p:blipFill>
        <p:spPr>
          <a:xfrm>
            <a:off x="2037993" y="3399830"/>
            <a:ext cx="444341" cy="444341"/>
          </a:xfrm>
          <a:prstGeom prst="rect">
            <a:avLst/>
          </a:prstGeom>
        </p:spPr>
      </p:pic>
      <p:sp>
        <p:nvSpPr>
          <p:cNvPr id="6" name="Text 3"/>
          <p:cNvSpPr/>
          <p:nvPr/>
        </p:nvSpPr>
        <p:spPr>
          <a:xfrm>
            <a:off x="2037993" y="4066342"/>
            <a:ext cx="277749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Efficiency</a:t>
            </a:r>
            <a:endParaRPr lang="en-US" sz="2187" dirty="0"/>
          </a:p>
        </p:txBody>
      </p:sp>
      <p:sp>
        <p:nvSpPr>
          <p:cNvPr id="7" name="Text 4"/>
          <p:cNvSpPr/>
          <p:nvPr/>
        </p:nvSpPr>
        <p:spPr>
          <a:xfrm>
            <a:off x="2037993" y="4546759"/>
            <a:ext cx="5110520" cy="1066205"/>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Implementing efficient data storage and retrieval practices enhances overall performance and reduces latency in HDFS operations.</a:t>
            </a:r>
            <a:endParaRPr lang="en-US" sz="1750" dirty="0"/>
          </a:p>
        </p:txBody>
      </p:sp>
      <p:pic>
        <p:nvPicPr>
          <p:cNvPr id="8" name="Image 1" descr="preencoded.png">    </p:cNvPr>
          <p:cNvPicPr>
            <a:picLocks noChangeAspect="1"/>
          </p:cNvPicPr>
          <p:nvPr/>
        </p:nvPicPr>
        <p:blipFill>
          <a:blip r:embed="rId2"/>
          <a:stretch>
            <a:fillRect/>
          </a:stretch>
        </p:blipFill>
        <p:spPr>
          <a:xfrm>
            <a:off x="7481768" y="3399830"/>
            <a:ext cx="444341" cy="444341"/>
          </a:xfrm>
          <a:prstGeom prst="rect">
            <a:avLst/>
          </a:prstGeom>
        </p:spPr>
      </p:pic>
      <p:sp>
        <p:nvSpPr>
          <p:cNvPr id="9" name="Text 5"/>
          <p:cNvSpPr/>
          <p:nvPr/>
        </p:nvSpPr>
        <p:spPr>
          <a:xfrm>
            <a:off x="7481768" y="4066342"/>
            <a:ext cx="277749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Scalability</a:t>
            </a:r>
            <a:endParaRPr lang="en-US" sz="2187" dirty="0"/>
          </a:p>
        </p:txBody>
      </p:sp>
      <p:sp>
        <p:nvSpPr>
          <p:cNvPr id="10" name="Text 6"/>
          <p:cNvSpPr/>
          <p:nvPr/>
        </p:nvSpPr>
        <p:spPr>
          <a:xfrm>
            <a:off x="7481768" y="4546759"/>
            <a:ext cx="5110639" cy="1421606"/>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Scalable architecture and optimized data distribution strategies contribute to the seamless expansion of HDFS to accommodate growing datasets.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0791"/>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indent="0" marL="0">
              <a:lnSpc>
                <a:spcPts val="5437"/>
              </a:lnSpc>
              <a:buNone/>
            </a:pPr>
            <a:r>
              <a:rPr lang="en-US" sz="4350" b="1" dirty="0">
                <a:solidFill>
                  <a:srgbClr val="443728"/>
                </a:solidFill>
                <a:latin typeface="Crimson Pro" pitchFamily="34" charset="0"/>
                <a:ea typeface="Crimson Pro" pitchFamily="34" charset="-122"/>
                <a:cs typeface="Crimson Pro" pitchFamily="34" charset="-120"/>
              </a:rPr>
              <a:t>Troubleshooting and Debugging in HDFS</a:t>
            </a:r>
            <a:endParaRPr lang="en-US" sz="4350" dirty="0"/>
          </a:p>
        </p:txBody>
      </p:sp>
      <p:pic>
        <p:nvPicPr>
          <p:cNvPr id="6" name="Image 1" descr="preencoded.png">    </p:cNvPr>
          <p:cNvPicPr>
            <a:picLocks noChangeAspect="1"/>
          </p:cNvPicPr>
          <p:nvPr/>
        </p:nvPicPr>
        <p:blipFill>
          <a:blip r:embed="rId2"/>
          <a:stretch>
            <a:fillRect/>
          </a:stretch>
        </p:blipFill>
        <p:spPr>
          <a:xfrm>
            <a:off x="4486156" y="2320052"/>
            <a:ext cx="1104781" cy="1767721"/>
          </a:xfrm>
          <a:prstGeom prst="rect">
            <a:avLst/>
          </a:prstGeom>
        </p:spPr>
      </p:pic>
      <p:sp>
        <p:nvSpPr>
          <p:cNvPr id="7" name="Text 3"/>
          <p:cNvSpPr/>
          <p:nvPr/>
        </p:nvSpPr>
        <p:spPr>
          <a:xfrm>
            <a:off x="5922288" y="2540913"/>
            <a:ext cx="2762131" cy="345281"/>
          </a:xfrm>
          <a:prstGeom prst="rect">
            <a:avLst/>
          </a:prstGeom>
          <a:noFill/>
          <a:ln/>
        </p:spPr>
        <p:txBody>
          <a:bodyPr wrap="none" rtlCol="0" anchor="t"/>
          <a:lstStyle/>
          <a:p>
            <a:pPr algn="l" indent="0" marL="0">
              <a:lnSpc>
                <a:spcPts val="2719"/>
              </a:lnSpc>
              <a:buNone/>
            </a:pPr>
            <a:r>
              <a:rPr lang="en-US" sz="2175" b="1" dirty="0">
                <a:solidFill>
                  <a:srgbClr val="443728"/>
                </a:solidFill>
                <a:latin typeface="Crimson Pro" pitchFamily="34" charset="0"/>
                <a:ea typeface="Crimson Pro" pitchFamily="34" charset="-122"/>
                <a:cs typeface="Crimson Pro" pitchFamily="34" charset="-120"/>
              </a:rPr>
              <a:t>Log Analysis</a:t>
            </a:r>
            <a:endParaRPr lang="en-US" sz="2175" dirty="0"/>
          </a:p>
        </p:txBody>
      </p:sp>
      <p:sp>
        <p:nvSpPr>
          <p:cNvPr id="8" name="Text 4"/>
          <p:cNvSpPr/>
          <p:nvPr/>
        </p:nvSpPr>
        <p:spPr>
          <a:xfrm>
            <a:off x="5922288" y="3018711"/>
            <a:ext cx="7879556" cy="706993"/>
          </a:xfrm>
          <a:prstGeom prst="rect">
            <a:avLst/>
          </a:prstGeom>
          <a:noFill/>
          <a:ln/>
        </p:spPr>
        <p:txBody>
          <a:bodyPr wrap="square" rtlCol="0" anchor="t"/>
          <a:lstStyle/>
          <a:p>
            <a:pPr algn="l" indent="0" marL="0">
              <a:lnSpc>
                <a:spcPts val="2784"/>
              </a:lnSpc>
              <a:buNone/>
            </a:pPr>
            <a:r>
              <a:rPr lang="en-US" sz="1740" dirty="0">
                <a:solidFill>
                  <a:srgbClr val="443728"/>
                </a:solidFill>
                <a:latin typeface="Open Sans" pitchFamily="34" charset="0"/>
                <a:ea typeface="Open Sans" pitchFamily="34" charset="-122"/>
                <a:cs typeface="Open Sans" pitchFamily="34" charset="-120"/>
              </a:rPr>
              <a:t>Thorough analysis of system logs and error messages aids in identifying and resolving underlying issues impacting HDFS performance.</a:t>
            </a:r>
            <a:endParaRPr lang="en-US" sz="1740" dirty="0"/>
          </a:p>
        </p:txBody>
      </p:sp>
      <p:pic>
        <p:nvPicPr>
          <p:cNvPr id="9" name="Image 2" descr="preencoded.png">    </p:cNvPr>
          <p:cNvPicPr>
            <a:picLocks noChangeAspect="1"/>
          </p:cNvPicPr>
          <p:nvPr/>
        </p:nvPicPr>
        <p:blipFill>
          <a:blip r:embed="rId3"/>
          <a:stretch>
            <a:fillRect/>
          </a:stretch>
        </p:blipFill>
        <p:spPr>
          <a:xfrm>
            <a:off x="4486156" y="4087773"/>
            <a:ext cx="1104781" cy="1767721"/>
          </a:xfrm>
          <a:prstGeom prst="rect">
            <a:avLst/>
          </a:prstGeom>
        </p:spPr>
      </p:pic>
      <p:sp>
        <p:nvSpPr>
          <p:cNvPr id="10" name="Text 5"/>
          <p:cNvSpPr/>
          <p:nvPr/>
        </p:nvSpPr>
        <p:spPr>
          <a:xfrm>
            <a:off x="5922288" y="4308634"/>
            <a:ext cx="2762131" cy="345281"/>
          </a:xfrm>
          <a:prstGeom prst="rect">
            <a:avLst/>
          </a:prstGeom>
          <a:noFill/>
          <a:ln/>
        </p:spPr>
        <p:txBody>
          <a:bodyPr wrap="none" rtlCol="0" anchor="t"/>
          <a:lstStyle/>
          <a:p>
            <a:pPr algn="l" indent="0" marL="0">
              <a:lnSpc>
                <a:spcPts val="2719"/>
              </a:lnSpc>
              <a:buNone/>
            </a:pPr>
            <a:r>
              <a:rPr lang="en-US" sz="2175" b="1" dirty="0">
                <a:solidFill>
                  <a:srgbClr val="443728"/>
                </a:solidFill>
                <a:latin typeface="Crimson Pro" pitchFamily="34" charset="0"/>
                <a:ea typeface="Crimson Pro" pitchFamily="34" charset="-122"/>
                <a:cs typeface="Crimson Pro" pitchFamily="34" charset="-120"/>
              </a:rPr>
              <a:t>Network Diagnostics</a:t>
            </a:r>
            <a:endParaRPr lang="en-US" sz="2175" dirty="0"/>
          </a:p>
        </p:txBody>
      </p:sp>
      <p:sp>
        <p:nvSpPr>
          <p:cNvPr id="11" name="Text 6"/>
          <p:cNvSpPr/>
          <p:nvPr/>
        </p:nvSpPr>
        <p:spPr>
          <a:xfrm>
            <a:off x="5922288" y="4786432"/>
            <a:ext cx="7879556" cy="706993"/>
          </a:xfrm>
          <a:prstGeom prst="rect">
            <a:avLst/>
          </a:prstGeom>
          <a:noFill/>
          <a:ln/>
        </p:spPr>
        <p:txBody>
          <a:bodyPr wrap="square" rtlCol="0" anchor="t"/>
          <a:lstStyle/>
          <a:p>
            <a:pPr algn="l" indent="0" marL="0">
              <a:lnSpc>
                <a:spcPts val="2784"/>
              </a:lnSpc>
              <a:buNone/>
            </a:pPr>
            <a:r>
              <a:rPr lang="en-US" sz="1740" dirty="0">
                <a:solidFill>
                  <a:srgbClr val="443728"/>
                </a:solidFill>
                <a:latin typeface="Open Sans" pitchFamily="34" charset="0"/>
                <a:ea typeface="Open Sans" pitchFamily="34" charset="-122"/>
                <a:cs typeface="Open Sans" pitchFamily="34" charset="-120"/>
              </a:rPr>
              <a:t>Conducting network diagnostics helps in detecting connectivity issues and optimizing data transfer processes within the Hadoop environment.</a:t>
            </a:r>
            <a:endParaRPr lang="en-US" sz="1740" dirty="0"/>
          </a:p>
        </p:txBody>
      </p:sp>
      <p:pic>
        <p:nvPicPr>
          <p:cNvPr id="12" name="Image 3" descr="preencoded.png">    </p:cNvPr>
          <p:cNvPicPr>
            <a:picLocks noChangeAspect="1"/>
          </p:cNvPicPr>
          <p:nvPr/>
        </p:nvPicPr>
        <p:blipFill>
          <a:blip r:embed="rId4"/>
          <a:stretch>
            <a:fillRect/>
          </a:stretch>
        </p:blipFill>
        <p:spPr>
          <a:xfrm>
            <a:off x="4486156" y="5855494"/>
            <a:ext cx="1104781" cy="1767721"/>
          </a:xfrm>
          <a:prstGeom prst="rect">
            <a:avLst/>
          </a:prstGeom>
        </p:spPr>
      </p:pic>
      <p:sp>
        <p:nvSpPr>
          <p:cNvPr id="13" name="Text 7"/>
          <p:cNvSpPr/>
          <p:nvPr/>
        </p:nvSpPr>
        <p:spPr>
          <a:xfrm>
            <a:off x="5922288" y="6076355"/>
            <a:ext cx="2762131" cy="345281"/>
          </a:xfrm>
          <a:prstGeom prst="rect">
            <a:avLst/>
          </a:prstGeom>
          <a:noFill/>
          <a:ln/>
        </p:spPr>
        <p:txBody>
          <a:bodyPr wrap="none" rtlCol="0" anchor="t"/>
          <a:lstStyle/>
          <a:p>
            <a:pPr algn="l" indent="0" marL="0">
              <a:lnSpc>
                <a:spcPts val="2719"/>
              </a:lnSpc>
              <a:buNone/>
            </a:pPr>
            <a:r>
              <a:rPr lang="en-US" sz="2175" b="1" dirty="0">
                <a:solidFill>
                  <a:srgbClr val="443728"/>
                </a:solidFill>
                <a:latin typeface="Crimson Pro" pitchFamily="34" charset="0"/>
                <a:ea typeface="Crimson Pro" pitchFamily="34" charset="-122"/>
                <a:cs typeface="Crimson Pro" pitchFamily="34" charset="-120"/>
              </a:rPr>
              <a:t>Cluster Monitoring</a:t>
            </a:r>
            <a:endParaRPr lang="en-US" sz="2175" dirty="0"/>
          </a:p>
        </p:txBody>
      </p:sp>
      <p:sp>
        <p:nvSpPr>
          <p:cNvPr id="14" name="Text 8"/>
          <p:cNvSpPr/>
          <p:nvPr/>
        </p:nvSpPr>
        <p:spPr>
          <a:xfrm>
            <a:off x="5922288" y="6554153"/>
            <a:ext cx="7879556" cy="706993"/>
          </a:xfrm>
          <a:prstGeom prst="rect">
            <a:avLst/>
          </a:prstGeom>
          <a:noFill/>
          <a:ln/>
        </p:spPr>
        <p:txBody>
          <a:bodyPr wrap="square" rtlCol="0" anchor="t"/>
          <a:lstStyle/>
          <a:p>
            <a:pPr algn="l" indent="0" marL="0">
              <a:lnSpc>
                <a:spcPts val="2784"/>
              </a:lnSpc>
              <a:buNone/>
            </a:pPr>
            <a:r>
              <a:rPr lang="en-US" sz="1740" dirty="0">
                <a:solidFill>
                  <a:srgbClr val="443728"/>
                </a:solidFill>
                <a:latin typeface="Open Sans" pitchFamily="34" charset="0"/>
                <a:ea typeface="Open Sans" pitchFamily="34" charset="-122"/>
                <a:cs typeface="Open Sans" pitchFamily="34" charset="-120"/>
              </a:rPr>
              <a:t>Regular monitoring of cluster activities and resource utilization assists in troubleshooting potential bottlenecks and inefficiencies in HDFS.</a:t>
            </a:r>
            <a:endParaRPr lang="en-US" sz="174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2024-02-26T04:57:31Z</dcterms:created>
  <dcterms:modified xsi:type="dcterms:W3CDTF">2024-02-26T04:57:31Z</dcterms:modified>
</cp:coreProperties>
</file>