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6" r:id="rId7"/>
    <p:sldId id="262" r:id="rId8"/>
    <p:sldId id="263" r:id="rId9"/>
    <p:sldId id="269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59" autoAdjust="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F743C-CD00-4FD4-81BB-815A4BFC48DA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51115-DB67-4158-A929-62B9769211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9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podstawie danych o kupowanych samochodach na aukcjach w stanach zjednoczonych należy przewidzieć czy dany samochód będzie dobrym zakupem.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1115-DB67-4158-A929-62B97692118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072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1115-DB67-4158-A929-62B97692118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Wśród trenowanych modeli znalazły się te powyżej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F697F-AD73-4570-9A8C-8DD8E066A53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77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1115-DB67-4158-A929-62B97692118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12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1115-DB67-4158-A929-62B97692118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58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1115-DB67-4158-A929-62B97692118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58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6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27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45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74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55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15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0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6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6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42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0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9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93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8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2833F-9441-4006-A1DD-3908C6F7669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5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15E98-B15C-8D35-4E65-C1486A0C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kicked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64CEAC-D059-ADD9-7551-225760B3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Borkowski, Mateusz </a:t>
            </a:r>
            <a:r>
              <a:rPr lang="pl-PL" dirty="0" err="1"/>
              <a:t>Kubita</a:t>
            </a:r>
            <a:r>
              <a:rPr lang="pl-PL" dirty="0"/>
              <a:t>, Tymoteusz Kwieciński</a:t>
            </a:r>
          </a:p>
        </p:txBody>
      </p:sp>
    </p:spTree>
    <p:extLst>
      <p:ext uri="{BB962C8B-B14F-4D97-AF65-F5344CB8AC3E}">
        <p14:creationId xmlns:p14="http://schemas.microsoft.com/office/powerpoint/2010/main" val="41825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4244A0C-DF94-FE58-8B30-536C1DFF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13" y="3429000"/>
            <a:ext cx="4410323" cy="341517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88B84C6-136A-FDF1-ED6E-E6D0A56F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Redukcja wymiarów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392D7F-5C03-2C1E-04EA-B5BA997C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3922" cy="4351338"/>
          </a:xfrm>
        </p:spPr>
        <p:txBody>
          <a:bodyPr/>
          <a:lstStyle/>
          <a:p>
            <a:r>
              <a:rPr lang="pl-PL" dirty="0"/>
              <a:t>Otrzymana ostatecznie ramka danych w </a:t>
            </a:r>
            <a:r>
              <a:rPr lang="pl-PL" dirty="0" err="1"/>
              <a:t>preprocessingu</a:t>
            </a:r>
            <a:r>
              <a:rPr lang="pl-PL" dirty="0"/>
              <a:t> miała 105 kolumn</a:t>
            </a:r>
          </a:p>
          <a:p>
            <a:r>
              <a:rPr lang="pl-PL" dirty="0"/>
              <a:t>Niektóre modele, typu KNN lub SVM są wrażliwe na duża liczbę wymiarów</a:t>
            </a:r>
          </a:p>
          <a:p>
            <a:r>
              <a:rPr lang="pl-PL" dirty="0"/>
              <a:t>Za pomocą PCA próbowaliśmy zredukować liczbę wymiarów</a:t>
            </a:r>
          </a:p>
          <a:p>
            <a:r>
              <a:rPr lang="pl-PL" dirty="0"/>
              <a:t>Nie przyniosło to zbyt dobrych rezultatów</a:t>
            </a:r>
          </a:p>
          <a:p>
            <a:r>
              <a:rPr lang="pl-PL" dirty="0"/>
              <a:t>Straciliśmy </a:t>
            </a:r>
            <a:r>
              <a:rPr lang="pl-PL" dirty="0" err="1"/>
              <a:t>wyjaśnialność</a:t>
            </a:r>
            <a:r>
              <a:rPr lang="pl-PL" dirty="0"/>
              <a:t> modeli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590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5CE4FD-D850-2023-E958-485B7164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Sampling</a:t>
            </a:r>
            <a:r>
              <a:rPr lang="pl-PL" dirty="0"/>
              <a:t>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DAB445-79F0-4A68-CD10-00871B8B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Oversampling</a:t>
            </a:r>
            <a:r>
              <a:rPr lang="pl-PL" dirty="0"/>
              <a:t> i </a:t>
            </a:r>
            <a:r>
              <a:rPr lang="pl-PL" dirty="0" err="1"/>
              <a:t>oversampling</a:t>
            </a:r>
            <a:endParaRPr lang="pl-PL" dirty="0"/>
          </a:p>
          <a:p>
            <a:r>
              <a:rPr lang="pl-PL" dirty="0"/>
              <a:t>W przypadku </a:t>
            </a:r>
            <a:r>
              <a:rPr lang="pl-PL" dirty="0" err="1"/>
              <a:t>XGBoost</a:t>
            </a:r>
            <a:r>
              <a:rPr lang="pl-PL" dirty="0"/>
              <a:t> nie przyniosły oczekiwanych rezultatów</a:t>
            </a:r>
          </a:p>
          <a:p>
            <a:r>
              <a:rPr lang="pl-PL" dirty="0"/>
              <a:t>SMOTE dla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Foresta</a:t>
            </a:r>
            <a:r>
              <a:rPr lang="pl-PL" dirty="0"/>
              <a:t> dał najlepszy wynik AUC</a:t>
            </a:r>
          </a:p>
          <a:p>
            <a:r>
              <a:rPr lang="pl-PL" dirty="0"/>
              <a:t>Model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na SMOTE danych był najlepszy na testach </a:t>
            </a:r>
            <a:r>
              <a:rPr lang="pl-PL" dirty="0" err="1"/>
              <a:t>kaggla</a:t>
            </a:r>
            <a:endParaRPr lang="pl-PL" dirty="0"/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EFF89CE-34E2-094E-F13C-F104F8BC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686" y="308882"/>
            <a:ext cx="3647394" cy="3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C995-71BC-034A-F241-97B43F0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4FB03-D5DD-E630-CC46-F8E659D2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8F77A1-3D4A-8771-0840-83351D26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200" dirty="0"/>
              <a:t>biznesowy opis problemu</a:t>
            </a:r>
            <a:endParaRPr lang="en-US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FB4D2-263C-F10E-D535-B2FCBD1B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lemons</a:t>
            </a:r>
          </a:p>
        </p:txBody>
      </p:sp>
      <p:pic>
        <p:nvPicPr>
          <p:cNvPr id="5" name="Picture 4" descr="Lemons in a cloth bag">
            <a:extLst>
              <a:ext uri="{FF2B5EF4-FFF2-40B4-BE49-F238E27FC236}">
                <a16:creationId xmlns:a16="http://schemas.microsoft.com/office/drawing/2014/main" id="{36836BD7-D907-2521-9755-5C5D6F69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5" r="22337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7C2A1-B6A1-47D0-3984-B5CE1FE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16E81-6722-0396-E3B3-1A0AD01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Analizowane dane pochodziły z aukcji w USA w latach 2006-2007</a:t>
            </a:r>
          </a:p>
          <a:p>
            <a:r>
              <a:rPr lang="pl-PL" b="1" dirty="0"/>
              <a:t>Niezbalansowane</a:t>
            </a:r>
            <a:r>
              <a:rPr lang="pl-PL" dirty="0"/>
              <a:t> dane</a:t>
            </a:r>
          </a:p>
          <a:p>
            <a:r>
              <a:rPr lang="pl-PL" dirty="0"/>
              <a:t>Niewiele braków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34178BA-2552-E732-99F2-8BCAB680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594" y="2703914"/>
            <a:ext cx="4014153" cy="30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66AE4-1884-A7CF-4829-458AFF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B130E-6038-9F47-D1AE-A1D1DD1B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powodu wielu kategorycznych zastosowaliśmy algorytm </a:t>
            </a:r>
            <a:r>
              <a:rPr lang="pl-PL" b="1" dirty="0" err="1"/>
              <a:t>OneHotEncoding</a:t>
            </a:r>
            <a:r>
              <a:rPr lang="pl-PL" dirty="0"/>
              <a:t>, dzięki któremu nie tracimy żadnej informacji w zbiorze danych. Niestety wiąże się to z utworzeniem wielu dodatkowych kolumn,</a:t>
            </a:r>
          </a:p>
          <a:p>
            <a:r>
              <a:rPr lang="pl-PL" dirty="0"/>
              <a:t>Korzystaliśmy z modeli, dla których skala zmiennych ma znaczenie (przykładem jest model SVM) i dlatego też musieliśmy w jakiś sposób przeskalować nasze zmienne – użyliśmy </a:t>
            </a:r>
            <a:r>
              <a:rPr lang="pl-PL" b="1" dirty="0" err="1"/>
              <a:t>StandardScaler</a:t>
            </a:r>
            <a:r>
              <a:rPr lang="pl-PL" dirty="0"/>
              <a:t>.</a:t>
            </a:r>
          </a:p>
          <a:p>
            <a:r>
              <a:rPr lang="pl-PL" dirty="0"/>
              <a:t>#imputacja missing </a:t>
            </a:r>
            <a:r>
              <a:rPr lang="pl-PL" dirty="0" err="1"/>
              <a:t>values</a:t>
            </a:r>
            <a:r>
              <a:rPr lang="pl-PL" dirty="0"/>
              <a:t> – co zrobiliśmy</a:t>
            </a:r>
          </a:p>
          <a:p>
            <a:r>
              <a:rPr lang="pl-PL" dirty="0"/>
              <a:t>usunięcie nadmiernie skorelowanych kolumn</a:t>
            </a:r>
          </a:p>
          <a:p>
            <a:endParaRPr lang="pl-PL" dirty="0"/>
          </a:p>
          <a:p>
            <a:r>
              <a:rPr lang="pl-PL" dirty="0"/>
              <a:t># za dużo tekstu – wystarczą hasła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67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54AAA-F325-3873-FB6A-8CD747C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Trenowanie modeli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FCC3BB0-64DB-E132-6E14-E23E2A57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Wykorzystaliśmy wiele typów modeli:</a:t>
            </a:r>
          </a:p>
          <a:p>
            <a:r>
              <a:rPr lang="pl-PL" dirty="0"/>
              <a:t>Regresja logistyczna</a:t>
            </a:r>
          </a:p>
          <a:p>
            <a:r>
              <a:rPr lang="pl-PL" dirty="0"/>
              <a:t>KNN</a:t>
            </a:r>
          </a:p>
          <a:p>
            <a:r>
              <a:rPr lang="pl-PL" dirty="0"/>
              <a:t>Drzewa decyzyjne</a:t>
            </a:r>
          </a:p>
          <a:p>
            <a:r>
              <a:rPr lang="pl-PL" dirty="0"/>
              <a:t>Lasy losowe</a:t>
            </a:r>
          </a:p>
          <a:p>
            <a:r>
              <a:rPr lang="pl-PL" dirty="0" err="1"/>
              <a:t>XGBoost</a:t>
            </a:r>
            <a:endParaRPr lang="pl-PL" dirty="0"/>
          </a:p>
          <a:p>
            <a:r>
              <a:rPr lang="pl-PL" dirty="0"/>
              <a:t>SVM</a:t>
            </a:r>
          </a:p>
          <a:p>
            <a:r>
              <a:rPr lang="pl-PL" dirty="0" err="1"/>
              <a:t>Voting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7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446B5B-B414-AF68-925C-C473AD8B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pl-PL" b="1" dirty="0" err="1"/>
              <a:t>Xgboost</a:t>
            </a:r>
            <a:endParaRPr lang="pl-P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CA0C72-E88C-8D71-DC95-6767CCE7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1976966"/>
            <a:ext cx="4099947" cy="3649133"/>
          </a:xfrm>
        </p:spPr>
        <p:txBody>
          <a:bodyPr>
            <a:normAutofit/>
          </a:bodyPr>
          <a:lstStyle/>
          <a:p>
            <a:r>
              <a:rPr lang="pl-PL" dirty="0"/>
              <a:t>Kolejnym modelem drzewiastym, którym zainteresowaliśmy się był model </a:t>
            </a:r>
            <a:r>
              <a:rPr lang="pl-PL" b="1" dirty="0" err="1"/>
              <a:t>XGBoost</a:t>
            </a:r>
            <a:r>
              <a:rPr lang="pl-PL" dirty="0"/>
              <a:t>. Sam proces uczenia się nie trwał długo w porównaniu do np. modelu </a:t>
            </a:r>
            <a:r>
              <a:rPr lang="pl-PL" b="1" dirty="0"/>
              <a:t>SVM.</a:t>
            </a:r>
            <a:r>
              <a:rPr lang="pl-PL" dirty="0"/>
              <a:t> Niestety jak się okazało model ten słabiej się sprawdził niż </a:t>
            </a:r>
            <a:r>
              <a:rPr lang="pl-PL" b="1" dirty="0" err="1"/>
              <a:t>Random</a:t>
            </a:r>
            <a:r>
              <a:rPr lang="pl-PL" b="1" dirty="0"/>
              <a:t> </a:t>
            </a:r>
            <a:r>
              <a:rPr lang="pl-PL" b="1" dirty="0" err="1"/>
              <a:t>Forest</a:t>
            </a:r>
            <a:endParaRPr lang="pl-PL" dirty="0"/>
          </a:p>
          <a:p>
            <a:r>
              <a:rPr lang="pl-PL" dirty="0"/>
              <a:t>Wartości najważniejszych metryk:</a:t>
            </a:r>
          </a:p>
          <a:p>
            <a:endParaRPr lang="pl-PL" dirty="0"/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1116117-392C-4BC5-8D88-3487E9518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82" y="728133"/>
            <a:ext cx="331421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C1165A04-9BE8-6D7A-5B1C-86E33E8E4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606" y="3617588"/>
            <a:ext cx="3842564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19C103A6-784D-7673-EBA4-BC270B59B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46086"/>
              </p:ext>
            </p:extLst>
          </p:nvPr>
        </p:nvGraphicFramePr>
        <p:xfrm>
          <a:off x="1361186" y="5151392"/>
          <a:ext cx="43728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16">
                  <a:extLst>
                    <a:ext uri="{9D8B030D-6E8A-4147-A177-3AD203B41FA5}">
                      <a16:colId xmlns:a16="http://schemas.microsoft.com/office/drawing/2014/main" val="2035961829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3440797627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2146335334"/>
                    </a:ext>
                  </a:extLst>
                </a:gridCol>
                <a:gridCol w="1093216">
                  <a:extLst>
                    <a:ext uri="{9D8B030D-6E8A-4147-A177-3AD203B41FA5}">
                      <a16:colId xmlns:a16="http://schemas.microsoft.com/office/drawing/2014/main" val="363583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Train </a:t>
                      </a:r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</a:t>
                      </a:r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Test </a:t>
                      </a:r>
                      <a:r>
                        <a:rPr lang="pl-PL" dirty="0" err="1"/>
                        <a:t>gini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3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8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5EF2C-CC04-2E39-4CEA-08B246B1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495800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 dirty="0" err="1"/>
              <a:t>Xgboost</a:t>
            </a:r>
            <a:r>
              <a:rPr lang="pl-PL" sz="3300" dirty="0"/>
              <a:t> i </a:t>
            </a:r>
            <a:r>
              <a:rPr lang="pl-PL" sz="3300" dirty="0" err="1"/>
              <a:t>Oversampling</a:t>
            </a:r>
            <a:endParaRPr lang="pl-PL" sz="33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1FB9D5-C325-1B04-B0D4-F3FCE806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5744" cy="3649133"/>
          </a:xfrm>
        </p:spPr>
        <p:txBody>
          <a:bodyPr>
            <a:normAutofit/>
          </a:bodyPr>
          <a:lstStyle/>
          <a:p>
            <a:r>
              <a:rPr lang="pl-PL" dirty="0"/>
              <a:t>Ze względu na fakt, że zbiór danych jest niezbalansowany (13 % kolumny target ma wartość 1, a 87 % przyjmuje wartość 0) zdecydowaliśmy się użyć metody </a:t>
            </a:r>
            <a:r>
              <a:rPr lang="pl-PL" b="1" dirty="0" err="1"/>
              <a:t>Oversamplingu</a:t>
            </a:r>
            <a:r>
              <a:rPr lang="pl-PL" b="1" dirty="0"/>
              <a:t>,</a:t>
            </a:r>
          </a:p>
          <a:p>
            <a:r>
              <a:rPr lang="pl-PL" dirty="0"/>
              <a:t>Wartość wskaźnika </a:t>
            </a:r>
            <a:r>
              <a:rPr lang="pl-PL" b="1" dirty="0" err="1"/>
              <a:t>accuracy</a:t>
            </a:r>
            <a:r>
              <a:rPr lang="pl-PL" b="1" dirty="0"/>
              <a:t> spadła </a:t>
            </a:r>
            <a:r>
              <a:rPr lang="pl-PL" dirty="0"/>
              <a:t>co widać na wykresie po lewej stronie, lecz wartość </a:t>
            </a:r>
            <a:r>
              <a:rPr lang="pl-PL" b="1" dirty="0"/>
              <a:t>ROC</a:t>
            </a:r>
            <a:r>
              <a:rPr lang="pl-PL" dirty="0"/>
              <a:t> utrzymała się na porównywalnej wartości.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355777-AFF2-00B5-CC24-E48B63FA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12" y="3429000"/>
            <a:ext cx="4526097" cy="302111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B16783-551D-D36E-199F-1E9C24B2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60" y="794156"/>
            <a:ext cx="3260225" cy="214359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A143FF-560E-39F4-2EFD-F94230683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281" y="794156"/>
            <a:ext cx="3438119" cy="214023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46AC4-BA6F-A08A-6674-307A9EF0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CFB3F9-BCAD-4D2D-36AF-E76F7797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6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B537E32-6110-FE0A-804D-7917885B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86" y="282819"/>
            <a:ext cx="5113602" cy="290283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253E907-14CA-CB6D-1B74-CDAC7803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2C7272-8288-8499-A6B6-60E89C98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4461" cy="4351338"/>
          </a:xfrm>
        </p:spPr>
        <p:txBody>
          <a:bodyPr/>
          <a:lstStyle/>
          <a:p>
            <a:r>
              <a:rPr lang="pl-PL" dirty="0"/>
              <a:t>Wykorzystując wytrenowany las losowy sprawdziliśmy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</a:t>
            </a:r>
            <a:endParaRPr lang="pl-PL" dirty="0"/>
          </a:p>
          <a:p>
            <a:r>
              <a:rPr lang="pl-PL" dirty="0"/>
              <a:t>Na tym etapie udało się odkryć najbardziej predykcyjną cechę – brak danych w kolumnie </a:t>
            </a:r>
            <a:r>
              <a:rPr lang="pl-PL" dirty="0" err="1">
                <a:latin typeface="Consolas" panose="020B0609020204030204" pitchFamily="49" charset="0"/>
              </a:rPr>
              <a:t>WheelTypeID</a:t>
            </a:r>
            <a:endParaRPr lang="pl-PL" dirty="0"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514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257</TotalTime>
  <Words>369</Words>
  <Application>Microsoft Office PowerPoint</Application>
  <PresentationFormat>Panoramiczny</PresentationFormat>
  <Paragraphs>62</Paragraphs>
  <Slides>12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Sklepienie niebieskie</vt:lpstr>
      <vt:lpstr>Don’t get kicked!</vt:lpstr>
      <vt:lpstr>biznesowy opis problemu</vt:lpstr>
      <vt:lpstr>EDA</vt:lpstr>
      <vt:lpstr>Preprocessing</vt:lpstr>
      <vt:lpstr>Trenowanie modeli</vt:lpstr>
      <vt:lpstr>Xgboost</vt:lpstr>
      <vt:lpstr>Xgboost i Oversampling</vt:lpstr>
      <vt:lpstr>Voting</vt:lpstr>
      <vt:lpstr>Feature importance</vt:lpstr>
      <vt:lpstr>Redukcja wymiarów</vt:lpstr>
      <vt:lpstr>Sampling danych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Tymoteusz Kwieciński</dc:creator>
  <cp:lastModifiedBy>Tymoteusz Kwieciński</cp:lastModifiedBy>
  <cp:revision>9</cp:revision>
  <dcterms:created xsi:type="dcterms:W3CDTF">2023-05-03T16:36:01Z</dcterms:created>
  <dcterms:modified xsi:type="dcterms:W3CDTF">2023-05-16T21:42:54Z</dcterms:modified>
</cp:coreProperties>
</file>