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Default Extension="wmf" ContentType="image/x-wmf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6" r:id="rId3"/>
    <p:sldId id="271" r:id="rId4"/>
    <p:sldId id="260" r:id="rId5"/>
    <p:sldId id="258" r:id="rId6"/>
    <p:sldId id="262" r:id="rId7"/>
    <p:sldId id="277" r:id="rId8"/>
    <p:sldId id="261" r:id="rId9"/>
    <p:sldId id="270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2934" autoAdjust="0"/>
    <p:restoredTop sz="92124" autoAdjust="0"/>
  </p:normalViewPr>
  <p:slideViewPr>
    <p:cSldViewPr snapToObjects="1" showGuides="1">
      <p:cViewPr varScale="1">
        <p:scale>
          <a:sx n="122" d="100"/>
          <a:sy n="122" d="100"/>
        </p:scale>
        <p:origin x="-140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E1DD-6032-DD4D-89E2-5EC0EE1A6EBB}" type="datetimeFigureOut">
              <a:rPr/>
              <a:pPr/>
              <a:t>9/28/13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EE820-864A-564F-ABCC-02AE90A41D17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Byrja</a:t>
            </a:r>
            <a:r>
              <a:rPr lang="en-US" baseline="0"/>
              <a:t> </a:t>
            </a:r>
            <a:r>
              <a:rPr lang="en-US" baseline="0"/>
              <a:t>á að spyrja – hverjir í salnum telja sig vera að nota “Continuous integration”. </a:t>
            </a:r>
          </a:p>
          <a:p>
            <a:r>
              <a:rPr lang="en-US" baseline="0"/>
              <a:t>Hverjir stunda unit testing í verulegu mæli? </a:t>
            </a:r>
          </a:p>
          <a:p>
            <a:r>
              <a:rPr lang="en-US" baseline="0"/>
              <a:t>Aðrar sjálfvirkar prófanir? </a:t>
            </a:r>
          </a:p>
          <a:p>
            <a:r>
              <a:rPr lang="en-US" baseline="0"/>
              <a:t>Hverjir eru með alsjálfvirkt ferli til að setja upp raunumhverfi frá a-ö, að gagnagrunni meðtöldum?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Module self check - Athugar hvort allt er til staðar sem þarf til að keyra, t.d. þjónustur og grunnar, athugar</a:t>
            </a:r>
            <a:r>
              <a:rPr lang="en-US" baseline="0"/>
              <a:t> útgáfur ofl.</a:t>
            </a:r>
          </a:p>
          <a:p>
            <a:r>
              <a:rPr lang="en-US" baseline="0"/>
              <a:t>Vandasamasti parturinn er gögnin – migrations</a:t>
            </a:r>
          </a:p>
          <a:p>
            <a:r>
              <a:rPr lang="en-US" baseline="0"/>
              <a:t>Og fleiri virki sem ég þekki ekki ennþá…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Samþáttunarvandamál. Hvað er það???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A/B testing.</a:t>
            </a:r>
          </a:p>
          <a:p>
            <a:r>
              <a:rPr lang="en-US"/>
              <a:t>Feature hiding.</a:t>
            </a:r>
          </a:p>
          <a:p>
            <a:r>
              <a:rPr lang="en-US"/>
              <a:t>Erfiði parturinn í skalanleika liggur í ferlunum, skiptingu í teymi, feature teams v.s. module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Varðandi eldri kerfi, þá er þetta spurning um hvernig mönnum líður með kerfið.</a:t>
            </a:r>
            <a:r>
              <a:rPr lang="en-US" baseline="0"/>
              <a:t> Hvert er confidence levelið? Eru notendur/stjórnendur á taugum þegar kemur uppfærsla? Þá er continous deployment tvímælalaust ekki málið.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Ekki láta ykkur detta</a:t>
            </a:r>
            <a:r>
              <a:rPr lang="en-US" baseline="0"/>
              <a:t> í huga að fara beint í continuos deployment – það er síðasta skrefið.</a:t>
            </a:r>
          </a:p>
          <a:p>
            <a:r>
              <a:rPr lang="en-US" baseline="0"/>
              <a:t>Með gömul kerfi með stóran kóðabasa sem vantar sjálfvirk próf, er ólíklegt að menn komist nokkurn tímann í “continuous deployment” – of mikil fjárfesting.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E820-864A-564F-ABCC-02AE90A41D17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s-I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Custom Layout">
    <p:bg>
      <p:bgPr>
        <a:solidFill>
          <a:srgbClr val="2B2B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018" y="790575"/>
            <a:ext cx="7835928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31998" tIns="31998" rIns="31998" bIns="31998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>
                <a:sym typeface="Merriweather Bold" charset="0"/>
              </a:rPr>
              <a:t>Click to edit Master title style</a:t>
            </a:r>
          </a:p>
        </p:txBody>
      </p:sp>
      <p:sp>
        <p:nvSpPr>
          <p:cNvPr id="31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50018" y="3581400"/>
            <a:ext cx="783592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vert="horz" wrap="square" lIns="31998" tIns="31998" rIns="31998" bIns="31998" numCol="1" anchor="t" anchorCtr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sz="1600" b="0" i="0">
                <a:solidFill>
                  <a:srgbClr val="FFFFFF"/>
                </a:solidFill>
                <a:latin typeface="Merriweather Sans Regular"/>
                <a:cs typeface="Merriweather Sans Regular"/>
              </a:defRPr>
            </a:lvl1pPr>
            <a:lvl2pPr marL="511990" indent="0" algn="ctr">
              <a:buNone/>
              <a:defRPr sz="1600">
                <a:solidFill>
                  <a:srgbClr val="FFFFFF"/>
                </a:solidFill>
              </a:defRPr>
            </a:lvl2pPr>
            <a:lvl3pPr marL="1023978" indent="0" algn="ctr">
              <a:buNone/>
              <a:defRPr sz="1600">
                <a:solidFill>
                  <a:srgbClr val="FFFFFF"/>
                </a:solidFill>
              </a:defRPr>
            </a:lvl3pPr>
            <a:lvl4pPr marL="1535968" indent="0" algn="ctr">
              <a:buNone/>
              <a:defRPr sz="1600">
                <a:solidFill>
                  <a:srgbClr val="FFFFFF"/>
                </a:solidFill>
              </a:defRPr>
            </a:lvl4pPr>
            <a:lvl5pPr marL="2047957" indent="0" algn="ctr">
              <a:buNone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>
                <a:sym typeface="Merriweather Sans Regular" charset="0"/>
              </a:rPr>
              <a:t>Click to edit Master text styles</a:t>
            </a:r>
          </a:p>
          <a:p>
            <a:pPr lvl="0"/>
            <a:r>
              <a:rPr lang="en-US">
                <a:sym typeface="Merriweather Sans Regular" charset="0"/>
              </a:rPr>
              <a:t>Second level</a:t>
            </a:r>
          </a:p>
          <a:p>
            <a:pPr lvl="0"/>
            <a:r>
              <a:rPr lang="en-US">
                <a:sym typeface="Merriweather Sans Regular" charset="0"/>
              </a:rPr>
              <a:t>Third level</a:t>
            </a:r>
          </a:p>
          <a:p>
            <a:pPr lvl="0"/>
            <a:r>
              <a:rPr lang="en-US">
                <a:sym typeface="Merriweather Sans Regular" charset="0"/>
              </a:rPr>
              <a:t>Fourth level</a:t>
            </a:r>
          </a:p>
          <a:p>
            <a:pPr lvl="0"/>
            <a:r>
              <a:rPr lang="en-US">
                <a:sym typeface="Merriweather Sans Regular" charset="0"/>
              </a:rPr>
              <a:t>Fifth level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723336"/>
            <a:ext cx="1981200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5"/>
          <p:cNvSpPr>
            <a:spLocks/>
          </p:cNvSpPr>
          <p:nvPr userDrawn="1"/>
        </p:nvSpPr>
        <p:spPr bwMode="auto">
          <a:xfrm>
            <a:off x="4107255" y="3267076"/>
            <a:ext cx="928597" cy="4762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490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s-I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s-I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s-IS"/>
              <a:t>Click to edit Master text styles</a:t>
            </a:r>
          </a:p>
          <a:p>
            <a:pPr lvl="1"/>
            <a:r>
              <a:rPr lang="is-IS"/>
              <a:t>Second level</a:t>
            </a:r>
          </a:p>
          <a:p>
            <a:pPr lvl="2"/>
            <a:r>
              <a:rPr lang="is-IS"/>
              <a:t>Third level</a:t>
            </a:r>
          </a:p>
          <a:p>
            <a:pPr lvl="3"/>
            <a:r>
              <a:rPr lang="is-IS"/>
              <a:t>Fourth level</a:t>
            </a:r>
          </a:p>
          <a:p>
            <a:pPr lvl="4"/>
            <a:r>
              <a:rPr lang="is-I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3626-4EE7-A64A-99F8-D75249C5607A}" type="datetimeFigureOut">
              <a:rPr/>
              <a:pPr/>
              <a:t>9/28/13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9156-1BD4-0F4F-AB21-402D22B920E9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erriweather Sans"/>
          <a:ea typeface="+mj-ea"/>
          <a:cs typeface="Merriweather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erriweather"/>
          <a:ea typeface="+mn-ea"/>
          <a:cs typeface="Merriweathe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erriweather"/>
          <a:ea typeface="+mn-ea"/>
          <a:cs typeface="Merriweathe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erriweather"/>
          <a:ea typeface="+mn-ea"/>
          <a:cs typeface="Merriweathe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erriweather"/>
          <a:ea typeface="+mn-ea"/>
          <a:cs typeface="Merriweathe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erriweather"/>
          <a:ea typeface="+mn-ea"/>
          <a:cs typeface="Merriweathe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d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Merriweather"/>
                <a:cs typeface="Merriweather"/>
              </a:rPr>
              <a:t>Samfelld afhending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Continuous integration - delivery - deployment</a:t>
            </a:r>
          </a:p>
        </p:txBody>
      </p:sp>
      <p:sp>
        <p:nvSpPr>
          <p:cNvPr id="6" name="Rectangle 1"/>
          <p:cNvSpPr>
            <a:spLocks/>
          </p:cNvSpPr>
          <p:nvPr/>
        </p:nvSpPr>
        <p:spPr bwMode="auto">
          <a:xfrm>
            <a:off x="3588882" y="423110"/>
            <a:ext cx="24409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Merriweather Sans Regular" charset="0"/>
                <a:ea typeface="ＭＳ Ｐゴシック" charset="0"/>
                <a:cs typeface="Merriweather Sans Regular" charset="0"/>
                <a:sym typeface="Merriweather Sans Regular" charset="0"/>
              </a:rPr>
              <a:t>Guðlaugur Stefán Egilsson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914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459163"/>
          </a:xfrm>
        </p:spPr>
        <p:txBody>
          <a:bodyPr>
            <a:normAutofit fontScale="92500"/>
          </a:bodyPr>
          <a:lstStyle/>
          <a:p>
            <a:r>
              <a:rPr lang="en-US"/>
              <a:t>The key test is that a business sponsor could request that the current development version of the software can be deployed into production at a moment's notice - and nobody would bat an eyelid, let alone panic.</a:t>
            </a:r>
          </a:p>
          <a:p>
            <a:pPr algn="r">
              <a:buNone/>
            </a:pPr>
            <a:r>
              <a:rPr lang="en-US"/>
              <a:t>- Martin Fowler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74307"/>
            <a:ext cx="2895600" cy="2425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Spurningarnar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Hvað þetta er</a:t>
            </a:r>
          </a:p>
          <a:p>
            <a:r>
              <a:rPr lang="en-US"/>
              <a:t>Af hverju það er mikilvægt </a:t>
            </a:r>
          </a:p>
          <a:p>
            <a:r>
              <a:rPr lang="en-US"/>
              <a:t>Hvað þarf til</a:t>
            </a:r>
          </a:p>
          <a:p>
            <a:r>
              <a:rPr lang="en-US"/>
              <a:t>Hvenær það er praktískt </a:t>
            </a:r>
          </a:p>
          <a:p>
            <a:r>
              <a:rPr lang="en-US"/>
              <a:t>Og hvenær ekki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Hvað er samfelld afhending?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Alsjálfvirk afhendingarpípa</a:t>
            </a:r>
          </a:p>
          <a:p>
            <a:r>
              <a:rPr lang="en-US"/>
              <a:t>Samsett af að lágmarki</a:t>
            </a:r>
          </a:p>
          <a:p>
            <a:pPr lvl="1"/>
            <a:r>
              <a:rPr lang="en-US"/>
              <a:t>Útgáfustjórnun (Version Control)</a:t>
            </a:r>
          </a:p>
          <a:p>
            <a:pPr lvl="1"/>
            <a:r>
              <a:rPr lang="en-US"/>
              <a:t>Byggingarumhverfi (Build environment)</a:t>
            </a:r>
          </a:p>
          <a:p>
            <a:pPr lvl="1"/>
            <a:r>
              <a:rPr lang="en-US"/>
              <a:t>Byggingarferli (Build script)</a:t>
            </a:r>
          </a:p>
          <a:p>
            <a:pPr lvl="1"/>
            <a:r>
              <a:rPr lang="en-US"/>
              <a:t>Sjálfvirkri uppfærslu á keyrsluumhverfum (dev/test/staging/production)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Virki sem er hægt að reisa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buNone/>
            </a:pPr>
            <a:endParaRPr lang="en-US"/>
          </a:p>
          <a:p>
            <a:pPr marL="342900" lvl="1" indent="-342900">
              <a:buFont typeface="Arial"/>
              <a:buChar char="•"/>
            </a:pPr>
            <a:r>
              <a:rPr lang="en-US" sz="3226"/>
              <a:t>Sjálfvirk “offline” próf</a:t>
            </a:r>
          </a:p>
          <a:p>
            <a:pPr marL="742950" lvl="2" indent="-342900"/>
            <a:r>
              <a:rPr lang="en-US" sz="2826"/>
              <a:t>Unit tests, end-to-end  tests,  integration/functional  tests</a:t>
            </a:r>
          </a:p>
          <a:p>
            <a:r>
              <a:rPr lang="en-US"/>
              <a:t>Álagspróf með raungögnum </a:t>
            </a:r>
          </a:p>
          <a:p>
            <a:pPr lvl="1"/>
            <a:r>
              <a:rPr lang="en-US"/>
              <a:t>Vandamálið er yfirleitt að geta stýrt tímaþættinum</a:t>
            </a:r>
          </a:p>
          <a:p>
            <a:r>
              <a:rPr lang="en-US"/>
              <a:t>Sjálfprófanir í prófana og raunumhverfi</a:t>
            </a:r>
          </a:p>
          <a:p>
            <a:pPr lvl="1"/>
            <a:r>
              <a:rPr lang="en-US"/>
              <a:t>e. Module self-tests. </a:t>
            </a:r>
          </a:p>
          <a:p>
            <a:r>
              <a:rPr lang="en-US"/>
              <a:t>Vaxandi uppsetning (e. Paritioned deployment)</a:t>
            </a:r>
          </a:p>
          <a:p>
            <a:pPr lvl="1"/>
            <a:r>
              <a:rPr lang="en-US"/>
              <a:t>Möguleiki ef notendum er skipt í hópa</a:t>
            </a:r>
          </a:p>
          <a:p>
            <a:pPr lvl="1"/>
            <a:r>
              <a:rPr lang="en-US"/>
              <a:t>Cluster uppsetningar</a:t>
            </a:r>
          </a:p>
          <a:p>
            <a:r>
              <a:rPr lang="en-US"/>
              <a:t>Sjálfvirkar mælingar á lykiltölfræði (KPA)</a:t>
            </a:r>
          </a:p>
          <a:p>
            <a:pPr lvl="2"/>
            <a:endParaRPr lang="en-US"/>
          </a:p>
          <a:p>
            <a:r>
              <a:rPr lang="en-US"/>
              <a:t>Bakka  sjálfvirkt út  úr uppfærslu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6" name="Picture 5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05000"/>
            <a:ext cx="571501" cy="449905"/>
          </a:xfrm>
          <a:prstGeom prst="rect">
            <a:avLst/>
          </a:prstGeom>
        </p:spPr>
      </p:pic>
      <p:pic>
        <p:nvPicPr>
          <p:cNvPr id="8" name="Picture 7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50495"/>
            <a:ext cx="571501" cy="449905"/>
          </a:xfrm>
          <a:prstGeom prst="rect">
            <a:avLst/>
          </a:prstGeom>
        </p:spPr>
      </p:pic>
      <p:pic>
        <p:nvPicPr>
          <p:cNvPr id="9" name="Picture 8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29000"/>
            <a:ext cx="571501" cy="449905"/>
          </a:xfrm>
          <a:prstGeom prst="rect">
            <a:avLst/>
          </a:prstGeom>
        </p:spPr>
      </p:pic>
      <p:pic>
        <p:nvPicPr>
          <p:cNvPr id="10" name="Picture 9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14800"/>
            <a:ext cx="571501" cy="449905"/>
          </a:xfrm>
          <a:prstGeom prst="rect">
            <a:avLst/>
          </a:prstGeom>
        </p:spPr>
      </p:pic>
      <p:pic>
        <p:nvPicPr>
          <p:cNvPr id="11" name="Picture 10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60295"/>
            <a:ext cx="571501" cy="449905"/>
          </a:xfrm>
          <a:prstGeom prst="rect">
            <a:avLst/>
          </a:prstGeom>
        </p:spPr>
      </p:pic>
      <p:pic>
        <p:nvPicPr>
          <p:cNvPr id="12" name="Picture 11" descr="MC90036616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562600"/>
            <a:ext cx="571501" cy="449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urved Connector 4"/>
          <p:cNvCxnSpPr/>
          <p:nvPr/>
        </p:nvCxnSpPr>
        <p:spPr>
          <a:xfrm>
            <a:off x="2011361" y="990600"/>
            <a:ext cx="769938" cy="304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flipV="1">
            <a:off x="4572000" y="760414"/>
            <a:ext cx="1295400" cy="53498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34" idx="2"/>
          </p:cNvCxnSpPr>
          <p:nvPr/>
        </p:nvCxnSpPr>
        <p:spPr>
          <a:xfrm rot="5400000">
            <a:off x="5715001" y="1905001"/>
            <a:ext cx="1676403" cy="45720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MC900366164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9" y="2971803"/>
            <a:ext cx="1790701" cy="1409700"/>
          </a:xfrm>
          <a:prstGeom prst="rect">
            <a:avLst/>
          </a:prstGeom>
        </p:spPr>
      </p:pic>
      <p:cxnSp>
        <p:nvCxnSpPr>
          <p:cNvPr id="16" name="Curved Connector 15"/>
          <p:cNvCxnSpPr>
            <a:stCxn id="15" idx="1"/>
          </p:cNvCxnSpPr>
          <p:nvPr/>
        </p:nvCxnSpPr>
        <p:spPr>
          <a:xfrm rot="10800000">
            <a:off x="3543301" y="3429001"/>
            <a:ext cx="1885949" cy="24765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C900366164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90800"/>
            <a:ext cx="1790701" cy="1409700"/>
          </a:xfrm>
          <a:prstGeom prst="rect">
            <a:avLst/>
          </a:prstGeom>
        </p:spPr>
      </p:pic>
      <p:pic>
        <p:nvPicPr>
          <p:cNvPr id="21" name="Picture 20" descr="MC900366164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4996934"/>
            <a:ext cx="1790701" cy="1409700"/>
          </a:xfrm>
          <a:prstGeom prst="rect">
            <a:avLst/>
          </a:prstGeom>
        </p:spPr>
      </p:pic>
      <p:cxnSp>
        <p:nvCxnSpPr>
          <p:cNvPr id="24" name="Curved Connector 23"/>
          <p:cNvCxnSpPr>
            <a:stCxn id="21" idx="3"/>
            <a:endCxn id="25" idx="1"/>
          </p:cNvCxnSpPr>
          <p:nvPr/>
        </p:nvCxnSpPr>
        <p:spPr>
          <a:xfrm>
            <a:off x="2781299" y="5701784"/>
            <a:ext cx="1943101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MC900366164.WM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4996934"/>
            <a:ext cx="1790701" cy="140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57828" y="438150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Einingapróf keyra 100%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59165" y="40005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Samþáttunarpróf keyra 100%</a:t>
            </a:r>
          </a:p>
        </p:txBody>
      </p:sp>
      <p:cxnSp>
        <p:nvCxnSpPr>
          <p:cNvPr id="43" name="Curved Connector 19"/>
          <p:cNvCxnSpPr>
            <a:stCxn id="17" idx="1"/>
            <a:endCxn id="21" idx="1"/>
          </p:cNvCxnSpPr>
          <p:nvPr/>
        </p:nvCxnSpPr>
        <p:spPr>
          <a:xfrm rot="10800000" flipV="1">
            <a:off x="990598" y="3295650"/>
            <a:ext cx="762002" cy="2406134"/>
          </a:xfrm>
          <a:prstGeom prst="curvedConnector3">
            <a:avLst>
              <a:gd name="adj1" fmla="val 13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7814" y="6438900"/>
            <a:ext cx="224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Virknipróf keyra 100%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24400" y="6406634"/>
            <a:ext cx="335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Sjálfprófanir og lykil tölfræði í lagi</a:t>
            </a:r>
          </a:p>
        </p:txBody>
      </p:sp>
      <p:sp>
        <p:nvSpPr>
          <p:cNvPr id="53" name="Terminator 52"/>
          <p:cNvSpPr/>
          <p:nvPr/>
        </p:nvSpPr>
        <p:spPr>
          <a:xfrm>
            <a:off x="4667250" y="1548845"/>
            <a:ext cx="762000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1%</a:t>
            </a:r>
          </a:p>
        </p:txBody>
      </p:sp>
      <p:sp>
        <p:nvSpPr>
          <p:cNvPr id="54" name="Terminator 53"/>
          <p:cNvSpPr/>
          <p:nvPr/>
        </p:nvSpPr>
        <p:spPr>
          <a:xfrm>
            <a:off x="7086600" y="1447800"/>
            <a:ext cx="762000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2%</a:t>
            </a:r>
          </a:p>
        </p:txBody>
      </p:sp>
      <p:sp>
        <p:nvSpPr>
          <p:cNvPr id="55" name="Terminator 54"/>
          <p:cNvSpPr/>
          <p:nvPr/>
        </p:nvSpPr>
        <p:spPr>
          <a:xfrm>
            <a:off x="4572000" y="3804166"/>
            <a:ext cx="762000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95%</a:t>
            </a:r>
          </a:p>
        </p:txBody>
      </p:sp>
      <p:sp>
        <p:nvSpPr>
          <p:cNvPr id="56" name="Terminator 55"/>
          <p:cNvSpPr/>
          <p:nvPr/>
        </p:nvSpPr>
        <p:spPr>
          <a:xfrm>
            <a:off x="838200" y="2985016"/>
            <a:ext cx="762000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98%</a:t>
            </a:r>
          </a:p>
        </p:txBody>
      </p:sp>
      <p:sp>
        <p:nvSpPr>
          <p:cNvPr id="57" name="Terminator 56"/>
          <p:cNvSpPr/>
          <p:nvPr/>
        </p:nvSpPr>
        <p:spPr>
          <a:xfrm>
            <a:off x="2781299" y="5734049"/>
            <a:ext cx="1024718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99.5%</a:t>
            </a:r>
          </a:p>
        </p:txBody>
      </p:sp>
      <p:sp>
        <p:nvSpPr>
          <p:cNvPr id="58" name="Terminator 57"/>
          <p:cNvSpPr/>
          <p:nvPr/>
        </p:nvSpPr>
        <p:spPr>
          <a:xfrm>
            <a:off x="6526794" y="6019800"/>
            <a:ext cx="1024718" cy="310634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99.9x%</a:t>
            </a:r>
          </a:p>
        </p:txBody>
      </p:sp>
      <p:pic>
        <p:nvPicPr>
          <p:cNvPr id="60" name="Picture 5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800099" y="266202"/>
            <a:ext cx="1211262" cy="122394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512" y="4996934"/>
            <a:ext cx="655411" cy="1632946"/>
          </a:xfrm>
          <a:prstGeom prst="rect">
            <a:avLst/>
          </a:prstGeom>
        </p:spPr>
      </p:pic>
      <p:cxnSp>
        <p:nvCxnSpPr>
          <p:cNvPr id="71" name="Curved Connector 70"/>
          <p:cNvCxnSpPr/>
          <p:nvPr/>
        </p:nvCxnSpPr>
        <p:spPr>
          <a:xfrm>
            <a:off x="6515101" y="5703372"/>
            <a:ext cx="1943101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Action Button: Forward or Next 71">
            <a:hlinkClick r:id="" action="ppaction://noaction" highlightClick="1"/>
          </p:cNvPr>
          <p:cNvSpPr/>
          <p:nvPr/>
        </p:nvSpPr>
        <p:spPr>
          <a:xfrm>
            <a:off x="3334703" y="4996934"/>
            <a:ext cx="1040645" cy="506965"/>
          </a:xfrm>
          <a:prstGeom prst="actionButtonForwardNex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Takkinn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781299" y="990600"/>
            <a:ext cx="1790701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Útgáfustýrt - rekjanlegt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86451" y="609600"/>
            <a:ext cx="1790701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Þýðir/byggist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83898" y="0"/>
            <a:ext cx="30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Continuous Integration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31367" y="-4466"/>
            <a:ext cx="2702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Continuous Delivery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62200" y="0"/>
            <a:ext cx="321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Continuous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5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5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5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5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2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8" grpId="1" animBg="1"/>
      <p:bldP spid="72" grpId="0" animBg="1"/>
      <p:bldP spid="72" grpId="1" animBg="1"/>
      <p:bldP spid="28" grpId="0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 hverju er þetta mikilvægt?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Fækka samþáttunarvandamálum. Í flestum tilfellum hverfa þau alveg.</a:t>
            </a:r>
          </a:p>
          <a:p>
            <a:r>
              <a:rPr lang="en-US" sz="2800"/>
              <a:t>Hraðari endurgjöf. Færð mikið af upplýsingum um hvað þú varst að gera bara með “build passed”</a:t>
            </a:r>
          </a:p>
          <a:p>
            <a:r>
              <a:rPr lang="en-US" sz="2800"/>
              <a:t>Fullkomlega fyrirsjáanlegt og endurtakanlegt ferli við þýðingu, prófanir og uppsetningu.</a:t>
            </a:r>
          </a:p>
          <a:p>
            <a:r>
              <a:rPr lang="en-US" sz="2800"/>
              <a:t>Engin handavinna við að uppfæra kerfi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pPr>
              <a:buNone/>
            </a:pP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/>
              <a:t>Tæknileg geta – hvað þarf til?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800"/>
              <a:t>Að kunna að forrita og hanna…</a:t>
            </a:r>
          </a:p>
          <a:p>
            <a:r>
              <a:rPr lang="en-US" sz="1800"/>
              <a:t>Kunna að skrifa einingapróf</a:t>
            </a:r>
          </a:p>
          <a:p>
            <a:pPr lvl="1"/>
            <a:r>
              <a:rPr lang="en-US" sz="1600"/>
              <a:t>Helst með Test Driven Development</a:t>
            </a:r>
          </a:p>
          <a:p>
            <a:pPr lvl="1"/>
            <a:r>
              <a:rPr lang="en-US" sz="1600"/>
              <a:t>Fókuseruð samþáttunarpróf</a:t>
            </a:r>
          </a:p>
          <a:p>
            <a:r>
              <a:rPr lang="en-US" sz="1800"/>
              <a:t>Kunna að skrifa virknipróf</a:t>
            </a:r>
          </a:p>
          <a:p>
            <a:pPr lvl="1"/>
            <a:r>
              <a:rPr lang="en-US" sz="1600"/>
              <a:t>T.d. DOM fókuseruð test m. Selenium, TestDriver</a:t>
            </a:r>
          </a:p>
          <a:p>
            <a:r>
              <a:rPr lang="en-US" sz="1800"/>
              <a:t>“Build kerfi” </a:t>
            </a:r>
          </a:p>
          <a:p>
            <a:pPr lvl="1"/>
            <a:r>
              <a:rPr lang="en-US" sz="1600"/>
              <a:t>Ant, NAnt, MSBuild, Maven, Gradle, Rake, Grunt…</a:t>
            </a:r>
          </a:p>
          <a:p>
            <a:r>
              <a:rPr lang="en-US" sz="1800"/>
              <a:t>Kunna á Continuous Integration tól </a:t>
            </a:r>
          </a:p>
          <a:p>
            <a:pPr lvl="1"/>
            <a:r>
              <a:rPr lang="en-US" sz="1600"/>
              <a:t>TeamCity, Jenkins/Hudson, Bamboo, AntHill…</a:t>
            </a:r>
          </a:p>
          <a:p>
            <a:r>
              <a:rPr lang="en-US" sz="1800"/>
              <a:t>Fyrir skalanleika</a:t>
            </a:r>
          </a:p>
          <a:p>
            <a:pPr lvl="1"/>
            <a:r>
              <a:rPr lang="en-US" sz="1600"/>
              <a:t>Module repositories &amp; dependency management</a:t>
            </a:r>
          </a:p>
          <a:p>
            <a:pPr lvl="1"/>
            <a:r>
              <a:rPr lang="en-US" sz="1600"/>
              <a:t>Maven, NuGet, NPM, RubyGems, etc </a:t>
            </a:r>
          </a:p>
          <a:p>
            <a:r>
              <a:rPr lang="en-US" sz="1800"/>
              <a:t>Admin kunnátta</a:t>
            </a:r>
          </a:p>
          <a:p>
            <a:pPr lvl="1"/>
            <a:r>
              <a:rPr lang="en-US" sz="1600"/>
              <a:t>Geta sett upp stýrikerfi, öll keyrsluumhverfi (DB, vefþjóna, þjónustur, notendur og réttindi, o.s. frv)</a:t>
            </a:r>
          </a:p>
          <a:p>
            <a:pPr lvl="1"/>
            <a:r>
              <a:rPr lang="en-US" sz="1600"/>
              <a:t>Kunna að “scripta” umhverfið</a:t>
            </a:r>
          </a:p>
          <a:p>
            <a:pPr lvl="2"/>
            <a:r>
              <a:rPr lang="en-US" sz="1400"/>
              <a:t>Afritun milli véla, stjórnun á services/daemons ofl.</a:t>
            </a:r>
          </a:p>
          <a:p>
            <a:pPr lvl="1"/>
            <a:r>
              <a:rPr lang="en-US" sz="1600"/>
              <a:t>Config mgmt tól, t.d. Chef.</a:t>
            </a:r>
          </a:p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Hvenær er þetta praktískt?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2362200"/>
                <a:gridCol w="22098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Deployment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Alltaf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Alltaf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Yfirleitt (*1)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“Desktop”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Alltaf (*2)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Yfirleitt(*3)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Stundum (*3)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Yfirleitt(*4)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Fer eftir dreifiaðila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Fer</a:t>
                      </a:r>
                      <a:r>
                        <a:rPr lang="en-US" baseline="0"/>
                        <a:t> eftir dreifiaðila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Yfirleitt(*4)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Sjaldan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???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113" y="4913531"/>
            <a:ext cx="90668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*1 Þetta er eingöngu spurning um sjálfsöryggi og traust, sem er fall af hæfni og “test coverage”</a:t>
            </a:r>
          </a:p>
          <a:p>
            <a:r>
              <a:rPr lang="en-US"/>
              <a:t>*2 Hversu mikið af sjálfvirkum prófum er hægt að byggja inn er mjög misjafnt eftir umhverfum.</a:t>
            </a:r>
          </a:p>
          <a:p>
            <a:r>
              <a:rPr lang="en-US"/>
              <a:t>*3 Afhendingarleiðir fyrir desktop hugbúnað eru mjög misjafnar. Continuous delivery/deployment krefst “auto update” útfærslu, ýmist með eða án staðfestingar notanda.</a:t>
            </a:r>
          </a:p>
          <a:p>
            <a:r>
              <a:rPr lang="en-US"/>
              <a:t>*4 Hversu nytsamlegt þetta er, fer eftir hversu ítarlegt hermiumhverfi er til staðar</a:t>
            </a:r>
          </a:p>
          <a:p>
            <a:r>
              <a:rPr lang="en-US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962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Miðað er við nýtt kerfi þróað frá grunni með núverandi tæknilega getu innan Spretts. Hvað er praktískt fer mikið eftir reynslu og þekkingu.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/>
              <a:t>Að byrja í kerfinu mínu…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702300" cy="4525963"/>
          </a:xfrm>
        </p:spPr>
        <p:txBody>
          <a:bodyPr>
            <a:noAutofit/>
          </a:bodyPr>
          <a:lstStyle/>
          <a:p>
            <a:pPr lvl="0"/>
            <a:r>
              <a:rPr lang="en-US" sz="1800"/>
              <a:t>Finna lítinn part af kerfinu sem gæti hentað í samfellda samþáttun</a:t>
            </a:r>
          </a:p>
          <a:p>
            <a:pPr lvl="0"/>
            <a:r>
              <a:rPr lang="en-US" sz="1800"/>
              <a:t>Byggja upp þennan part af kerfinu með sjálfvirknivæðingu í huga</a:t>
            </a:r>
          </a:p>
          <a:p>
            <a:pPr lvl="0"/>
            <a:r>
              <a:rPr lang="en-US" sz="1800"/>
              <a:t>Nýta núverandi gæðaferla – og auka sjálfvirknivæðingu smám saman, sér í lagi unit test</a:t>
            </a:r>
          </a:p>
          <a:p>
            <a:pPr lvl="0"/>
            <a:r>
              <a:rPr lang="en-US" sz="1800"/>
              <a:t>Eingöngu setja upp build frá buildserver– hætta að setja upp build beint frá þróunarvélum</a:t>
            </a:r>
          </a:p>
          <a:p>
            <a:pPr lvl="0"/>
            <a:r>
              <a:rPr lang="en-US" sz="1800"/>
              <a:t>Auka tíðni á uppsetningum í dev/test – markmiðið er að gera þær að ekki-frétt</a:t>
            </a:r>
          </a:p>
          <a:p>
            <a:pPr lvl="0"/>
            <a:r>
              <a:rPr lang="en-US" sz="1800"/>
              <a:t>Bæta við “Deploy” takka fyrir raunumhverfi. Að ýta á takkann er sameiginleg ákvörðun hagsmunaaðila</a:t>
            </a:r>
          </a:p>
          <a:p>
            <a:pPr lvl="0"/>
            <a:r>
              <a:rPr lang="en-US" sz="1800"/>
              <a:t>Endurbæta ferli þar til traust er nægilegt til að að hætta með takkann, og hafa ferlið alfarið sjálfvirkt </a:t>
            </a:r>
          </a:p>
          <a:p>
            <a:pPr lvl="1"/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447800"/>
            <a:ext cx="2520748" cy="1784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3384550"/>
            <a:ext cx="2463800" cy="328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909</Words>
  <Application>Microsoft Macintosh PowerPoint</Application>
  <PresentationFormat>On-screen Show (4:3)</PresentationFormat>
  <Paragraphs>130</Paragraphs>
  <Slides>10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Samfelld afhending</vt:lpstr>
      <vt:lpstr>Spurningarnar</vt:lpstr>
      <vt:lpstr>Hvað er samfelld afhending?</vt:lpstr>
      <vt:lpstr>Virki sem er hægt að reisa</vt:lpstr>
      <vt:lpstr>Slide 5</vt:lpstr>
      <vt:lpstr>Af hverju er þetta mikilvægt?</vt:lpstr>
      <vt:lpstr>Tæknileg geta – hvað þarf til?</vt:lpstr>
      <vt:lpstr>Hvenær er þetta praktískt?</vt:lpstr>
      <vt:lpstr>Að byrja í kerfinu mínu…</vt:lpstr>
      <vt:lpstr>Slide 10</vt:lpstr>
    </vt:vector>
  </TitlesOfParts>
  <Company>Sprettur Þróun ehf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Samfelld afhending</dc:title>
  <dc:creator>Guðlaugur Egilsson</dc:creator>
  <cp:lastModifiedBy>Guðlaugur Egilsson</cp:lastModifiedBy>
  <cp:revision>23</cp:revision>
  <dcterms:created xsi:type="dcterms:W3CDTF">2014-01-08T10:47:04Z</dcterms:created>
  <dcterms:modified xsi:type="dcterms:W3CDTF">2014-01-08T15:12:39Z</dcterms:modified>
</cp:coreProperties>
</file>