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7" r:id="rId11"/>
    <p:sldId id="270" r:id="rId12"/>
    <p:sldId id="268" r:id="rId13"/>
    <p:sldId id="269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1.nyc.gov/site/doh/covid/covid-19-data-totals.page#zip" TargetMode="External"/><Relationship Id="rId13" Type="http://schemas.openxmlformats.org/officeDocument/2006/relationships/hyperlink" Target="https://www.coursera.org/learn/python-for-applied-data-science-ai/home/welcome" TargetMode="External"/><Relationship Id="rId3" Type="http://schemas.openxmlformats.org/officeDocument/2006/relationships/hyperlink" Target="https://open.toronto.ca/catalogue/?search=Covid%2019&amp;sort=score%20desc" TargetMode="External"/><Relationship Id="rId7" Type="http://schemas.openxmlformats.org/officeDocument/2006/relationships/hyperlink" Target="https://www1.nyc.gov/home/search/index.page?search-terms=COvid+CAses" TargetMode="External"/><Relationship Id="rId12" Type="http://schemas.openxmlformats.org/officeDocument/2006/relationships/hyperlink" Target="https://www.coursera.org/learn/data-analysis-with-python/home/welcome" TargetMode="External"/><Relationship Id="rId2" Type="http://schemas.openxmlformats.org/officeDocument/2006/relationships/hyperlink" Target="https://www.toronto.ca/home/covid-19/covid-19-latest-city-of-toronto-news/covid-19-status-of-cases-in-toron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ytimes.com/interactive/2020/nyregion/new-york-city-coronavirus-cases.html#zipcode" TargetMode="External"/><Relationship Id="rId11" Type="http://schemas.openxmlformats.org/officeDocument/2006/relationships/hyperlink" Target="https://en.wikipedia.org/wiki/List_of_postal_codes_of_Canada:_M" TargetMode="External"/><Relationship Id="rId5" Type="http://schemas.openxmlformats.org/officeDocument/2006/relationships/hyperlink" Target="https://docs.ckan.org/en/latest/api/index.html" TargetMode="External"/><Relationship Id="rId15" Type="http://schemas.openxmlformats.org/officeDocument/2006/relationships/hyperlink" Target="https://www.coursera.org/learn/applied-data-science-capstone/home/welcome" TargetMode="External"/><Relationship Id="rId10" Type="http://schemas.openxmlformats.org/officeDocument/2006/relationships/hyperlink" Target="https://github.com/nychealth/coronavirus-data/tree/master/totals" TargetMode="External"/><Relationship Id="rId4" Type="http://schemas.openxmlformats.org/officeDocument/2006/relationships/hyperlink" Target="https://open.toronto.ca/dataset/covid-19-cases-in-toronto/" TargetMode="External"/><Relationship Id="rId9" Type="http://schemas.openxmlformats.org/officeDocument/2006/relationships/hyperlink" Target="https://github.com/nychealth" TargetMode="External"/><Relationship Id="rId14" Type="http://schemas.openxmlformats.org/officeDocument/2006/relationships/hyperlink" Target="https://www.coursera.org/learn/python-for-data-visualization/home/welcom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battle of the neighbourhoods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Toronto vs. New York City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03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GB" dirty="0" smtClean="0"/>
              <a:t>New York City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752600"/>
            <a:ext cx="63436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GB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GB" dirty="0" smtClean="0"/>
              <a:t>Toronto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525827"/>
              </p:ext>
            </p:extLst>
          </p:nvPr>
        </p:nvGraphicFramePr>
        <p:xfrm>
          <a:off x="685800" y="1828800"/>
          <a:ext cx="7696200" cy="4343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840"/>
                <a:gridCol w="4220590"/>
                <a:gridCol w="1427277"/>
                <a:gridCol w="1153493"/>
              </a:tblGrid>
              <a:tr h="13697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CLUSTER</a:t>
                      </a:r>
                      <a:endParaRPr lang="en-GB" sz="1200" dirty="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NATURE</a:t>
                      </a:r>
                      <a:endParaRPr lang="en-GB" sz="1200" dirty="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NUMBER OF NEIGHBOURHOODS</a:t>
                      </a:r>
                      <a:endParaRPr lang="en-GB" sz="1200" dirty="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AVG COVID-19 CASES PER NEIGBURHOOD</a:t>
                      </a:r>
                      <a:endParaRPr lang="en-GB" sz="1200" dirty="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164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Cluster 1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Recreational cluster with parks, trails, swimming pools, hockey arenas, playgrounds with a few Asian Restaurants.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10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505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9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Cluster 2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Fitness cluster with yoga studios, parks, playgrounds, pools with no Asian Restaurants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374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9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Cluster 3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 mixed cluster with ample recreation centres, restaurants and other stores.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93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9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Cluster 4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largest cluster with many banks, cafes, supermarkets and Japanese, Italian, Thai, Korean, Mexican restaurants.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74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687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9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Cluster 5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Services cantered cluster with a few Eastern European Restaurants and drug stores. 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GB" sz="110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664</a:t>
                      </a:r>
                      <a:endParaRPr lang="en-GB" sz="1100" dirty="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84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GB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GB" dirty="0" smtClean="0"/>
              <a:t>New York City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9278"/>
              </p:ext>
            </p:extLst>
          </p:nvPr>
        </p:nvGraphicFramePr>
        <p:xfrm>
          <a:off x="762000" y="1905001"/>
          <a:ext cx="7696201" cy="4038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840"/>
                <a:gridCol w="4220590"/>
                <a:gridCol w="1427277"/>
                <a:gridCol w="1153494"/>
              </a:tblGrid>
              <a:tr h="1273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CLUSTER</a:t>
                      </a:r>
                      <a:endParaRPr lang="en-GB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NATURE</a:t>
                      </a:r>
                      <a:endParaRPr lang="en-GB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NUMBER OF NEIGHBOURHOODS</a:t>
                      </a:r>
                      <a:endParaRPr lang="en-GB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AVG COVID-19 CASES PER NEIGBURHOOD</a:t>
                      </a:r>
                      <a:endParaRPr lang="en-GB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1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Cluster 1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Food cluster with a range of restaurants, food trucks, bakeries, cafes, pizza shops and ice cream shops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20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1930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591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Cluster 2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largest and the competitive cluster with different types of restaurants, recreation centres and service centres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124</a:t>
                      </a:r>
                      <a:endParaRPr lang="en-GB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1685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1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Cluster 3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entertainment cluster with a bar, yoga studio, event service, exhibit and an Ethiopian Restaurant.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570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1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Cluster 4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Fit &amp; Food cluster with a park, trail and different set of restaurants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1495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1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Cluster 5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Pizza cluster with a large number of pizza shops and a range of recreational activity centres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35</a:t>
                      </a:r>
                      <a:endParaRPr lang="en-GB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1895</a:t>
                      </a:r>
                      <a:endParaRPr lang="en-GB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9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GB" dirty="0" smtClean="0"/>
              <a:t>Prevalence of Covid-19 pandemic has to be considered when prioritizing clusters and neighbourhoods in each city.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83782"/>
              </p:ext>
            </p:extLst>
          </p:nvPr>
        </p:nvGraphicFramePr>
        <p:xfrm>
          <a:off x="762001" y="2590800"/>
          <a:ext cx="7391398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338"/>
                <a:gridCol w="2464030"/>
                <a:gridCol w="2464030"/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CITY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PRIORATISED CLUSTERS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DEPRIORATISED CLUSTERS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Toronto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B050"/>
                          </a:solidFill>
                          <a:effectLst/>
                        </a:rPr>
                        <a:t>Cluster 2 &amp; Cluster 1</a:t>
                      </a:r>
                      <a:endParaRPr lang="en-GB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>
                          <a:solidFill>
                            <a:srgbClr val="FF0000"/>
                          </a:solidFill>
                          <a:effectLst/>
                        </a:rPr>
                        <a:t>Clusters 3, 4 &amp; 5</a:t>
                      </a:r>
                      <a:endParaRPr lang="en-GB" sz="1600" i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New York City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B050"/>
                          </a:solidFill>
                          <a:effectLst/>
                        </a:rPr>
                        <a:t>Cluster 5 &amp; Cluster 3</a:t>
                      </a:r>
                      <a:endParaRPr lang="en-GB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>
                          <a:solidFill>
                            <a:srgbClr val="FF0000"/>
                          </a:solidFill>
                          <a:effectLst/>
                        </a:rPr>
                        <a:t>Clusters 1, 2 &amp; 4</a:t>
                      </a:r>
                      <a:endParaRPr lang="en-GB" sz="1600" i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22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GB" u="sng" dirty="0">
                <a:hlinkClick r:id="rId2"/>
              </a:rPr>
              <a:t>https://www.toronto.ca/home/covid-19/covid-19-latest-city-of-toronto-news/covid-19-status-of-cases-in-toronto</a:t>
            </a:r>
            <a:r>
              <a:rPr lang="en-GB" dirty="0"/>
              <a:t> </a:t>
            </a:r>
          </a:p>
          <a:p>
            <a:r>
              <a:rPr lang="en-GB" u="sng" dirty="0">
                <a:hlinkClick r:id="rId3"/>
              </a:rPr>
              <a:t>https://open.toronto.ca/catalogue/?search=Covid%2019&amp;sort=score%20desc</a:t>
            </a:r>
            <a:r>
              <a:rPr lang="en-GB" dirty="0"/>
              <a:t> </a:t>
            </a:r>
          </a:p>
          <a:p>
            <a:r>
              <a:rPr lang="en-GB" u="sng" dirty="0">
                <a:hlinkClick r:id="rId4"/>
              </a:rPr>
              <a:t>https://open.toronto.ca/dataset/covid-19-cases-in-toronto/</a:t>
            </a:r>
            <a:r>
              <a:rPr lang="en-GB" dirty="0"/>
              <a:t> </a:t>
            </a:r>
          </a:p>
          <a:p>
            <a:r>
              <a:rPr lang="en-GB" u="sng" dirty="0">
                <a:hlinkClick r:id="rId5"/>
              </a:rPr>
              <a:t>https://docs.ckan.org/en/latest/api/index.html</a:t>
            </a:r>
            <a:r>
              <a:rPr lang="en-GB" dirty="0"/>
              <a:t> </a:t>
            </a:r>
          </a:p>
          <a:p>
            <a:r>
              <a:rPr lang="en-GB" u="sng" dirty="0">
                <a:hlinkClick r:id="rId6"/>
              </a:rPr>
              <a:t>https://www.nytimes.com/interactive/2020/nyregion/new-york-city-coronavirus-cases.html#zipcode</a:t>
            </a:r>
            <a:r>
              <a:rPr lang="en-GB" dirty="0"/>
              <a:t> </a:t>
            </a:r>
          </a:p>
          <a:p>
            <a:r>
              <a:rPr lang="en-GB" u="sng" dirty="0">
                <a:hlinkClick r:id="rId7"/>
              </a:rPr>
              <a:t>https://www1.nyc.gov/home/search/index.page?search-terms=COvid+CAses</a:t>
            </a:r>
            <a:r>
              <a:rPr lang="en-GB" dirty="0"/>
              <a:t> </a:t>
            </a:r>
          </a:p>
          <a:p>
            <a:r>
              <a:rPr lang="en-GB" u="sng" dirty="0">
                <a:hlinkClick r:id="rId8"/>
              </a:rPr>
              <a:t>https://www1.nyc.gov/site/doh/covid/covid-19-data-totals.page#zip</a:t>
            </a:r>
            <a:r>
              <a:rPr lang="en-GB" dirty="0"/>
              <a:t> </a:t>
            </a:r>
          </a:p>
          <a:p>
            <a:r>
              <a:rPr lang="en-GB" u="sng" dirty="0">
                <a:hlinkClick r:id="rId9"/>
              </a:rPr>
              <a:t>https://github.com/nychealth</a:t>
            </a:r>
            <a:r>
              <a:rPr lang="en-GB" dirty="0"/>
              <a:t> </a:t>
            </a:r>
          </a:p>
          <a:p>
            <a:r>
              <a:rPr lang="en-GB" u="sng" dirty="0">
                <a:hlinkClick r:id="rId10"/>
              </a:rPr>
              <a:t>https://github.com/nychealth/coronavirus-data/tree/master/totals</a:t>
            </a:r>
            <a:r>
              <a:rPr lang="en-GB" dirty="0"/>
              <a:t> </a:t>
            </a:r>
          </a:p>
          <a:p>
            <a:r>
              <a:rPr lang="en-GB" u="sng" dirty="0">
                <a:hlinkClick r:id="rId11"/>
              </a:rPr>
              <a:t>https://en.wikipedia.org/wiki/List_of_postal_codes_of_Canada:_M</a:t>
            </a:r>
            <a:r>
              <a:rPr lang="en-GB" dirty="0"/>
              <a:t> </a:t>
            </a:r>
          </a:p>
          <a:p>
            <a:r>
              <a:rPr lang="en-GB" u="sng" dirty="0">
                <a:hlinkClick r:id="rId12"/>
              </a:rPr>
              <a:t>https://www.coursera.org/learn/data-analysis-with-python/home/welcome</a:t>
            </a:r>
            <a:r>
              <a:rPr lang="en-GB" dirty="0"/>
              <a:t>. </a:t>
            </a:r>
          </a:p>
          <a:p>
            <a:r>
              <a:rPr lang="en-GB" u="sng" dirty="0">
                <a:hlinkClick r:id="rId13"/>
              </a:rPr>
              <a:t>https://www.coursera.org/learn/python-for-applied-data-science-ai/home/welcome</a:t>
            </a:r>
            <a:r>
              <a:rPr lang="en-GB" dirty="0"/>
              <a:t> </a:t>
            </a:r>
          </a:p>
          <a:p>
            <a:r>
              <a:rPr lang="en-GB" u="sng" dirty="0">
                <a:hlinkClick r:id="rId14"/>
              </a:rPr>
              <a:t>https://www.coursera.org/learn/python-for-data-visualization/home/welcome</a:t>
            </a:r>
            <a:r>
              <a:rPr lang="en-GB" dirty="0"/>
              <a:t> </a:t>
            </a:r>
          </a:p>
          <a:p>
            <a:r>
              <a:rPr lang="en-GB" u="sng" dirty="0">
                <a:hlinkClick r:id="rId15"/>
              </a:rPr>
              <a:t>https://www.coursera.org/learn/applied-data-science-capstone/home/welcome</a:t>
            </a:r>
            <a:r>
              <a:rPr lang="en-GB" dirty="0"/>
              <a:t> </a:t>
            </a:r>
          </a:p>
          <a:p>
            <a:pPr marL="13716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6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GB" sz="6000" dirty="0" smtClean="0"/>
              <a:t>THANK YOU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02547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GB" dirty="0" smtClean="0"/>
              <a:t>INTRODUCTION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485995"/>
              </p:ext>
            </p:extLst>
          </p:nvPr>
        </p:nvGraphicFramePr>
        <p:xfrm>
          <a:off x="457200" y="1143000"/>
          <a:ext cx="3960000" cy="323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/>
              </a:tblGrid>
              <a:tr h="46285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TORNOTO</a:t>
                      </a:r>
                      <a:endParaRPr lang="en-GB" dirty="0"/>
                    </a:p>
                  </a:txBody>
                  <a:tcPr anchor="ctr"/>
                </a:tc>
              </a:tr>
              <a:tr h="46285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 Million Population</a:t>
                      </a:r>
                      <a:endParaRPr lang="en-GB" dirty="0"/>
                    </a:p>
                  </a:txBody>
                  <a:tcPr anchor="ctr"/>
                </a:tc>
              </a:tr>
              <a:tr h="46285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Best City</a:t>
                      </a:r>
                      <a:endParaRPr lang="en-GB" dirty="0"/>
                    </a:p>
                  </a:txBody>
                  <a:tcPr anchor="ctr"/>
                </a:tc>
              </a:tr>
              <a:tr h="185142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Well</a:t>
                      </a:r>
                      <a:r>
                        <a:rPr lang="en-GB" baseline="0" dirty="0" smtClean="0"/>
                        <a:t> diverse in institutions, attractions, infrastructures and restaurants and well known for it’s rate of immigrations and educational attainments.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37153"/>
              </p:ext>
            </p:extLst>
          </p:nvPr>
        </p:nvGraphicFramePr>
        <p:xfrm>
          <a:off x="4648200" y="3276600"/>
          <a:ext cx="396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NEW YORK</a:t>
                      </a:r>
                      <a:r>
                        <a:rPr lang="en-GB" baseline="0" dirty="0" smtClean="0"/>
                        <a:t> CITY</a:t>
                      </a:r>
                      <a:endParaRPr lang="en-GB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 Million Population</a:t>
                      </a:r>
                      <a:endParaRPr lang="en-GB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dirty="0" smtClean="0"/>
                        <a:t> Best City</a:t>
                      </a:r>
                      <a:endParaRPr lang="en-GB" dirty="0"/>
                    </a:p>
                  </a:txBody>
                  <a:tcPr anchor="ctr"/>
                </a:tc>
              </a:tr>
              <a:tr h="16200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Well diverse in arts, culture, entertainment, shopping, restaurants and well known for it’s night life.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64" y="1142357"/>
            <a:ext cx="3076096" cy="18856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60" y="4500113"/>
            <a:ext cx="2078182" cy="205740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9484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GB" dirty="0" smtClean="0"/>
              <a:t>BUSINESS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GB" dirty="0" smtClean="0"/>
              <a:t>Invest to launch a new set of branches of a famous Asian Restaurant Chain.</a:t>
            </a:r>
          </a:p>
          <a:p>
            <a:r>
              <a:rPr lang="en-GB" dirty="0" smtClean="0"/>
              <a:t>Geographical distribution of restaurants in Toronto &amp; New York City.</a:t>
            </a:r>
          </a:p>
          <a:p>
            <a:r>
              <a:rPr lang="en-GB" dirty="0" smtClean="0"/>
              <a:t>Prevalence of Covid-19 pandemic in neighbourhoods.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93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GB" dirty="0" smtClean="0"/>
              <a:t>DESCRIPTION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GB" dirty="0" smtClean="0"/>
              <a:t>Toronto Neighbourhood Data</a:t>
            </a:r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endParaRPr lang="en-GB" dirty="0" smtClean="0"/>
          </a:p>
          <a:p>
            <a:r>
              <a:rPr lang="en-GB" dirty="0" smtClean="0"/>
              <a:t>Toronto Covid-19 Data</a:t>
            </a:r>
          </a:p>
          <a:p>
            <a:pPr marL="13716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759789"/>
            <a:ext cx="6410325" cy="167316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67200"/>
            <a:ext cx="6410325" cy="22090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1993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GB" dirty="0" smtClean="0"/>
              <a:t>DESCRIPTION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GB" dirty="0" smtClean="0"/>
              <a:t>New York City </a:t>
            </a:r>
            <a:r>
              <a:rPr lang="en-GB" dirty="0"/>
              <a:t>Neighbourhood </a:t>
            </a:r>
            <a:r>
              <a:rPr lang="en-GB" dirty="0" smtClean="0"/>
              <a:t>Data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New York City </a:t>
            </a:r>
            <a:r>
              <a:rPr lang="en-GB" dirty="0"/>
              <a:t>Covid-19 </a:t>
            </a:r>
            <a:r>
              <a:rPr lang="en-GB" dirty="0" smtClean="0"/>
              <a:t>Data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25" y="1676400"/>
            <a:ext cx="3962400" cy="197491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43400"/>
            <a:ext cx="8534400" cy="177726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0701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GB" dirty="0" smtClean="0"/>
              <a:t>Aggregated Data</a:t>
            </a:r>
          </a:p>
          <a:p>
            <a:pPr lvl="1"/>
            <a:r>
              <a:rPr lang="en-GB" dirty="0" smtClean="0"/>
              <a:t>Toronto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marL="585216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New York City</a:t>
            </a:r>
          </a:p>
          <a:p>
            <a:pPr marL="585216" lvl="1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33600"/>
            <a:ext cx="62865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36" y="4267200"/>
            <a:ext cx="4903470" cy="19812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5199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GB" dirty="0" smtClean="0"/>
              <a:t>Explore Neighbourhoods</a:t>
            </a:r>
          </a:p>
          <a:p>
            <a:pPr lvl="1"/>
            <a:r>
              <a:rPr lang="en-GB" dirty="0" smtClean="0"/>
              <a:t>Toronto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marL="585216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New York City</a:t>
            </a:r>
          </a:p>
          <a:p>
            <a:pPr marL="585216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32" y="2032218"/>
            <a:ext cx="5857336" cy="183934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267200"/>
            <a:ext cx="7315200" cy="188253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4551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GB" dirty="0" smtClean="0"/>
              <a:t>K-Means Clustering</a:t>
            </a:r>
          </a:p>
          <a:p>
            <a:pPr lvl="1"/>
            <a:r>
              <a:rPr lang="en-GB" dirty="0" smtClean="0"/>
              <a:t>Toronto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marL="585216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New York City</a:t>
            </a:r>
          </a:p>
          <a:p>
            <a:pPr marL="585216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2057400"/>
            <a:ext cx="6143445" cy="18523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22" y="4267200"/>
            <a:ext cx="7010400" cy="201317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4551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GB" dirty="0" smtClean="0"/>
              <a:t>Toronto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00200"/>
            <a:ext cx="6440214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37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490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The battle of the neighbourhoods</vt:lpstr>
      <vt:lpstr>INTRODUCTION</vt:lpstr>
      <vt:lpstr>BUSINESS PROBLEM</vt:lpstr>
      <vt:lpstr>DESCRIPTION OF DATA</vt:lpstr>
      <vt:lpstr>DESCRIPTION OF DATA</vt:lpstr>
      <vt:lpstr>METHODOLOGY</vt:lpstr>
      <vt:lpstr>METHODOLOGY</vt:lpstr>
      <vt:lpstr>METHODOLOGY</vt:lpstr>
      <vt:lpstr>RESULTS</vt:lpstr>
      <vt:lpstr>RESULTS</vt:lpstr>
      <vt:lpstr>DISCUSSION</vt:lpstr>
      <vt:lpstr>DISCUSSION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neighbourhoods</dc:title>
  <dc:creator>Kolitha</dc:creator>
  <cp:lastModifiedBy>Lecturer</cp:lastModifiedBy>
  <cp:revision>16</cp:revision>
  <dcterms:created xsi:type="dcterms:W3CDTF">2006-08-16T00:00:00Z</dcterms:created>
  <dcterms:modified xsi:type="dcterms:W3CDTF">2021-01-12T01:38:20Z</dcterms:modified>
</cp:coreProperties>
</file>