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7E8-B142-4629-91A5-AECC60ECE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EB07-869F-4720-B800-5EFB07C21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79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7E8-B142-4629-91A5-AECC60ECE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EB07-869F-4720-B800-5EFB07C21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92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7E8-B142-4629-91A5-AECC60ECE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EB07-869F-4720-B800-5EFB07C21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34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7E8-B142-4629-91A5-AECC60ECE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EB07-869F-4720-B800-5EFB07C21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21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7E8-B142-4629-91A5-AECC60ECE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EB07-869F-4720-B800-5EFB07C21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8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7E8-B142-4629-91A5-AECC60ECE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EB07-869F-4720-B800-5EFB07C21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55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7E8-B142-4629-91A5-AECC60ECE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EB07-869F-4720-B800-5EFB07C21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73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7E8-B142-4629-91A5-AECC60ECE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EB07-869F-4720-B800-5EFB07C21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09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7E8-B142-4629-91A5-AECC60ECE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EB07-869F-4720-B800-5EFB07C21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01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7E8-B142-4629-91A5-AECC60ECE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EB07-869F-4720-B800-5EFB07C21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16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7E8-B142-4629-91A5-AECC60ECE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EB07-869F-4720-B800-5EFB07C21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9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F7E8-B142-4629-91A5-AECC60ECE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EB07-869F-4720-B800-5EFB07C21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62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277092" y="808732"/>
            <a:ext cx="1760621" cy="3600000"/>
            <a:chOff x="1277092" y="808732"/>
            <a:chExt cx="1760621" cy="3600000"/>
          </a:xfrm>
        </p:grpSpPr>
        <p:sp>
          <p:nvSpPr>
            <p:cNvPr id="4" name="Rectangle 3"/>
            <p:cNvSpPr/>
            <p:nvPr/>
          </p:nvSpPr>
          <p:spPr>
            <a:xfrm>
              <a:off x="1277092" y="808732"/>
              <a:ext cx="152400" cy="1580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86166" y="808732"/>
              <a:ext cx="152400" cy="28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91229" y="808732"/>
              <a:ext cx="152400" cy="36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88271" y="808732"/>
              <a:ext cx="152400" cy="28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5313" y="808732"/>
              <a:ext cx="152400" cy="1580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936197" y="808732"/>
            <a:ext cx="0" cy="1580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36197" y="2388880"/>
            <a:ext cx="0" cy="1299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329229" y="640290"/>
            <a:ext cx="433137" cy="8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718250" y="632270"/>
            <a:ext cx="433137" cy="8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19128" y="632270"/>
            <a:ext cx="433137" cy="8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40408" y="624250"/>
            <a:ext cx="433137" cy="8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81230" y="27095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840973" y="26293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217161" y="27095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2640671" y="25491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67140" y="1229474"/>
            <a:ext cx="39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L2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467140" y="2669474"/>
            <a:ext cx="46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L1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4927294"/>
                  </p:ext>
                </p:extLst>
              </p:nvPr>
            </p:nvGraphicFramePr>
            <p:xfrm>
              <a:off x="4128705" y="270958"/>
              <a:ext cx="8128000" cy="6436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Coupling ratio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oMath>
                            </m:oMathPara>
                          </a14:m>
                          <a:endParaRPr lang="en-GB" sz="16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600" b="1" i="1" smtClean="0"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latin typeface="Cambria Math" panose="02040503050406030204" pitchFamily="18" charset="0"/>
                                      </a:rPr>
                                      <m:t>𝒄𝒂𝒍𝒄𝒖𝒍𝒂𝒕𝒆𝒅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6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err="1" smtClean="0"/>
                            <a:t>L1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err="1" smtClean="0"/>
                            <a:t>L2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 err="1" smtClean="0"/>
                            <a:t>1x2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10001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Always</a:t>
                          </a:r>
                          <a:r>
                            <a:rPr lang="en-GB" sz="1600" baseline="0" dirty="0" smtClean="0"/>
                            <a:t> something in </a:t>
                          </a:r>
                          <a:r>
                            <a:rPr lang="en-GB" sz="1600" baseline="0" dirty="0" err="1" smtClean="0"/>
                            <a:t>wg3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haven’t</a:t>
                          </a:r>
                          <a:r>
                            <a:rPr lang="en-GB" sz="1600" baseline="0" dirty="0" smtClean="0"/>
                            <a:t> attained</a:t>
                          </a:r>
                          <a:r>
                            <a:rPr lang="en-GB" sz="1600" dirty="0" smtClean="0"/>
                            <a:t> in the range (</a:t>
                          </a:r>
                          <a:r>
                            <a:rPr lang="en-GB" sz="1600" dirty="0" err="1" smtClean="0"/>
                            <a:t>0,2pi</a:t>
                          </a:r>
                          <a:r>
                            <a:rPr lang="en-GB" sz="1600" dirty="0" smtClean="0"/>
                            <a:t>)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haven’t attained in the range (</a:t>
                          </a:r>
                          <a:r>
                            <a:rPr lang="en-GB" sz="1600" dirty="0" err="1" smtClean="0"/>
                            <a:t>0,2pi</a:t>
                          </a:r>
                          <a:r>
                            <a:rPr lang="en-GB" sz="1600" dirty="0" smtClean="0"/>
                            <a:t>)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 err="1" smtClean="0"/>
                            <a:t>1x3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10101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0.3331</a:t>
                          </a:r>
                        </a:p>
                        <a:p>
                          <a:r>
                            <a:rPr lang="en-GB" sz="1600" dirty="0" smtClean="0"/>
                            <a:t>    0.0000</a:t>
                          </a:r>
                        </a:p>
                        <a:p>
                          <a:r>
                            <a:rPr lang="en-GB" sz="1600" dirty="0" smtClean="0"/>
                            <a:t>    0.3337</a:t>
                          </a:r>
                        </a:p>
                        <a:p>
                          <a:r>
                            <a:rPr lang="en-GB" sz="1600" dirty="0" smtClean="0"/>
                            <a:t>    0.0000</a:t>
                          </a:r>
                        </a:p>
                        <a:p>
                          <a:r>
                            <a:rPr lang="en-GB" sz="1600" dirty="0" smtClean="0"/>
                            <a:t>    0.3331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1.199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1.925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 err="1" smtClean="0"/>
                            <a:t>1x4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11011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0.2500</a:t>
                          </a:r>
                        </a:p>
                        <a:p>
                          <a:r>
                            <a:rPr lang="en-GB" sz="1600" dirty="0" smtClean="0"/>
                            <a:t>    0.2500</a:t>
                          </a:r>
                        </a:p>
                        <a:p>
                          <a:r>
                            <a:rPr lang="en-GB" sz="1600" dirty="0" smtClean="0"/>
                            <a:t>    0.0000</a:t>
                          </a:r>
                        </a:p>
                        <a:p>
                          <a:r>
                            <a:rPr lang="en-GB" sz="1600" dirty="0" smtClean="0"/>
                            <a:t>    0.2500</a:t>
                          </a:r>
                        </a:p>
                        <a:p>
                          <a:r>
                            <a:rPr lang="en-GB" sz="1600" dirty="0" smtClean="0"/>
                            <a:t>    0.2500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1.410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0.390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 err="1" smtClean="0"/>
                            <a:t>1x5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11111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0.1994</a:t>
                          </a:r>
                        </a:p>
                        <a:p>
                          <a:r>
                            <a:rPr lang="en-GB" sz="1600" dirty="0" smtClean="0"/>
                            <a:t>    0.2000</a:t>
                          </a:r>
                        </a:p>
                        <a:p>
                          <a:r>
                            <a:rPr lang="en-GB" sz="1600" dirty="0" smtClean="0"/>
                            <a:t>    0.2012</a:t>
                          </a:r>
                        </a:p>
                        <a:p>
                          <a:r>
                            <a:rPr lang="en-GB" sz="1600" dirty="0" smtClean="0"/>
                            <a:t>    0.2000</a:t>
                          </a:r>
                        </a:p>
                        <a:p>
                          <a:r>
                            <a:rPr lang="en-GB" sz="1600" dirty="0" smtClean="0"/>
                            <a:t>    0.1994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0.957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1.383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 err="1" smtClean="0"/>
                            <a:t>1x5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11111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 0.1991</a:t>
                          </a:r>
                        </a:p>
                        <a:p>
                          <a:r>
                            <a:rPr lang="en-GB" sz="1600" dirty="0" smtClean="0"/>
                            <a:t>    0.2005</a:t>
                          </a:r>
                        </a:p>
                        <a:p>
                          <a:r>
                            <a:rPr lang="en-GB" sz="1600" dirty="0" smtClean="0"/>
                            <a:t>    0.2010</a:t>
                          </a:r>
                        </a:p>
                        <a:p>
                          <a:r>
                            <a:rPr lang="en-GB" sz="1600" dirty="0" smtClean="0"/>
                            <a:t>    0.2005</a:t>
                          </a:r>
                        </a:p>
                        <a:p>
                          <a:r>
                            <a:rPr lang="en-GB" sz="1600" dirty="0" smtClean="0"/>
                            <a:t>    0.1991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0.25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2.8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4927294"/>
                  </p:ext>
                </p:extLst>
              </p:nvPr>
            </p:nvGraphicFramePr>
            <p:xfrm>
              <a:off x="4128705" y="270958"/>
              <a:ext cx="8128000" cy="6436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Coupling ratio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75" t="-4918" r="-301124" b="-16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28" t="-4918" r="-202256" b="-16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err="1" smtClean="0"/>
                            <a:t>L1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err="1" smtClean="0"/>
                            <a:t>L2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GB" sz="1600" dirty="0" err="1" smtClean="0"/>
                            <a:t>1x2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10001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Always</a:t>
                          </a:r>
                          <a:r>
                            <a:rPr lang="en-GB" sz="1600" baseline="0" dirty="0" smtClean="0"/>
                            <a:t> something in </a:t>
                          </a:r>
                          <a:r>
                            <a:rPr lang="en-GB" sz="1600" baseline="0" dirty="0" err="1" smtClean="0"/>
                            <a:t>wg3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haven’t</a:t>
                          </a:r>
                          <a:r>
                            <a:rPr lang="en-GB" sz="1600" baseline="0" dirty="0" smtClean="0"/>
                            <a:t> attained</a:t>
                          </a:r>
                          <a:r>
                            <a:rPr lang="en-GB" sz="1600" dirty="0" smtClean="0"/>
                            <a:t> in the range (</a:t>
                          </a:r>
                          <a:r>
                            <a:rPr lang="en-GB" sz="1600" dirty="0" err="1" smtClean="0"/>
                            <a:t>0,2pi</a:t>
                          </a:r>
                          <a:r>
                            <a:rPr lang="en-GB" sz="1600" dirty="0" smtClean="0"/>
                            <a:t>)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haven’t attained in the range (</a:t>
                          </a:r>
                          <a:r>
                            <a:rPr lang="en-GB" sz="1600" dirty="0" err="1" smtClean="0"/>
                            <a:t>0,2pi</a:t>
                          </a:r>
                          <a:r>
                            <a:rPr lang="en-GB" sz="1600" dirty="0" smtClean="0"/>
                            <a:t>)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1310640">
                    <a:tc>
                      <a:txBody>
                        <a:bodyPr/>
                        <a:lstStyle/>
                        <a:p>
                          <a:r>
                            <a:rPr lang="en-GB" sz="1600" dirty="0" err="1" smtClean="0"/>
                            <a:t>1x3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10101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0.3331</a:t>
                          </a:r>
                        </a:p>
                        <a:p>
                          <a:r>
                            <a:rPr lang="en-GB" sz="1600" dirty="0" smtClean="0"/>
                            <a:t>    0.0000</a:t>
                          </a:r>
                        </a:p>
                        <a:p>
                          <a:r>
                            <a:rPr lang="en-GB" sz="1600" dirty="0" smtClean="0"/>
                            <a:t>    0.3337</a:t>
                          </a:r>
                        </a:p>
                        <a:p>
                          <a:r>
                            <a:rPr lang="en-GB" sz="1600" dirty="0" smtClean="0"/>
                            <a:t>    0.0000</a:t>
                          </a:r>
                        </a:p>
                        <a:p>
                          <a:r>
                            <a:rPr lang="en-GB" sz="1600" dirty="0" smtClean="0"/>
                            <a:t>    0.3331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1.199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1.925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1310640">
                    <a:tc>
                      <a:txBody>
                        <a:bodyPr/>
                        <a:lstStyle/>
                        <a:p>
                          <a:r>
                            <a:rPr lang="en-GB" sz="1600" dirty="0" err="1" smtClean="0"/>
                            <a:t>1x4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11011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0.2500</a:t>
                          </a:r>
                        </a:p>
                        <a:p>
                          <a:r>
                            <a:rPr lang="en-GB" sz="1600" dirty="0" smtClean="0"/>
                            <a:t>    0.2500</a:t>
                          </a:r>
                        </a:p>
                        <a:p>
                          <a:r>
                            <a:rPr lang="en-GB" sz="1600" dirty="0" smtClean="0"/>
                            <a:t>    0.0000</a:t>
                          </a:r>
                        </a:p>
                        <a:p>
                          <a:r>
                            <a:rPr lang="en-GB" sz="1600" dirty="0" smtClean="0"/>
                            <a:t>    0.2500</a:t>
                          </a:r>
                        </a:p>
                        <a:p>
                          <a:r>
                            <a:rPr lang="en-GB" sz="1600" dirty="0" smtClean="0"/>
                            <a:t>    0.2500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1.410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0.390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1310640">
                    <a:tc>
                      <a:txBody>
                        <a:bodyPr/>
                        <a:lstStyle/>
                        <a:p>
                          <a:r>
                            <a:rPr lang="en-GB" sz="1600" dirty="0" err="1" smtClean="0"/>
                            <a:t>1x5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11111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0.1994</a:t>
                          </a:r>
                        </a:p>
                        <a:p>
                          <a:r>
                            <a:rPr lang="en-GB" sz="1600" dirty="0" smtClean="0"/>
                            <a:t>    0.2000</a:t>
                          </a:r>
                        </a:p>
                        <a:p>
                          <a:r>
                            <a:rPr lang="en-GB" sz="1600" dirty="0" smtClean="0"/>
                            <a:t>    0.2012</a:t>
                          </a:r>
                        </a:p>
                        <a:p>
                          <a:r>
                            <a:rPr lang="en-GB" sz="1600" dirty="0" smtClean="0"/>
                            <a:t>    0.2000</a:t>
                          </a:r>
                        </a:p>
                        <a:p>
                          <a:r>
                            <a:rPr lang="en-GB" sz="1600" dirty="0" smtClean="0"/>
                            <a:t>    0.1994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0.957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1.383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1310640">
                    <a:tc>
                      <a:txBody>
                        <a:bodyPr/>
                        <a:lstStyle/>
                        <a:p>
                          <a:r>
                            <a:rPr lang="en-GB" sz="1600" dirty="0" err="1" smtClean="0"/>
                            <a:t>1x5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11111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 0.1991</a:t>
                          </a:r>
                        </a:p>
                        <a:p>
                          <a:r>
                            <a:rPr lang="en-GB" sz="1600" dirty="0" smtClean="0"/>
                            <a:t>    0.2005</a:t>
                          </a:r>
                        </a:p>
                        <a:p>
                          <a:r>
                            <a:rPr lang="en-GB" sz="1600" dirty="0" smtClean="0"/>
                            <a:t>    0.2010</a:t>
                          </a:r>
                        </a:p>
                        <a:p>
                          <a:r>
                            <a:rPr lang="en-GB" sz="1600" dirty="0" smtClean="0"/>
                            <a:t>    0.2005</a:t>
                          </a:r>
                        </a:p>
                        <a:p>
                          <a:r>
                            <a:rPr lang="en-GB" sz="1600" dirty="0" smtClean="0"/>
                            <a:t>    0.1991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0.25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2.8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4545" y="4475951"/>
                <a:ext cx="392338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𝑒𝑥𝑝𝑚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𝑖𝐶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𝑒𝑥𝑝𝑚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𝑖𝐶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b="0" dirty="0" smtClean="0"/>
              </a:p>
              <a:p>
                <a:endParaRPr lang="en-GB" b="0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45" y="4475951"/>
                <a:ext cx="3923382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466" t="-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8362" y="4880469"/>
                <a:ext cx="186076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0 0 1 0 0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b="0" dirty="0" smtClean="0"/>
              </a:p>
              <a:p>
                <a:endParaRPr lang="en-GB" b="0" dirty="0" smtClean="0"/>
              </a:p>
              <a:p>
                <a:endParaRPr lang="en-GB" b="0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62" y="4880469"/>
                <a:ext cx="1860766" cy="1107996"/>
              </a:xfrm>
              <a:prstGeom prst="rect">
                <a:avLst/>
              </a:prstGeom>
              <a:blipFill rotWithShape="0">
                <a:blip r:embed="rId4"/>
                <a:stretch>
                  <a:fillRect l="-1961" t="-1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 flipH="1">
            <a:off x="-17855" y="5241781"/>
            <a:ext cx="421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Coupling coefficients = 1, </a:t>
            </a:r>
            <a:r>
              <a:rPr lang="en-GB" dirty="0" err="1" smtClean="0"/>
              <a:t>detunings</a:t>
            </a:r>
            <a:r>
              <a:rPr lang="en-GB" dirty="0" smtClean="0"/>
              <a:t> = 0  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104013" y="5703693"/>
            <a:ext cx="567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 searched the space (</a:t>
            </a:r>
            <a:r>
              <a:rPr lang="en-GB" dirty="0" err="1" smtClean="0"/>
              <a:t>L1</a:t>
            </a:r>
            <a:r>
              <a:rPr lang="en-GB" dirty="0" smtClean="0"/>
              <a:t>, </a:t>
            </a:r>
            <a:r>
              <a:rPr lang="en-GB" dirty="0" err="1" smtClean="0"/>
              <a:t>L2</a:t>
            </a:r>
            <a:r>
              <a:rPr lang="en-GB" dirty="0" smtClean="0"/>
              <a:t>) and optimized the output to match the wanted coupling ratio.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5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9747" y="850300"/>
            <a:ext cx="102704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 think this is great because the couplers consist of concatenated uniform photonic lattices. </a:t>
            </a:r>
          </a:p>
          <a:p>
            <a:endParaRPr lang="en-GB" dirty="0" smtClean="0"/>
          </a:p>
          <a:p>
            <a:r>
              <a:rPr lang="en-GB" dirty="0" smtClean="0"/>
              <a:t>We can most probably find solutions for lattices with even number of </a:t>
            </a:r>
            <a:r>
              <a:rPr lang="en-GB" dirty="0" err="1" smtClean="0"/>
              <a:t>wgs</a:t>
            </a:r>
            <a:r>
              <a:rPr lang="en-GB" dirty="0" smtClean="0"/>
              <a:t>, too. They will not be symmetric in terms of light propagation as the light always enters a port closer to one side. </a:t>
            </a:r>
          </a:p>
          <a:p>
            <a:endParaRPr lang="en-GB" dirty="0"/>
          </a:p>
          <a:p>
            <a:r>
              <a:rPr lang="en-GB" dirty="0" smtClean="0"/>
              <a:t>The work can be extended to asymmetric lattices or as a matter of fact any lattice composed of uniform WGAs. </a:t>
            </a:r>
          </a:p>
          <a:p>
            <a:endParaRPr lang="en-GB" dirty="0"/>
          </a:p>
          <a:p>
            <a:r>
              <a:rPr lang="en-GB" dirty="0" smtClean="0"/>
              <a:t>U</a:t>
            </a:r>
            <a:r>
              <a:rPr lang="en-GB" dirty="0" smtClean="0"/>
              <a:t>sing </a:t>
            </a:r>
            <a:r>
              <a:rPr lang="en-GB" dirty="0" smtClean="0"/>
              <a:t>only </a:t>
            </a:r>
            <a:r>
              <a:rPr lang="en-GB" dirty="0" err="1" smtClean="0"/>
              <a:t>wg</a:t>
            </a:r>
            <a:r>
              <a:rPr lang="en-GB" dirty="0" smtClean="0"/>
              <a:t> pairs (similar to the first picture in your report) </a:t>
            </a:r>
            <a:r>
              <a:rPr lang="en-GB" dirty="0" smtClean="0"/>
              <a:t>resembles</a:t>
            </a:r>
            <a:r>
              <a:rPr lang="en-GB" dirty="0"/>
              <a:t> </a:t>
            </a:r>
            <a:r>
              <a:rPr lang="en-GB" dirty="0" smtClean="0"/>
              <a:t>nesting of directional couplers and many designs can be taken from there. However, using lattices</a:t>
            </a:r>
            <a:r>
              <a:rPr lang="en-GB" dirty="0" smtClean="0"/>
              <a:t> </a:t>
            </a:r>
            <a:r>
              <a:rPr lang="en-GB" dirty="0" smtClean="0"/>
              <a:t>gives even more possibilities, at the expense of </a:t>
            </a:r>
            <a:r>
              <a:rPr lang="en-GB" dirty="0" smtClean="0"/>
              <a:t>mor</a:t>
            </a:r>
            <a:r>
              <a:rPr lang="en-GB" dirty="0" smtClean="0"/>
              <a:t>e involved </a:t>
            </a:r>
            <a:r>
              <a:rPr lang="en-GB" dirty="0" smtClean="0"/>
              <a:t>calculation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The fact that all </a:t>
            </a:r>
            <a:r>
              <a:rPr lang="en-GB" dirty="0"/>
              <a:t>l</a:t>
            </a:r>
            <a:r>
              <a:rPr lang="en-GB" dirty="0" smtClean="0"/>
              <a:t>attices are uniform makes a strong case for rapid prototyping.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96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251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2022-10-05T21:13:49Z</dcterms:created>
  <dcterms:modified xsi:type="dcterms:W3CDTF">2022-10-05T22:18:07Z</dcterms:modified>
</cp:coreProperties>
</file>