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1EDC-2752-4471-B864-2F2D3B7BE13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010A64A-B3D0-4614-5D86-B1D745489F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7129961"/>
                  </p:ext>
                </p:extLst>
              </p:nvPr>
            </p:nvGraphicFramePr>
            <p:xfrm>
              <a:off x="2828251" y="850900"/>
              <a:ext cx="4753257" cy="54589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802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kern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kern="1200">
                                        <a:effectLst/>
                                      </a:rPr>
                                      <m:t>𝜳</m:t>
                                    </m:r>
                                  </m:e>
                                  <m:sub>
                                    <m:r>
                                      <a:rPr lang="en-GB" sz="1400" kern="1200">
                                        <a:effectLst/>
                                      </a:rPr>
                                      <m:t>𝒄𝒂𝒍𝒄𝒖𝒍𝒂𝒕𝒆𝒅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Always something in wg3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haven’t attained in the range (0,2pi)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haven’t attained in the range (0,2pi)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1.6292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1.5396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1.4056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0.3937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11111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</a:t>
                          </a:r>
                          <a:r>
                            <a:rPr lang="en-GB" sz="1400" kern="1200" dirty="0">
                              <a:effectLst/>
                            </a:rPr>
                            <a:t>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0.2492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0.4911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8474640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010A64A-B3D0-4614-5D86-B1D745489F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7129961"/>
                  </p:ext>
                </p:extLst>
              </p:nvPr>
            </p:nvGraphicFramePr>
            <p:xfrm>
              <a:off x="2828251" y="850900"/>
              <a:ext cx="4753257" cy="54589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961" t="-1136" r="-311765" b="-932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8415" t="-1136" r="-190854" b="-932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Always something in wg3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haven’t attained in the range (0,2pi)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haven’t attained in the range (0,2pi)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1.6292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1.5396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1.4056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0.3937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11111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</a:t>
                          </a:r>
                          <a:r>
                            <a:rPr lang="en-GB" sz="1400" kern="1200" dirty="0">
                              <a:effectLst/>
                            </a:rPr>
                            <a:t>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0.2492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0.4911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84746407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6E9559F-9276-0CAA-0D96-5E57AFCEED38}"/>
              </a:ext>
            </a:extLst>
          </p:cNvPr>
          <p:cNvGrpSpPr/>
          <p:nvPr/>
        </p:nvGrpSpPr>
        <p:grpSpPr>
          <a:xfrm>
            <a:off x="598072" y="850900"/>
            <a:ext cx="1381129" cy="2676525"/>
            <a:chOff x="0" y="0"/>
            <a:chExt cx="1760621" cy="360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59F7F-F16C-5A8E-AE47-E79400CD25BE}"/>
                </a:ext>
              </a:extLst>
            </p:cNvPr>
            <p:cNvSpPr/>
            <p:nvPr/>
          </p:nvSpPr>
          <p:spPr>
            <a:xfrm>
              <a:off x="0" y="0"/>
              <a:ext cx="152400" cy="1580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0A765A-4DEA-B580-C16C-A54A648C9E3D}"/>
                </a:ext>
              </a:extLst>
            </p:cNvPr>
            <p:cNvSpPr/>
            <p:nvPr/>
          </p:nvSpPr>
          <p:spPr>
            <a:xfrm>
              <a:off x="409074" y="0"/>
              <a:ext cx="1524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503634-50B4-3C47-9D35-D8E7057A5103}"/>
                </a:ext>
              </a:extLst>
            </p:cNvPr>
            <p:cNvSpPr/>
            <p:nvPr/>
          </p:nvSpPr>
          <p:spPr>
            <a:xfrm>
              <a:off x="814137" y="0"/>
              <a:ext cx="1524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803AD5-6D92-2F76-00C7-CC849AC37F94}"/>
                </a:ext>
              </a:extLst>
            </p:cNvPr>
            <p:cNvSpPr/>
            <p:nvPr/>
          </p:nvSpPr>
          <p:spPr>
            <a:xfrm>
              <a:off x="1211179" y="0"/>
              <a:ext cx="1524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2A0982-17B5-721C-5DC3-7CAAC9B115F3}"/>
                </a:ext>
              </a:extLst>
            </p:cNvPr>
            <p:cNvSpPr/>
            <p:nvPr/>
          </p:nvSpPr>
          <p:spPr>
            <a:xfrm>
              <a:off x="1608221" y="0"/>
              <a:ext cx="152400" cy="1580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C0C43C-0B94-4B78-AF0E-4723CF3508F4}"/>
              </a:ext>
            </a:extLst>
          </p:cNvPr>
          <p:cNvSpPr txBox="1"/>
          <p:nvPr/>
        </p:nvSpPr>
        <p:spPr>
          <a:xfrm>
            <a:off x="8522186" y="850900"/>
            <a:ext cx="19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Korak 0.001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1F562F-066B-AC6C-1816-E3DB48438E71}"/>
              </a:ext>
            </a:extLst>
          </p:cNvPr>
          <p:cNvCxnSpPr/>
          <p:nvPr/>
        </p:nvCxnSpPr>
        <p:spPr>
          <a:xfrm>
            <a:off x="330200" y="850900"/>
            <a:ext cx="0" cy="1174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C7BB7-F725-327E-921E-EB58EED18BF4}"/>
              </a:ext>
            </a:extLst>
          </p:cNvPr>
          <p:cNvCxnSpPr/>
          <p:nvPr/>
        </p:nvCxnSpPr>
        <p:spPr>
          <a:xfrm>
            <a:off x="330200" y="2025707"/>
            <a:ext cx="0" cy="966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FD9A18-F6D1-FAB1-AD68-66E6C23200F7}"/>
              </a:ext>
            </a:extLst>
          </p:cNvPr>
          <p:cNvSpPr txBox="1"/>
          <p:nvPr/>
        </p:nvSpPr>
        <p:spPr>
          <a:xfrm>
            <a:off x="-30135" y="2324247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E86A0-2F75-52E1-B6CE-04C27A0903C1}"/>
              </a:ext>
            </a:extLst>
          </p:cNvPr>
          <p:cNvSpPr txBox="1"/>
          <p:nvPr/>
        </p:nvSpPr>
        <p:spPr>
          <a:xfrm>
            <a:off x="-67737" y="1287616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5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A27A9F-7BA5-743B-BA79-CA8DF5FB3B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731938"/>
                  </p:ext>
                </p:extLst>
              </p:nvPr>
            </p:nvGraphicFramePr>
            <p:xfrm>
              <a:off x="0" y="93283"/>
              <a:ext cx="6273799" cy="667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681">
                      <a:extLst>
                        <a:ext uri="{9D8B030D-6E8A-4147-A177-3AD203B41FA5}">
                          <a16:colId xmlns:a16="http://schemas.microsoft.com/office/drawing/2014/main" val="995721683"/>
                        </a:ext>
                      </a:extLst>
                    </a:gridCol>
                    <a:gridCol w="1096368">
                      <a:extLst>
                        <a:ext uri="{9D8B030D-6E8A-4147-A177-3AD203B41FA5}">
                          <a16:colId xmlns:a16="http://schemas.microsoft.com/office/drawing/2014/main" val="3725160881"/>
                        </a:ext>
                      </a:extLst>
                    </a:gridCol>
                    <a:gridCol w="1368688">
                      <a:extLst>
                        <a:ext uri="{9D8B030D-6E8A-4147-A177-3AD203B41FA5}">
                          <a16:colId xmlns:a16="http://schemas.microsoft.com/office/drawing/2014/main" val="2652983401"/>
                        </a:ext>
                      </a:extLst>
                    </a:gridCol>
                    <a:gridCol w="1081971">
                      <a:extLst>
                        <a:ext uri="{9D8B030D-6E8A-4147-A177-3AD203B41FA5}">
                          <a16:colId xmlns:a16="http://schemas.microsoft.com/office/drawing/2014/main" val="1278112321"/>
                        </a:ext>
                      </a:extLst>
                    </a:gridCol>
                    <a:gridCol w="1022832">
                      <a:extLst>
                        <a:ext uri="{9D8B030D-6E8A-4147-A177-3AD203B41FA5}">
                          <a16:colId xmlns:a16="http://schemas.microsoft.com/office/drawing/2014/main" val="96455858"/>
                        </a:ext>
                      </a:extLst>
                    </a:gridCol>
                    <a:gridCol w="933259">
                      <a:extLst>
                        <a:ext uri="{9D8B030D-6E8A-4147-A177-3AD203B41FA5}">
                          <a16:colId xmlns:a16="http://schemas.microsoft.com/office/drawing/2014/main" val="2991619617"/>
                        </a:ext>
                      </a:extLst>
                    </a:gridCol>
                  </a:tblGrid>
                  <a:tr h="1865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Coupling ratio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kern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kern="1200">
                                        <a:effectLst/>
                                      </a:rPr>
                                      <m:t>𝜳</m:t>
                                    </m:r>
                                  </m:e>
                                  <m:sub>
                                    <m:r>
                                      <a:rPr lang="en-GB" sz="1400" kern="1200">
                                        <a:effectLst/>
                                      </a:rPr>
                                      <m:t>𝒄𝒂𝒍𝒄𝒖𝒍𝒂𝒕𝒆𝒅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87443865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1000001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87737893"/>
                      </a:ext>
                    </a:extLst>
                  </a:tr>
                  <a:tr h="2023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1001001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wg2,3,5,6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18604508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1100011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wg3,4,5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8570547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1010101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0.2504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0.2504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1.8400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1.2800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411229213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1011101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0.2031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0.1971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0.1990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0.1971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0.2031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0.5200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08469032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0.1986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0.5600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  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1.1600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0.7200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87404532"/>
                      </a:ext>
                    </a:extLst>
                  </a:tr>
                  <a:tr h="11438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 </a:t>
                          </a:r>
                          <a:endParaRPr lang="en-US" sz="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969174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A27A9F-7BA5-743B-BA79-CA8DF5FB3B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731938"/>
                  </p:ext>
                </p:extLst>
              </p:nvPr>
            </p:nvGraphicFramePr>
            <p:xfrm>
              <a:off x="0" y="93283"/>
              <a:ext cx="6273799" cy="667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681">
                      <a:extLst>
                        <a:ext uri="{9D8B030D-6E8A-4147-A177-3AD203B41FA5}">
                          <a16:colId xmlns:a16="http://schemas.microsoft.com/office/drawing/2014/main" val="995721683"/>
                        </a:ext>
                      </a:extLst>
                    </a:gridCol>
                    <a:gridCol w="1096368">
                      <a:extLst>
                        <a:ext uri="{9D8B030D-6E8A-4147-A177-3AD203B41FA5}">
                          <a16:colId xmlns:a16="http://schemas.microsoft.com/office/drawing/2014/main" val="3725160881"/>
                        </a:ext>
                      </a:extLst>
                    </a:gridCol>
                    <a:gridCol w="1368688">
                      <a:extLst>
                        <a:ext uri="{9D8B030D-6E8A-4147-A177-3AD203B41FA5}">
                          <a16:colId xmlns:a16="http://schemas.microsoft.com/office/drawing/2014/main" val="2652983401"/>
                        </a:ext>
                      </a:extLst>
                    </a:gridCol>
                    <a:gridCol w="1081971">
                      <a:extLst>
                        <a:ext uri="{9D8B030D-6E8A-4147-A177-3AD203B41FA5}">
                          <a16:colId xmlns:a16="http://schemas.microsoft.com/office/drawing/2014/main" val="1278112321"/>
                        </a:ext>
                      </a:extLst>
                    </a:gridCol>
                    <a:gridCol w="1022832">
                      <a:extLst>
                        <a:ext uri="{9D8B030D-6E8A-4147-A177-3AD203B41FA5}">
                          <a16:colId xmlns:a16="http://schemas.microsoft.com/office/drawing/2014/main" val="96455858"/>
                        </a:ext>
                      </a:extLst>
                    </a:gridCol>
                    <a:gridCol w="933259">
                      <a:extLst>
                        <a:ext uri="{9D8B030D-6E8A-4147-A177-3AD203B41FA5}">
                          <a16:colId xmlns:a16="http://schemas.microsoft.com/office/drawing/2014/main" val="2991619617"/>
                        </a:ext>
                      </a:extLst>
                    </a:gridCol>
                  </a:tblGrid>
                  <a:tr h="5109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Coupling ratio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71667" t="-7143" r="-403889" b="-1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37946" t="-7143" r="-224554" b="-1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87443865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1000001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87737893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1001001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wg2,3,5,6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18604508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1100011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wg3,4,5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8570547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1010101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0.2504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0.2504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1.8400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1.2800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411229213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1011101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0.2031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0.1971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0.1990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0.1971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0.2031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0.5200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08469032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0.1986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0.5600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  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1.1600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0.7200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87404532"/>
                      </a:ext>
                    </a:extLst>
                  </a:tr>
                  <a:tr h="15017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 </a:t>
                          </a:r>
                          <a:endParaRPr lang="en-US" sz="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969174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D23B81-33E5-48C7-98BA-6DE8D4AA7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15982"/>
              </p:ext>
            </p:extLst>
          </p:nvPr>
        </p:nvGraphicFramePr>
        <p:xfrm>
          <a:off x="6654799" y="3428999"/>
          <a:ext cx="5168900" cy="323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54">
                  <a:extLst>
                    <a:ext uri="{9D8B030D-6E8A-4147-A177-3AD203B41FA5}">
                      <a16:colId xmlns:a16="http://schemas.microsoft.com/office/drawing/2014/main" val="3038047023"/>
                    </a:ext>
                  </a:extLst>
                </a:gridCol>
                <a:gridCol w="903283">
                  <a:extLst>
                    <a:ext uri="{9D8B030D-6E8A-4147-A177-3AD203B41FA5}">
                      <a16:colId xmlns:a16="http://schemas.microsoft.com/office/drawing/2014/main" val="2665675316"/>
                    </a:ext>
                  </a:extLst>
                </a:gridCol>
                <a:gridCol w="1127644">
                  <a:extLst>
                    <a:ext uri="{9D8B030D-6E8A-4147-A177-3AD203B41FA5}">
                      <a16:colId xmlns:a16="http://schemas.microsoft.com/office/drawing/2014/main" val="3543026599"/>
                    </a:ext>
                  </a:extLst>
                </a:gridCol>
                <a:gridCol w="891421">
                  <a:extLst>
                    <a:ext uri="{9D8B030D-6E8A-4147-A177-3AD203B41FA5}">
                      <a16:colId xmlns:a16="http://schemas.microsoft.com/office/drawing/2014/main" val="2129321659"/>
                    </a:ext>
                  </a:extLst>
                </a:gridCol>
                <a:gridCol w="842698">
                  <a:extLst>
                    <a:ext uri="{9D8B030D-6E8A-4147-A177-3AD203B41FA5}">
                      <a16:colId xmlns:a16="http://schemas.microsoft.com/office/drawing/2014/main" val="2211298271"/>
                    </a:ext>
                  </a:extLst>
                </a:gridCol>
                <a:gridCol w="768900">
                  <a:extLst>
                    <a:ext uri="{9D8B030D-6E8A-4147-A177-3AD203B41FA5}">
                      <a16:colId xmlns:a16="http://schemas.microsoft.com/office/drawing/2014/main" val="680928111"/>
                    </a:ext>
                  </a:extLst>
                </a:gridCol>
              </a:tblGrid>
              <a:tr h="1428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</a:rPr>
                        <a:t>1110111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0.1687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0.1664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0.1642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0.0015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0.1642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0.1664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0.1687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0.8400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1.8000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1.2800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5445882"/>
                  </a:ext>
                </a:extLst>
              </a:tr>
              <a:tr h="1660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</a:rPr>
                        <a:t>1111111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 0.1326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0.1489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0.1431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0.1508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0.1431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0.1489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0.1326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fr-FR" sz="1400" dirty="0">
                          <a:effectLst/>
                        </a:rPr>
                        <a:t> 0.3200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    0.8000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fr-FR" sz="1100" dirty="0">
                          <a:effectLst/>
                        </a:rPr>
                        <a:t> 0.7600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93761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192864-A71D-4402-EAA2-7FC6E77567FB}"/>
              </a:ext>
            </a:extLst>
          </p:cNvPr>
          <p:cNvSpPr txBox="1"/>
          <p:nvPr/>
        </p:nvSpPr>
        <p:spPr>
          <a:xfrm>
            <a:off x="10121900" y="330200"/>
            <a:ext cx="19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Korak 0.04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424E4-2F2A-D2D6-3814-2C2C5436A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74" y="93283"/>
            <a:ext cx="2720926" cy="33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1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7B1A-66C4-67AA-2C36-D72C8050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966" y="553481"/>
            <a:ext cx="5944833" cy="1325563"/>
          </a:xfrm>
        </p:spPr>
        <p:txBody>
          <a:bodyPr>
            <a:normAutofit/>
          </a:bodyPr>
          <a:lstStyle/>
          <a:p>
            <a:r>
              <a:rPr lang="sr-Latn-RS" dirty="0"/>
              <a:t>n=5</a:t>
            </a:r>
            <a:br>
              <a:rPr lang="sr-Latn-R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B3253506-71B6-34C8-2A8E-8D2B512DAA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1559419"/>
                  </p:ext>
                </p:extLst>
              </p:nvPr>
            </p:nvGraphicFramePr>
            <p:xfrm>
              <a:off x="6783035" y="553481"/>
              <a:ext cx="4753257" cy="4343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802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kern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kern="1200">
                                        <a:effectLst/>
                                      </a:rPr>
                                      <m:t>𝜳</m:t>
                                    </m:r>
                                  </m:e>
                                  <m:sub>
                                    <m:r>
                                      <a:rPr lang="en-GB" sz="1400" kern="1200">
                                        <a:effectLst/>
                                      </a:rPr>
                                      <m:t>𝒄𝒂𝒍𝒄𝒖𝒍𝒂𝒕𝒆𝒅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1.7500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3.7500</a:t>
                          </a: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   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Cyrl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0.2500</a:t>
                          </a:r>
                          <a:endParaRPr lang="sr-Cyrl-R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Cyrl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11011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0.7699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2.0000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3.9999</a:t>
                          </a: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B3253506-71B6-34C8-2A8E-8D2B512DAA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1559419"/>
                  </p:ext>
                </p:extLst>
              </p:nvPr>
            </p:nvGraphicFramePr>
            <p:xfrm>
              <a:off x="6783035" y="553481"/>
              <a:ext cx="4753257" cy="4343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961" t="-1136" r="-311765" b="-72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8415" t="-1136" r="-190854" b="-72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L2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1.7500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3.7500</a:t>
                          </a: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   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Cyrl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0.2500</a:t>
                          </a:r>
                          <a:endParaRPr lang="sr-Cyrl-R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Cyrl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11011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0.7699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2.0000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3.9999</a:t>
                          </a: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05652E-F3F1-44A0-492C-C8C632D20E33}"/>
              </a:ext>
            </a:extLst>
          </p:cNvPr>
          <p:cNvSpPr txBox="1"/>
          <p:nvPr/>
        </p:nvSpPr>
        <p:spPr>
          <a:xfrm>
            <a:off x="5408965" y="1258204"/>
            <a:ext cx="69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korak</a:t>
            </a:r>
            <a:br>
              <a:rPr lang="sr-Latn-RS" dirty="0"/>
            </a:br>
            <a:r>
              <a:rPr lang="sr-Latn-RS" dirty="0"/>
              <a:t>0.01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D6DBAF4-CE16-4143-CF21-CC327F14D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6" y="266258"/>
            <a:ext cx="3867690" cy="3162741"/>
          </a:xfrm>
        </p:spPr>
      </p:pic>
    </p:spTree>
    <p:extLst>
      <p:ext uri="{BB962C8B-B14F-4D97-AF65-F5344CB8AC3E}">
        <p14:creationId xmlns:p14="http://schemas.microsoft.com/office/powerpoint/2010/main" val="1753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4A8D-0D0B-F984-0EE5-223BFB54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18" y="93283"/>
            <a:ext cx="10280881" cy="1325563"/>
          </a:xfrm>
        </p:spPr>
        <p:txBody>
          <a:bodyPr/>
          <a:lstStyle/>
          <a:p>
            <a:r>
              <a:rPr lang="sr-Latn-RS" dirty="0"/>
              <a:t>n=7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169FDDE-4EF7-7036-9BA9-EE4EDBB4DB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8168803"/>
                  </p:ext>
                </p:extLst>
              </p:nvPr>
            </p:nvGraphicFramePr>
            <p:xfrm>
              <a:off x="1425450" y="93283"/>
              <a:ext cx="4690149" cy="6520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260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1860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86320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2748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2748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676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kern="1200">
                                    <a:effectLst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kern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200" kern="1200">
                                        <a:effectLst/>
                                      </a:rPr>
                                      <m:t>𝜳</m:t>
                                    </m:r>
                                  </m:e>
                                  <m:sub>
                                    <m:r>
                                      <a:rPr lang="en-GB" sz="1200" kern="1200">
                                        <a:effectLst/>
                                      </a:rPr>
                                      <m:t>𝒄𝒂𝒍𝒄𝒖𝒍𝒂𝒕𝒆𝒅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>
                              <a:effectLst/>
                            </a:rPr>
                            <a:t>L1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>
                              <a:effectLst/>
                            </a:rPr>
                            <a:t>L2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0.3827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0.3827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0.4584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3.2868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2.7716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2.7486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6.4672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4.9826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549499912"/>
                      </a:ext>
                    </a:extLst>
                  </a:tr>
                  <a:tr h="5686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0.2623   0.0000   0.2376   0.000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0.2376   0.0000   0.2623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15.5620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1.8946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169FDDE-4EF7-7036-9BA9-EE4EDBB4DB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8168803"/>
                  </p:ext>
                </p:extLst>
              </p:nvPr>
            </p:nvGraphicFramePr>
            <p:xfrm>
              <a:off x="1425450" y="93283"/>
              <a:ext cx="4690149" cy="6520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260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1860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86320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2748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2748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676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987" t="-1299" r="-311921" b="-13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8272" t="-1299" r="-190741" b="-13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>
                              <a:effectLst/>
                            </a:rPr>
                            <a:t>L1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>
                              <a:effectLst/>
                            </a:rPr>
                            <a:t>L2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0.3827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0.3827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0.4584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3.2868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2.7716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2.7486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6.4672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4.9826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549499912"/>
                      </a:ext>
                    </a:extLst>
                  </a:tr>
                  <a:tr h="14945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0.2623   0.0000   0.2376   0.000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0.2376   0.0000   0.2623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15.5620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1.8946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E786EE-4BD5-C7ED-FEC6-20FAFCB917B7}"/>
              </a:ext>
            </a:extLst>
          </p:cNvPr>
          <p:cNvSpPr txBox="1"/>
          <p:nvPr/>
        </p:nvSpPr>
        <p:spPr>
          <a:xfrm>
            <a:off x="234719" y="1194704"/>
            <a:ext cx="69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korak</a:t>
            </a:r>
            <a:br>
              <a:rPr lang="sr-Latn-RS" dirty="0"/>
            </a:br>
            <a:r>
              <a:rPr lang="sr-Latn-RS" dirty="0"/>
              <a:t>0.01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2A0671-06FE-5892-E218-F51B8CAB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39102"/>
              </p:ext>
            </p:extLst>
          </p:nvPr>
        </p:nvGraphicFramePr>
        <p:xfrm>
          <a:off x="6680304" y="93283"/>
          <a:ext cx="4400000" cy="667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54">
                  <a:extLst>
                    <a:ext uri="{9D8B030D-6E8A-4147-A177-3AD203B41FA5}">
                      <a16:colId xmlns:a16="http://schemas.microsoft.com/office/drawing/2014/main" val="3038047023"/>
                    </a:ext>
                  </a:extLst>
                </a:gridCol>
                <a:gridCol w="903283">
                  <a:extLst>
                    <a:ext uri="{9D8B030D-6E8A-4147-A177-3AD203B41FA5}">
                      <a16:colId xmlns:a16="http://schemas.microsoft.com/office/drawing/2014/main" val="2665675316"/>
                    </a:ext>
                  </a:extLst>
                </a:gridCol>
                <a:gridCol w="1127644">
                  <a:extLst>
                    <a:ext uri="{9D8B030D-6E8A-4147-A177-3AD203B41FA5}">
                      <a16:colId xmlns:a16="http://schemas.microsoft.com/office/drawing/2014/main" val="3543026599"/>
                    </a:ext>
                  </a:extLst>
                </a:gridCol>
                <a:gridCol w="891421">
                  <a:extLst>
                    <a:ext uri="{9D8B030D-6E8A-4147-A177-3AD203B41FA5}">
                      <a16:colId xmlns:a16="http://schemas.microsoft.com/office/drawing/2014/main" val="2129321659"/>
                    </a:ext>
                  </a:extLst>
                </a:gridCol>
                <a:gridCol w="842698">
                  <a:extLst>
                    <a:ext uri="{9D8B030D-6E8A-4147-A177-3AD203B41FA5}">
                      <a16:colId xmlns:a16="http://schemas.microsoft.com/office/drawing/2014/main" val="2211298271"/>
                    </a:ext>
                  </a:extLst>
                </a:gridCol>
              </a:tblGrid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1100011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0.2460   0.2483   0.0056   0.0000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0.0056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0.2483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0.2460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8.0363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5.8527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735445882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0110110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0.0054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0.2495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0.2451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0.2451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0.2495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8.0363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619376141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1110111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0.1665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0.1784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0.1550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0.1550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0.1784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12.6285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9.7613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334749286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1110111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0.1702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0.159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0.159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18.7515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14.2886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256654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6108-013C-1EDF-BD21-C1C9F87F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r-Latn-RS" dirty="0"/>
              <a:t>n=9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697C53-42B1-2CE0-A9B5-B03931966A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0512316"/>
                  </p:ext>
                </p:extLst>
              </p:nvPr>
            </p:nvGraphicFramePr>
            <p:xfrm>
              <a:off x="1240168" y="0"/>
              <a:ext cx="4753257" cy="6211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46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kern="1200">
                                    <a:effectLst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kern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200" kern="1200">
                                        <a:effectLst/>
                                      </a:rPr>
                                      <m:t>𝜳</m:t>
                                    </m:r>
                                  </m:e>
                                  <m:sub>
                                    <m:r>
                                      <a:rPr lang="en-GB" sz="1200" kern="1200">
                                        <a:effectLst/>
                                      </a:rPr>
                                      <m:t>𝒄𝒂𝒍𝒄𝒖𝒍𝒂𝒕𝒆𝒅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>
                              <a:effectLst/>
                            </a:rPr>
                            <a:t>L1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>
                              <a:effectLst/>
                            </a:rPr>
                            <a:t>L2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453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</a:t>
                          </a:r>
                          <a:r>
                            <a:rPr lang="sr-Latn-RS" sz="1200" kern="1200" dirty="0">
                              <a:effectLst/>
                            </a:rPr>
                            <a:t>00</a:t>
                          </a:r>
                          <a:r>
                            <a:rPr lang="en-GB" sz="1200" kern="1200" dirty="0">
                              <a:effectLst/>
                            </a:rPr>
                            <a:t>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0.4955   0.0000   0.0008   0.0037   0.0001   0.0037   0.0008   0.0000   0.4955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8.8396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8.6624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9330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3.9076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4.3426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9330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101000101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0.2345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0.2480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0.2480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0.2345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2.8715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7.6023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697C53-42B1-2CE0-A9B5-B03931966A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0512316"/>
                  </p:ext>
                </p:extLst>
              </p:nvPr>
            </p:nvGraphicFramePr>
            <p:xfrm>
              <a:off x="1240168" y="0"/>
              <a:ext cx="4753257" cy="6211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571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961" t="-2632" r="-311765" b="-1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8415" t="-2632" r="-190854" b="-1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>
                              <a:effectLst/>
                            </a:rPr>
                            <a:t>L1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>
                              <a:effectLst/>
                            </a:rPr>
                            <a:t>L2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</a:t>
                          </a:r>
                          <a:r>
                            <a:rPr lang="sr-Latn-RS" sz="1200" kern="1200" dirty="0">
                              <a:effectLst/>
                            </a:rPr>
                            <a:t>00</a:t>
                          </a:r>
                          <a:r>
                            <a:rPr lang="en-GB" sz="1200" kern="1200" dirty="0">
                              <a:effectLst/>
                            </a:rPr>
                            <a:t>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0.4955   0.0000   0.0008   0.0037   0.0001   0.0037   0.0008   0.0000   0.4955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8.8396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8.6624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3.9076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4.3426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101000101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0.2345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0.2480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0.2480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0.2345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2.8715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7.6023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1BCC735-7CEB-0D6A-B41E-78E999868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972452"/>
              </p:ext>
            </p:extLst>
          </p:nvPr>
        </p:nvGraphicFramePr>
        <p:xfrm>
          <a:off x="6198577" y="0"/>
          <a:ext cx="4753257" cy="672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77">
                  <a:extLst>
                    <a:ext uri="{9D8B030D-6E8A-4147-A177-3AD203B41FA5}">
                      <a16:colId xmlns:a16="http://schemas.microsoft.com/office/drawing/2014/main" val="3458634432"/>
                    </a:ext>
                  </a:extLst>
                </a:gridCol>
                <a:gridCol w="930963">
                  <a:extLst>
                    <a:ext uri="{9D8B030D-6E8A-4147-A177-3AD203B41FA5}">
                      <a16:colId xmlns:a16="http://schemas.microsoft.com/office/drawing/2014/main" val="2892142058"/>
                    </a:ext>
                  </a:extLst>
                </a:gridCol>
                <a:gridCol w="999591">
                  <a:extLst>
                    <a:ext uri="{9D8B030D-6E8A-4147-A177-3AD203B41FA5}">
                      <a16:colId xmlns:a16="http://schemas.microsoft.com/office/drawing/2014/main" val="276530993"/>
                    </a:ext>
                  </a:extLst>
                </a:gridCol>
                <a:gridCol w="939963">
                  <a:extLst>
                    <a:ext uri="{9D8B030D-6E8A-4147-A177-3AD203B41FA5}">
                      <a16:colId xmlns:a16="http://schemas.microsoft.com/office/drawing/2014/main" val="3063451954"/>
                    </a:ext>
                  </a:extLst>
                </a:gridCol>
                <a:gridCol w="939963">
                  <a:extLst>
                    <a:ext uri="{9D8B030D-6E8A-4147-A177-3AD203B41FA5}">
                      <a16:colId xmlns:a16="http://schemas.microsoft.com/office/drawing/2014/main" val="1890259290"/>
                    </a:ext>
                  </a:extLst>
                </a:gridCol>
              </a:tblGrid>
              <a:tr h="1453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effectLst/>
                        </a:rPr>
                        <a:t>1x4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effectLst/>
                        </a:rPr>
                        <a:t>110000011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0.2452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0.2540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0.2540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0.2452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4.7972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7.2353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286766057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0.2473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0.2473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3.9075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7.8923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309079680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1x6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111000111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0.1657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0.1707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0.1707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0.1657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0.3827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7.2447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3542248971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111101111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0.1213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0.1286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0.1241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0.1260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0.1260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0.1241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0.1286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0.1213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4.7971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5.0006 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17168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0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12993</TotalTime>
  <Words>574</Words>
  <Application>Microsoft Office PowerPoint</Application>
  <PresentationFormat>Widescreen</PresentationFormat>
  <Paragraphs>363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n=5 </vt:lpstr>
      <vt:lpstr>n=7</vt:lpstr>
      <vt:lpstr>n=9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Mirjana Stojanović</dc:creator>
  <cp:lastModifiedBy>Mirjana Stojanović</cp:lastModifiedBy>
  <cp:revision>13</cp:revision>
  <dcterms:created xsi:type="dcterms:W3CDTF">2022-12-21T10:13:07Z</dcterms:created>
  <dcterms:modified xsi:type="dcterms:W3CDTF">2022-12-30T10:46:36Z</dcterms:modified>
</cp:coreProperties>
</file>