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392" y="-1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0BD3D-5389-42A0-B9AC-45FA07734019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FA6A-1135-4CE0-AF2E-15DF4CC93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14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0BD3D-5389-42A0-B9AC-45FA07734019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FA6A-1135-4CE0-AF2E-15DF4CC93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919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0BD3D-5389-42A0-B9AC-45FA07734019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FA6A-1135-4CE0-AF2E-15DF4CC93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427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0BD3D-5389-42A0-B9AC-45FA07734019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FA6A-1135-4CE0-AF2E-15DF4CC93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663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0BD3D-5389-42A0-B9AC-45FA07734019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FA6A-1135-4CE0-AF2E-15DF4CC93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298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0BD3D-5389-42A0-B9AC-45FA07734019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FA6A-1135-4CE0-AF2E-15DF4CC93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593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0BD3D-5389-42A0-B9AC-45FA07734019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FA6A-1135-4CE0-AF2E-15DF4CC93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231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0BD3D-5389-42A0-B9AC-45FA07734019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FA6A-1135-4CE0-AF2E-15DF4CC93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260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0BD3D-5389-42A0-B9AC-45FA07734019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FA6A-1135-4CE0-AF2E-15DF4CC93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032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0BD3D-5389-42A0-B9AC-45FA07734019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FA6A-1135-4CE0-AF2E-15DF4CC93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713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0BD3D-5389-42A0-B9AC-45FA07734019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FA6A-1135-4CE0-AF2E-15DF4CC93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472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0BD3D-5389-42A0-B9AC-45FA07734019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BBFA6A-1135-4CE0-AF2E-15DF4CC93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233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115104"/>
            <a:ext cx="7990656" cy="792088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dirty="0" smtClean="0"/>
              <a:t>Pin OUT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smtClean="0">
                <a:solidFill>
                  <a:schemeClr val="bg1">
                    <a:lumMod val="50000"/>
                  </a:schemeClr>
                </a:solidFill>
              </a:rPr>
              <a:t>Arduino DIP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9992" y="322120"/>
            <a:ext cx="752128" cy="334888"/>
          </a:xfrm>
        </p:spPr>
        <p:txBody>
          <a:bodyPr>
            <a:noAutofit/>
          </a:bodyPr>
          <a:lstStyle/>
          <a:p>
            <a:pPr algn="l"/>
            <a:r>
              <a:rPr lang="en-US" sz="1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Vin</a:t>
            </a:r>
            <a:endParaRPr lang="en-US" sz="1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53" t="13961" r="31794" b="11059"/>
          <a:stretch/>
        </p:blipFill>
        <p:spPr bwMode="auto">
          <a:xfrm>
            <a:off x="4211960" y="827403"/>
            <a:ext cx="3888432" cy="4705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5220072" y="296968"/>
            <a:ext cx="1944216" cy="47890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Low side PWM, 6A, 30V</a:t>
            </a:r>
          </a:p>
          <a:p>
            <a:pPr algn="l"/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Channel  T0,T1,T2,T3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7164288" y="368976"/>
            <a:ext cx="608112" cy="3348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GND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5220072" y="296968"/>
            <a:ext cx="1944216" cy="1052763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 rot="19875461">
            <a:off x="4716016" y="629651"/>
            <a:ext cx="288032" cy="28803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 rot="1048830">
            <a:off x="7343703" y="644552"/>
            <a:ext cx="288032" cy="28803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4401910" y="5769576"/>
            <a:ext cx="752128" cy="334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Vout</a:t>
            </a:r>
            <a:endParaRPr lang="en-US" sz="1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7204248" y="5794728"/>
            <a:ext cx="608112" cy="3348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GND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Down Arrow 12"/>
          <p:cNvSpPr/>
          <p:nvPr/>
        </p:nvSpPr>
        <p:spPr>
          <a:xfrm rot="12230431">
            <a:off x="4633959" y="5507630"/>
            <a:ext cx="288032" cy="28803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 rot="10222871">
            <a:off x="7216888" y="5505416"/>
            <a:ext cx="288032" cy="28803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4860032" y="1404445"/>
            <a:ext cx="2736304" cy="1484811"/>
          </a:xfrm>
          <a:prstGeom prst="round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2627784" y="1737127"/>
            <a:ext cx="1630429" cy="1431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4x Transistor</a:t>
            </a:r>
          </a:p>
          <a:p>
            <a:pPr algn="l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on Bottom or Motor driver + Inverter on the top layer!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Down Arrow 16"/>
          <p:cNvSpPr/>
          <p:nvPr/>
        </p:nvSpPr>
        <p:spPr>
          <a:xfrm rot="16200000">
            <a:off x="4114197" y="1366524"/>
            <a:ext cx="288032" cy="956602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 rot="10800000">
            <a:off x="5229037" y="5578820"/>
            <a:ext cx="288032" cy="28803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ubtitle 2"/>
          <p:cNvSpPr txBox="1">
            <a:spLocks/>
          </p:cNvSpPr>
          <p:nvPr/>
        </p:nvSpPr>
        <p:spPr>
          <a:xfrm>
            <a:off x="4930374" y="5935533"/>
            <a:ext cx="752128" cy="334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PC1</a:t>
            </a:r>
            <a:endParaRPr lang="en-US" sz="1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Down Arrow 19"/>
          <p:cNvSpPr/>
          <p:nvPr/>
        </p:nvSpPr>
        <p:spPr>
          <a:xfrm rot="11127961">
            <a:off x="5704044" y="5589557"/>
            <a:ext cx="288032" cy="64807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/>
          <p:cNvSpPr/>
          <p:nvPr/>
        </p:nvSpPr>
        <p:spPr>
          <a:xfrm rot="10800000">
            <a:off x="6228184" y="5625560"/>
            <a:ext cx="288032" cy="28803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wn Arrow 21"/>
          <p:cNvSpPr/>
          <p:nvPr/>
        </p:nvSpPr>
        <p:spPr>
          <a:xfrm rot="10800000">
            <a:off x="6732240" y="5577309"/>
            <a:ext cx="288032" cy="76833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ubtitle 2"/>
          <p:cNvSpPr txBox="1">
            <a:spLocks/>
          </p:cNvSpPr>
          <p:nvPr/>
        </p:nvSpPr>
        <p:spPr>
          <a:xfrm>
            <a:off x="5194069" y="6287303"/>
            <a:ext cx="1204674" cy="334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Direct connected to CHIP GPIO 7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Subtitle 2"/>
          <p:cNvSpPr txBox="1">
            <a:spLocks/>
          </p:cNvSpPr>
          <p:nvPr/>
        </p:nvSpPr>
        <p:spPr>
          <a:xfrm>
            <a:off x="6052120" y="5938744"/>
            <a:ext cx="752128" cy="334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PD2</a:t>
            </a:r>
            <a:endParaRPr lang="en-US" sz="1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Subtitle 2"/>
          <p:cNvSpPr txBox="1">
            <a:spLocks/>
          </p:cNvSpPr>
          <p:nvPr/>
        </p:nvSpPr>
        <p:spPr>
          <a:xfrm>
            <a:off x="6556176" y="6334472"/>
            <a:ext cx="752128" cy="334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PB3</a:t>
            </a:r>
            <a:endParaRPr lang="en-US" sz="1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4967913" y="3321304"/>
            <a:ext cx="338525" cy="1484811"/>
          </a:xfrm>
          <a:prstGeom prst="round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wn Arrow 26"/>
          <p:cNvSpPr/>
          <p:nvPr/>
        </p:nvSpPr>
        <p:spPr>
          <a:xfrm rot="16200000">
            <a:off x="4358595" y="4002447"/>
            <a:ext cx="272745" cy="566012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Subtitle 2"/>
          <p:cNvSpPr txBox="1">
            <a:spLocks/>
          </p:cNvSpPr>
          <p:nvPr/>
        </p:nvSpPr>
        <p:spPr>
          <a:xfrm>
            <a:off x="3059832" y="4164367"/>
            <a:ext cx="1944216" cy="3810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UART header</a:t>
            </a:r>
          </a:p>
          <a:p>
            <a:pPr algn="l"/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5306438" y="3187907"/>
            <a:ext cx="799671" cy="590005"/>
          </a:xfrm>
          <a:prstGeom prst="round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ubtitle 2"/>
          <p:cNvSpPr txBox="1">
            <a:spLocks/>
          </p:cNvSpPr>
          <p:nvPr/>
        </p:nvSpPr>
        <p:spPr>
          <a:xfrm>
            <a:off x="3059832" y="3292372"/>
            <a:ext cx="1944216" cy="3810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ICSP header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Down Arrow 30"/>
          <p:cNvSpPr/>
          <p:nvPr/>
        </p:nvSpPr>
        <p:spPr>
          <a:xfrm rot="16200000">
            <a:off x="4537588" y="2832588"/>
            <a:ext cx="316453" cy="122124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Subtitle 2"/>
          <p:cNvSpPr txBox="1">
            <a:spLocks/>
          </p:cNvSpPr>
          <p:nvPr/>
        </p:nvSpPr>
        <p:spPr>
          <a:xfrm>
            <a:off x="8100392" y="2178197"/>
            <a:ext cx="1080120" cy="103934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Accel header connected to</a:t>
            </a:r>
          </a:p>
          <a:p>
            <a:pPr algn="l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CHIP I2C_2  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204248" y="2911003"/>
            <a:ext cx="327663" cy="1374450"/>
          </a:xfrm>
          <a:prstGeom prst="round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Down Arrow 33"/>
          <p:cNvSpPr/>
          <p:nvPr/>
        </p:nvSpPr>
        <p:spPr>
          <a:xfrm rot="3188199">
            <a:off x="7820525" y="2803854"/>
            <a:ext cx="316453" cy="928801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Down Arrow 34"/>
          <p:cNvSpPr/>
          <p:nvPr/>
        </p:nvSpPr>
        <p:spPr>
          <a:xfrm rot="6469541">
            <a:off x="7724266" y="4452997"/>
            <a:ext cx="288032" cy="76833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Subtitle 2"/>
          <p:cNvSpPr txBox="1">
            <a:spLocks/>
          </p:cNvSpPr>
          <p:nvPr/>
        </p:nvSpPr>
        <p:spPr>
          <a:xfrm>
            <a:off x="8264388" y="4844377"/>
            <a:ext cx="752128" cy="334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PC3</a:t>
            </a:r>
            <a:endParaRPr lang="en-US" sz="1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" name="Down Arrow 36"/>
          <p:cNvSpPr/>
          <p:nvPr/>
        </p:nvSpPr>
        <p:spPr>
          <a:xfrm rot="14466816">
            <a:off x="4786358" y="3958549"/>
            <a:ext cx="288032" cy="177165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Subtitle 2"/>
          <p:cNvSpPr txBox="1">
            <a:spLocks/>
          </p:cNvSpPr>
          <p:nvPr/>
        </p:nvSpPr>
        <p:spPr>
          <a:xfrm>
            <a:off x="3671900" y="5151824"/>
            <a:ext cx="1944216" cy="3810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PC2</a:t>
            </a:r>
            <a:endParaRPr lang="en-US" sz="1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Down Arrow 38"/>
          <p:cNvSpPr/>
          <p:nvPr/>
        </p:nvSpPr>
        <p:spPr>
          <a:xfrm rot="5400000">
            <a:off x="7597694" y="3841164"/>
            <a:ext cx="272745" cy="1088048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Subtitle 2"/>
          <p:cNvSpPr txBox="1">
            <a:spLocks/>
          </p:cNvSpPr>
          <p:nvPr/>
        </p:nvSpPr>
        <p:spPr>
          <a:xfrm>
            <a:off x="8244408" y="4217744"/>
            <a:ext cx="752128" cy="334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PD3</a:t>
            </a:r>
            <a:endParaRPr lang="en-US" sz="1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Down Arrow 40"/>
          <p:cNvSpPr/>
          <p:nvPr/>
        </p:nvSpPr>
        <p:spPr>
          <a:xfrm rot="2522041">
            <a:off x="7477786" y="1470387"/>
            <a:ext cx="272745" cy="184452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Subtitle 2"/>
          <p:cNvSpPr txBox="1">
            <a:spLocks/>
          </p:cNvSpPr>
          <p:nvPr/>
        </p:nvSpPr>
        <p:spPr>
          <a:xfrm>
            <a:off x="8244408" y="1448885"/>
            <a:ext cx="752128" cy="334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PB0</a:t>
            </a:r>
            <a:endParaRPr lang="en-US" sz="1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667561"/>
              </p:ext>
            </p:extLst>
          </p:nvPr>
        </p:nvGraphicFramePr>
        <p:xfrm>
          <a:off x="107507" y="1168944"/>
          <a:ext cx="1830157" cy="51085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451"/>
                <a:gridCol w="261451"/>
                <a:gridCol w="261451"/>
                <a:gridCol w="261451"/>
                <a:gridCol w="261451"/>
                <a:gridCol w="261451"/>
                <a:gridCol w="261451"/>
              </a:tblGrid>
              <a:tr h="1219541">
                <a:tc>
                  <a:txBody>
                    <a:bodyPr/>
                    <a:lstStyle/>
                    <a:p>
                      <a:r>
                        <a:rPr lang="en-US" sz="105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Atmega</a:t>
                      </a:r>
                      <a:r>
                        <a:rPr lang="en-US" sz="1050" dirty="0" smtClean="0"/>
                        <a:t> pin</a:t>
                      </a:r>
                      <a:endParaRPr lang="en-US" sz="1050" dirty="0"/>
                    </a:p>
                  </a:txBody>
                  <a:tcPr vert="vert27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DIP</a:t>
                      </a:r>
                      <a:r>
                        <a:rPr lang="en-US" sz="1050" baseline="0" dirty="0" smtClean="0"/>
                        <a:t> pin</a:t>
                      </a:r>
                      <a:endParaRPr lang="en-US" sz="1050" dirty="0"/>
                    </a:p>
                  </a:txBody>
                  <a:tcPr vert="vert27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Arduino Pin</a:t>
                      </a:r>
                      <a:endParaRPr lang="en-US" sz="1050" dirty="0"/>
                    </a:p>
                  </a:txBody>
                  <a:tcPr vert="vert27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Digital IN/OUT</a:t>
                      </a:r>
                      <a:endParaRPr lang="en-US" sz="105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Analog IN</a:t>
                      </a:r>
                      <a:endParaRPr lang="en-US" sz="105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PWM out</a:t>
                      </a:r>
                      <a:endParaRPr lang="en-US" sz="105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WS2812 support</a:t>
                      </a:r>
                      <a:endParaRPr lang="en-US" sz="1050" dirty="0"/>
                    </a:p>
                  </a:txBody>
                  <a:tcPr vert="vert270"/>
                </a:tc>
              </a:tr>
              <a:tr h="35354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PB0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11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8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vert="vert270" anchor="ctr"/>
                </a:tc>
              </a:tr>
              <a:tr h="35354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PD3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9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vert="vert270" anchor="ctr"/>
                </a:tc>
              </a:tr>
              <a:tr h="35354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PC3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10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17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vert="vert270" anchor="ctr"/>
                </a:tc>
              </a:tr>
              <a:tr h="35354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PB3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7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11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vert="vert270" anchor="ctr"/>
                </a:tc>
              </a:tr>
              <a:tr h="35354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PD2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6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vert="vert270" anchor="ctr"/>
                </a:tc>
              </a:tr>
              <a:tr h="35354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PC1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4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15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vert="vert270" anchor="ctr"/>
                </a:tc>
              </a:tr>
              <a:tr h="35354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PC2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8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16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vert="vert270" anchor="ctr"/>
                </a:tc>
              </a:tr>
              <a:tr h="35354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PB2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10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*/X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*</a:t>
                      </a:r>
                      <a:endParaRPr lang="en-US" sz="1400" dirty="0"/>
                    </a:p>
                  </a:txBody>
                  <a:tcPr vert="vert270" anchor="ctr"/>
                </a:tc>
              </a:tr>
              <a:tr h="35354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PB1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9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*/X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*</a:t>
                      </a:r>
                      <a:endParaRPr lang="en-US" sz="1400" dirty="0"/>
                    </a:p>
                  </a:txBody>
                  <a:tcPr vert="vert270" anchor="ctr"/>
                </a:tc>
              </a:tr>
              <a:tr h="35354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PD6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6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*/X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*</a:t>
                      </a:r>
                      <a:endParaRPr lang="en-US" sz="1400" dirty="0"/>
                    </a:p>
                  </a:txBody>
                  <a:tcPr vert="vert270" anchor="ctr"/>
                </a:tc>
              </a:tr>
              <a:tr h="35354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PD5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5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*/X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*</a:t>
                      </a:r>
                      <a:endParaRPr lang="en-US" sz="1400" dirty="0"/>
                    </a:p>
                  </a:txBody>
                  <a:tcPr vert="vert270" anchor="ctr"/>
                </a:tc>
              </a:tr>
            </a:tbl>
          </a:graphicData>
        </a:graphic>
      </p:graphicFrame>
      <p:sp>
        <p:nvSpPr>
          <p:cNvPr id="44" name="Subtitle 2"/>
          <p:cNvSpPr txBox="1">
            <a:spLocks/>
          </p:cNvSpPr>
          <p:nvPr/>
        </p:nvSpPr>
        <p:spPr>
          <a:xfrm>
            <a:off x="107504" y="6345640"/>
            <a:ext cx="1944216" cy="38107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* Only without transistor</a:t>
            </a:r>
          </a:p>
          <a:p>
            <a:pPr algn="l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And a little solder bridge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8900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115104"/>
            <a:ext cx="7990656" cy="792088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dirty="0" smtClean="0"/>
              <a:t>Jumper Config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smtClean="0">
                <a:solidFill>
                  <a:schemeClr val="bg1">
                    <a:lumMod val="50000"/>
                  </a:schemeClr>
                </a:solidFill>
              </a:rPr>
              <a:t>Arduino DIP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468" y="322120"/>
            <a:ext cx="752128" cy="334888"/>
          </a:xfrm>
        </p:spPr>
        <p:txBody>
          <a:bodyPr>
            <a:noAutofit/>
          </a:bodyPr>
          <a:lstStyle/>
          <a:p>
            <a:pPr algn="l"/>
            <a:r>
              <a:rPr lang="en-US" sz="1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Vin</a:t>
            </a:r>
            <a:endParaRPr lang="en-US" sz="1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53" t="13961" r="31794" b="11059"/>
          <a:stretch/>
        </p:blipFill>
        <p:spPr bwMode="auto">
          <a:xfrm>
            <a:off x="4227436" y="827403"/>
            <a:ext cx="3888432" cy="4705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5235548" y="296968"/>
            <a:ext cx="1944216" cy="47890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Low side PWM, 6A, 30V</a:t>
            </a:r>
          </a:p>
          <a:p>
            <a:pPr algn="l"/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Channel  T0,T1,T2,T3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7179764" y="368976"/>
            <a:ext cx="608112" cy="3348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GND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5235548" y="296968"/>
            <a:ext cx="1944216" cy="1052763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 rot="19875461">
            <a:off x="4731492" y="629651"/>
            <a:ext cx="288032" cy="28803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 rot="1048830">
            <a:off x="7359179" y="644552"/>
            <a:ext cx="288032" cy="28803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4417386" y="5769576"/>
            <a:ext cx="752128" cy="334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Vout</a:t>
            </a:r>
            <a:endParaRPr lang="en-US" sz="1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7219724" y="5794728"/>
            <a:ext cx="608112" cy="3348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GND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Down Arrow 12"/>
          <p:cNvSpPr/>
          <p:nvPr/>
        </p:nvSpPr>
        <p:spPr>
          <a:xfrm rot="12230431">
            <a:off x="4649435" y="5507630"/>
            <a:ext cx="288032" cy="28803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 rot="10222871">
            <a:off x="7232364" y="5505416"/>
            <a:ext cx="288032" cy="28803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 rot="10800000">
            <a:off x="5244513" y="5578820"/>
            <a:ext cx="288032" cy="28803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ubtitle 2"/>
          <p:cNvSpPr txBox="1">
            <a:spLocks/>
          </p:cNvSpPr>
          <p:nvPr/>
        </p:nvSpPr>
        <p:spPr>
          <a:xfrm>
            <a:off x="4945850" y="5935533"/>
            <a:ext cx="752128" cy="334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PC1</a:t>
            </a:r>
            <a:endParaRPr lang="en-US" sz="1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Down Arrow 19"/>
          <p:cNvSpPr/>
          <p:nvPr/>
        </p:nvSpPr>
        <p:spPr>
          <a:xfrm rot="11127961">
            <a:off x="5719520" y="5589557"/>
            <a:ext cx="288032" cy="64807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/>
          <p:cNvSpPr/>
          <p:nvPr/>
        </p:nvSpPr>
        <p:spPr>
          <a:xfrm rot="10800000">
            <a:off x="6243660" y="5625560"/>
            <a:ext cx="288032" cy="28803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wn Arrow 21"/>
          <p:cNvSpPr/>
          <p:nvPr/>
        </p:nvSpPr>
        <p:spPr>
          <a:xfrm rot="10800000">
            <a:off x="6747716" y="5577309"/>
            <a:ext cx="288032" cy="76833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ubtitle 2"/>
          <p:cNvSpPr txBox="1">
            <a:spLocks/>
          </p:cNvSpPr>
          <p:nvPr/>
        </p:nvSpPr>
        <p:spPr>
          <a:xfrm>
            <a:off x="5209545" y="6287303"/>
            <a:ext cx="1204674" cy="334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Direct connected to CHIP GPIO 7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Subtitle 2"/>
          <p:cNvSpPr txBox="1">
            <a:spLocks/>
          </p:cNvSpPr>
          <p:nvPr/>
        </p:nvSpPr>
        <p:spPr>
          <a:xfrm>
            <a:off x="6067596" y="5938744"/>
            <a:ext cx="752128" cy="334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PD2</a:t>
            </a:r>
            <a:endParaRPr lang="en-US" sz="1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Subtitle 2"/>
          <p:cNvSpPr txBox="1">
            <a:spLocks/>
          </p:cNvSpPr>
          <p:nvPr/>
        </p:nvSpPr>
        <p:spPr>
          <a:xfrm>
            <a:off x="6571652" y="6334472"/>
            <a:ext cx="752128" cy="334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PB3</a:t>
            </a:r>
            <a:endParaRPr lang="en-US" sz="1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5" name="Down Arrow 44"/>
          <p:cNvSpPr/>
          <p:nvPr/>
        </p:nvSpPr>
        <p:spPr>
          <a:xfrm rot="14785214">
            <a:off x="3938485" y="913661"/>
            <a:ext cx="288032" cy="62510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313908" y="1165065"/>
            <a:ext cx="480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SJ1</a:t>
            </a:r>
            <a:endParaRPr lang="en-US" dirty="0"/>
          </a:p>
        </p:txBody>
      </p:sp>
      <p:sp>
        <p:nvSpPr>
          <p:cNvPr id="46" name="Down Arrow 45"/>
          <p:cNvSpPr/>
          <p:nvPr/>
        </p:nvSpPr>
        <p:spPr>
          <a:xfrm rot="14785214">
            <a:off x="4354072" y="2867599"/>
            <a:ext cx="288032" cy="62510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3673827" y="3180150"/>
            <a:ext cx="480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SJ2</a:t>
            </a:r>
            <a:endParaRPr lang="en-US" dirty="0"/>
          </a:p>
        </p:txBody>
      </p:sp>
      <p:sp>
        <p:nvSpPr>
          <p:cNvPr id="48" name="Down Arrow 47"/>
          <p:cNvSpPr/>
          <p:nvPr/>
        </p:nvSpPr>
        <p:spPr>
          <a:xfrm rot="6488475">
            <a:off x="7676076" y="2558888"/>
            <a:ext cx="288032" cy="950173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8259884" y="3039161"/>
            <a:ext cx="480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SJ3</a:t>
            </a:r>
            <a:endParaRPr lang="en-US" dirty="0"/>
          </a:p>
        </p:txBody>
      </p:sp>
      <p:sp>
        <p:nvSpPr>
          <p:cNvPr id="50" name="Down Arrow 49"/>
          <p:cNvSpPr/>
          <p:nvPr/>
        </p:nvSpPr>
        <p:spPr>
          <a:xfrm rot="6488475">
            <a:off x="7828476" y="3022670"/>
            <a:ext cx="288032" cy="950173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8412284" y="3491716"/>
            <a:ext cx="480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SJ4</a:t>
            </a:r>
            <a:endParaRPr lang="en-US" dirty="0"/>
          </a:p>
        </p:txBody>
      </p:sp>
      <p:sp>
        <p:nvSpPr>
          <p:cNvPr id="52" name="Down Arrow 51"/>
          <p:cNvSpPr/>
          <p:nvPr/>
        </p:nvSpPr>
        <p:spPr>
          <a:xfrm rot="14785214">
            <a:off x="4315419" y="1203245"/>
            <a:ext cx="288032" cy="62510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3747240" y="1484784"/>
            <a:ext cx="480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SJ5</a:t>
            </a:r>
            <a:endParaRPr lang="en-US" dirty="0"/>
          </a:p>
        </p:txBody>
      </p:sp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977255"/>
              </p:ext>
            </p:extLst>
          </p:nvPr>
        </p:nvGraphicFramePr>
        <p:xfrm>
          <a:off x="158727" y="980728"/>
          <a:ext cx="2995689" cy="433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587"/>
                <a:gridCol w="255910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Vin to Charge in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 smtClean="0"/>
                        <a:t>If your input voltage is 5V close this jumper. Your Vin will charge your Battery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Vout to Vcc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 smtClean="0"/>
                        <a:t>If your</a:t>
                      </a:r>
                      <a:r>
                        <a:rPr lang="en-US" sz="1000" baseline="0" dirty="0" smtClean="0"/>
                        <a:t> Vin is not 5V close it, to get CHIP 5V on the output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 smtClean="0"/>
                        <a:t>If your</a:t>
                      </a:r>
                      <a:r>
                        <a:rPr lang="en-US" sz="1000" baseline="0" dirty="0" smtClean="0"/>
                        <a:t> Vin is 5V and you close SJ5, close this one to power the DIP from the VIN, in this case you must leave SJ3 and SJ4 open!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CHIP 5V to Vcc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 smtClean="0"/>
                        <a:t>If you won’t power</a:t>
                      </a:r>
                      <a:r>
                        <a:rPr lang="en-US" sz="1000" baseline="0" dirty="0" smtClean="0"/>
                        <a:t> the DIP via VIN, close this jumper to supply 5V power via the CHIP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 smtClean="0"/>
                        <a:t>If you destroyed your CHIP onboard 5V, close it to supply power to the USB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CHIP 3.3V to Vcc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 smtClean="0"/>
                        <a:t>If you</a:t>
                      </a:r>
                      <a:r>
                        <a:rPr lang="en-US" sz="1000" baseline="0" dirty="0" smtClean="0"/>
                        <a:t> want to work the DIP on the (limited) 3.3V of the CHIP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Vin to Vout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 smtClean="0"/>
                        <a:t>To</a:t>
                      </a:r>
                      <a:r>
                        <a:rPr lang="en-US" sz="1000" baseline="0" dirty="0" smtClean="0"/>
                        <a:t> forward your input to the output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35496" y="5982379"/>
            <a:ext cx="4087562" cy="8309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b="1" dirty="0" smtClean="0"/>
              <a:t>Never combine</a:t>
            </a:r>
            <a:r>
              <a:rPr lang="en-US" sz="1200" dirty="0" smtClean="0"/>
              <a:t>: 	SJ3 and SJ4 		and</a:t>
            </a:r>
          </a:p>
          <a:p>
            <a:r>
              <a:rPr lang="en-US" sz="1200" dirty="0" smtClean="0"/>
              <a:t>SJ4, SJ2, SJ5 and supply power via Vin/Vout		and</a:t>
            </a:r>
          </a:p>
          <a:p>
            <a:r>
              <a:rPr lang="en-US" sz="1200" dirty="0" smtClean="0"/>
              <a:t>SJ3, SJ2, SJ5 and supply power via Vin/Vout		and</a:t>
            </a:r>
          </a:p>
          <a:p>
            <a:r>
              <a:rPr lang="en-US" sz="1200" dirty="0" smtClean="0"/>
              <a:t>SJ1 if your Vin is NOT ~5V	and SJ2, SJ5 if your Vin &gt; 5V</a:t>
            </a:r>
            <a:endParaRPr lang="en-US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35496" y="5373216"/>
            <a:ext cx="4087562" cy="4616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b="1" dirty="0" smtClean="0"/>
              <a:t>Combine</a:t>
            </a:r>
            <a:r>
              <a:rPr lang="en-US" sz="1200" dirty="0" smtClean="0"/>
              <a:t>: 	SJ1, SJ5, SJ2 if your Vin is 5V		or</a:t>
            </a:r>
          </a:p>
          <a:p>
            <a:r>
              <a:rPr lang="en-US" sz="1200" dirty="0" smtClean="0"/>
              <a:t>SJ2, SJ3 if you only draw a few mA</a:t>
            </a:r>
          </a:p>
        </p:txBody>
      </p:sp>
    </p:spTree>
    <p:extLst>
      <p:ext uri="{BB962C8B-B14F-4D97-AF65-F5344CB8AC3E}">
        <p14:creationId xmlns:p14="http://schemas.microsoft.com/office/powerpoint/2010/main" val="1052191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321</Words>
  <Application>Microsoft Office PowerPoint</Application>
  <PresentationFormat>On-screen Show (4:3)</PresentationFormat>
  <Paragraphs>132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Pin OUT Arduino DIP</vt:lpstr>
      <vt:lpstr>Jumper Config Arduino DIP</vt:lpstr>
    </vt:vector>
  </TitlesOfParts>
  <Company>Baker Hughes Incorporated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Configuration 1 PWM LED Driver</dc:title>
  <dc:creator>Baker Hughes Incorporated</dc:creator>
  <cp:lastModifiedBy>Baker Hughes Incorporated</cp:lastModifiedBy>
  <cp:revision>11</cp:revision>
  <dcterms:created xsi:type="dcterms:W3CDTF">2016-01-28T13:09:28Z</dcterms:created>
  <dcterms:modified xsi:type="dcterms:W3CDTF">2016-01-28T14:50:02Z</dcterms:modified>
</cp:coreProperties>
</file>