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2" r:id="rId5"/>
    <p:sldId id="263" r:id="rId6"/>
    <p:sldId id="257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2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6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3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520" y="44624"/>
            <a:ext cx="799065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JKW boards – Confusion avoidance chart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LEDv1.1 / Motor v1.1 / preSalsa / Salsa / Salsa II DIP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551800"/>
              </p:ext>
            </p:extLst>
          </p:nvPr>
        </p:nvGraphicFramePr>
        <p:xfrm>
          <a:off x="273904" y="980728"/>
          <a:ext cx="5904656" cy="4790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1"/>
                <a:gridCol w="360040"/>
                <a:gridCol w="360040"/>
                <a:gridCol w="360040"/>
                <a:gridCol w="432048"/>
                <a:gridCol w="504056"/>
                <a:gridCol w="360041"/>
              </a:tblGrid>
              <a:tr h="9361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Function</a:t>
                      </a:r>
                    </a:p>
                    <a:p>
                      <a:r>
                        <a:rPr lang="en-US" sz="1200" dirty="0" smtClean="0"/>
                        <a:t>X = possible</a:t>
                      </a:r>
                    </a:p>
                    <a:p>
                      <a:r>
                        <a:rPr lang="en-US" sz="1200" baseline="0" dirty="0" smtClean="0"/>
                        <a:t>- = not possible</a:t>
                      </a:r>
                    </a:p>
                    <a:p>
                      <a:r>
                        <a:rPr lang="en-US" sz="1200" dirty="0" smtClean="0"/>
                        <a:t>*</a:t>
                      </a:r>
                      <a:r>
                        <a:rPr lang="en-US" sz="1200" baseline="0" dirty="0" smtClean="0"/>
                        <a:t> = ‘Or’ .. E.g. Motor OR </a:t>
                      </a:r>
                      <a:r>
                        <a:rPr lang="en-US" sz="1200" baseline="0" dirty="0" err="1" smtClean="0"/>
                        <a:t>Mosfet</a:t>
                      </a:r>
                      <a:r>
                        <a:rPr lang="en-US" sz="1200" baseline="0" dirty="0" smtClean="0"/>
                        <a:t> / Optional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Motor</a:t>
                      </a:r>
                      <a:r>
                        <a:rPr lang="en-US" sz="1200" baseline="0" dirty="0" smtClean="0"/>
                        <a:t> v1.1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LEDv1.1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PreSalsa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Salsa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Salsa II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Queso</a:t>
                      </a:r>
                      <a:endParaRPr lang="en-US" sz="1200" dirty="0"/>
                    </a:p>
                  </a:txBody>
                  <a:tcPr vert="vert270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Screw terminals that</a:t>
                      </a:r>
                      <a:r>
                        <a:rPr lang="en-US" sz="900" baseline="0" dirty="0" smtClean="0"/>
                        <a:t> connects an external power supply to CHIP CHR-IN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</a:tr>
              <a:tr h="146288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Controller </a:t>
                      </a:r>
                      <a:r>
                        <a:rPr lang="en-US" sz="900" baseline="0" dirty="0" smtClean="0"/>
                        <a:t>connected via I2C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Pins for driving </a:t>
                      </a:r>
                      <a:r>
                        <a:rPr lang="en-US" sz="900" dirty="0" smtClean="0"/>
                        <a:t>ws2812 LEDs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Pins for a</a:t>
                      </a:r>
                      <a:r>
                        <a:rPr lang="en-US" sz="900" baseline="0" dirty="0" smtClean="0"/>
                        <a:t>nalog </a:t>
                      </a:r>
                      <a:r>
                        <a:rPr lang="en-US" sz="900" baseline="0" dirty="0" smtClean="0"/>
                        <a:t>reading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“Real-time” GPIOs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</a:tr>
              <a:tr h="126856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Mosfets to dim a lot of LEDs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4*</a:t>
                      </a:r>
                      <a:endParaRPr lang="en-US" sz="9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4*</a:t>
                      </a:r>
                      <a:endParaRPr lang="en-US" sz="9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4*/2X</a:t>
                      </a:r>
                      <a:endParaRPr lang="en-US" sz="9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</a:tr>
              <a:tr h="15758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</a:t>
                      </a:r>
                      <a:r>
                        <a:rPr lang="en-US" sz="900" baseline="0" dirty="0" smtClean="0"/>
                        <a:t>otor driver Channels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2*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2*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2*/1X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Input for</a:t>
                      </a:r>
                      <a:r>
                        <a:rPr lang="en-US" sz="900" baseline="0" dirty="0" smtClean="0"/>
                        <a:t> “High voltage” (~7V for the Motor)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Internal connection to CHIP power button pin, e.g.</a:t>
                      </a:r>
                      <a:r>
                        <a:rPr lang="en-US" sz="900" baseline="0" dirty="0" smtClean="0"/>
                        <a:t> to start the CHIP from power off, or to shut the CHIP down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</a:tr>
              <a:tr h="12568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“Seamless</a:t>
                      </a:r>
                      <a:r>
                        <a:rPr lang="en-US" sz="900" baseline="0" dirty="0" smtClean="0"/>
                        <a:t> power” (run on CHIP battery, with CHIP </a:t>
                      </a:r>
                      <a:r>
                        <a:rPr lang="en-US" sz="900" baseline="0" dirty="0" smtClean="0"/>
                        <a:t>powered down)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</a:tr>
              <a:tr h="12568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Option</a:t>
                      </a:r>
                      <a:r>
                        <a:rPr lang="en-US" sz="900" baseline="0" dirty="0" smtClean="0"/>
                        <a:t> for onboard power supply (DC in 7-28V)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</a:tr>
              <a:tr h="13939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CHIP</a:t>
                      </a:r>
                      <a:r>
                        <a:rPr lang="en-US" sz="900" baseline="0" dirty="0" smtClean="0"/>
                        <a:t> pins used by board (besides I2C bus which is not exclusively used)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*4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*1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*5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*6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*6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</a:tr>
              <a:tr h="13939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On board Ws2812 LED option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*</a:t>
                      </a:r>
                      <a:endParaRPr lang="en-US" sz="9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*</a:t>
                      </a:r>
                      <a:endParaRPr lang="en-US" sz="9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</a:tr>
              <a:tr h="13939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On board</a:t>
                      </a:r>
                      <a:r>
                        <a:rPr lang="en-US" sz="900" baseline="0" dirty="0" smtClean="0"/>
                        <a:t> general purpose button (e.g. shutdown)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*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</a:tr>
              <a:tr h="13939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On board</a:t>
                      </a:r>
                      <a:r>
                        <a:rPr lang="en-US" sz="900" baseline="0" dirty="0" smtClean="0"/>
                        <a:t> general purpose LED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*</a:t>
                      </a:r>
                      <a:endParaRPr lang="en-US" sz="9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</a:tr>
              <a:tr h="13939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4x</a:t>
                      </a:r>
                      <a:r>
                        <a:rPr lang="en-US" sz="900" baseline="0" dirty="0" smtClean="0"/>
                        <a:t> USB Hub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44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07" y="741729"/>
            <a:ext cx="4079601" cy="491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4624"/>
            <a:ext cx="7990656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LED </a:t>
            </a:r>
            <a:r>
              <a:rPr lang="en-US" sz="3600" dirty="0"/>
              <a:t>DIP</a:t>
            </a:r>
            <a:r>
              <a:rPr lang="en-US" sz="3600" dirty="0" smtClean="0"/>
              <a:t> </a:t>
            </a:r>
            <a:r>
              <a:rPr lang="en-US" sz="3600" dirty="0" smtClean="0"/>
              <a:t>v1.1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PinOut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322120"/>
            <a:ext cx="752128" cy="334888"/>
          </a:xfrm>
        </p:spPr>
        <p:txBody>
          <a:bodyPr>
            <a:noAutofit/>
          </a:bodyPr>
          <a:lstStyle/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20072" y="116632"/>
            <a:ext cx="1944216" cy="659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Low side PWM, 6A, 30V</a:t>
            </a:r>
          </a:p>
          <a:p>
            <a:pPr algn="l"/>
            <a:r>
              <a:rPr 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Or Motor Driver, 600mA</a:t>
            </a:r>
          </a:p>
          <a:p>
            <a:pPr algn="l"/>
            <a:r>
              <a:rPr 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Channel  </a:t>
            </a:r>
            <a:r>
              <a:rPr lang="en-US" sz="1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P0,P1,P2,P3</a:t>
            </a:r>
            <a:endParaRPr lang="en-US" sz="1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64288" y="368976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GND</a:t>
            </a:r>
            <a:endParaRPr lang="en-US" sz="1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20072" y="116632"/>
            <a:ext cx="1944216" cy="123309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9875461">
            <a:off x="4716016" y="629651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048830">
            <a:off x="7343703" y="644552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01910" y="57695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Vout</a:t>
            </a:r>
            <a:endParaRPr lang="en-US" sz="17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04248" y="5794728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GND</a:t>
            </a:r>
            <a:endParaRPr lang="en-US" sz="1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2230431">
            <a:off x="4633959" y="550763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10222871">
            <a:off x="7216888" y="5505416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88024" y="1404445"/>
            <a:ext cx="2736304" cy="94443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627784" y="1737127"/>
            <a:ext cx="1630429" cy="143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4x Transistor</a:t>
            </a:r>
          </a:p>
          <a:p>
            <a:pPr algn="l"/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on Bottom or Motor driver + Inverter on the top layer!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114197" y="1366524"/>
            <a:ext cx="288032" cy="95660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0800000">
            <a:off x="5229037" y="557882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4930374" y="593553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</a:t>
            </a:r>
            <a:r>
              <a:rPr lang="en-US" sz="17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P4</a:t>
            </a:r>
            <a:endParaRPr lang="en-US" sz="17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1127961">
            <a:off x="5704044" y="558955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10800000">
            <a:off x="6228184" y="562556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 rot="10800000">
            <a:off x="6732240" y="5577309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5194069" y="6287303"/>
            <a:ext cx="1204674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Direct connected to CHIP GPIO 7</a:t>
            </a:r>
            <a:endParaRPr 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052120" y="5938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P6</a:t>
            </a:r>
            <a:endParaRPr lang="en-US" sz="17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556176" y="6334472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</a:t>
            </a:r>
            <a:r>
              <a:rPr lang="en-US" sz="17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P7</a:t>
            </a:r>
            <a:endParaRPr lang="en-US" sz="17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 rot="5400000">
            <a:off x="5969987" y="3686873"/>
            <a:ext cx="372378" cy="163329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5038378">
            <a:off x="4770317" y="4429770"/>
            <a:ext cx="272745" cy="94207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3111342" y="4560727"/>
            <a:ext cx="1944216" cy="1064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UART header</a:t>
            </a:r>
          </a:p>
          <a:p>
            <a:pPr algn="l"/>
            <a:r>
              <a:rPr 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GND</a:t>
            </a:r>
          </a:p>
          <a:p>
            <a:pPr algn="l"/>
            <a:r>
              <a:rPr 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</a:p>
          <a:p>
            <a:pPr algn="l"/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endParaRPr lang="en-US" sz="11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l"/>
            <a:r>
              <a:rPr 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PC TX</a:t>
            </a:r>
            <a:endParaRPr 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l"/>
            <a:r>
              <a:rPr 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PC RX</a:t>
            </a:r>
          </a:p>
          <a:p>
            <a:pPr algn="l"/>
            <a:r>
              <a:rPr 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Reset</a:t>
            </a:r>
          </a:p>
          <a:p>
            <a:pPr algn="l"/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996465" y="2492896"/>
            <a:ext cx="799671" cy="59000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059832" y="3292372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ICSP header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5063087">
            <a:off x="4205358" y="2398437"/>
            <a:ext cx="316453" cy="122124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17062494">
            <a:off x="4344505" y="3962186"/>
            <a:ext cx="288032" cy="9421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3491880" y="3879511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P10</a:t>
            </a:r>
            <a:endParaRPr lang="en-US" sz="17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 rot="4193546">
            <a:off x="7469569" y="903676"/>
            <a:ext cx="288032" cy="17716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3491880" y="4128047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P8</a:t>
            </a:r>
            <a:endParaRPr lang="en-US" sz="17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5875877">
            <a:off x="7979072" y="3149019"/>
            <a:ext cx="272745" cy="10880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60431" y="361483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P9</a:t>
            </a:r>
            <a:endParaRPr lang="en-US" sz="17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 rot="16760565">
            <a:off x="4377570" y="3707797"/>
            <a:ext cx="272745" cy="85911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8428384" y="122190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P12</a:t>
            </a:r>
            <a:endParaRPr lang="en-US" sz="17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81105"/>
              </p:ext>
            </p:extLst>
          </p:nvPr>
        </p:nvGraphicFramePr>
        <p:xfrm>
          <a:off x="107503" y="908720"/>
          <a:ext cx="2088232" cy="581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29"/>
                <a:gridCol w="261029"/>
                <a:gridCol w="261029"/>
                <a:gridCol w="261029"/>
                <a:gridCol w="261029"/>
                <a:gridCol w="261029"/>
                <a:gridCol w="261029"/>
                <a:gridCol w="261029"/>
              </a:tblGrid>
              <a:tr h="1219541"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Atmega</a:t>
                      </a:r>
                      <a:r>
                        <a:rPr lang="en-US" sz="1050" dirty="0" smtClean="0"/>
                        <a:t>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DIP</a:t>
                      </a:r>
                      <a:r>
                        <a:rPr lang="en-US" sz="1050" baseline="0" dirty="0" smtClean="0"/>
                        <a:t>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Arduino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Digital IN/OUT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Analog IN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PWM out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WS2812 support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C.H.I.P. connection</a:t>
                      </a:r>
                      <a:endParaRPr lang="en-US" sz="1050" dirty="0"/>
                    </a:p>
                  </a:txBody>
                  <a:tcPr vert="vert270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P9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P8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P4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</a:tbl>
          </a:graphicData>
        </a:graphic>
      </p:graphicFrame>
      <p:sp>
        <p:nvSpPr>
          <p:cNvPr id="44" name="Subtitle 2"/>
          <p:cNvSpPr txBox="1">
            <a:spLocks/>
          </p:cNvSpPr>
          <p:nvPr/>
        </p:nvSpPr>
        <p:spPr>
          <a:xfrm>
            <a:off x="2647228" y="6431654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 Only without transistor</a:t>
            </a:r>
          </a:p>
          <a:p>
            <a:pPr algn="l"/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And a little solder bridge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8172400" y="302210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P11</a:t>
            </a:r>
            <a:endParaRPr lang="en-US" sz="17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 rot="6926205">
            <a:off x="7371931" y="2069586"/>
            <a:ext cx="272745" cy="15179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97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9" t="15019" r="8712" b="6954"/>
          <a:stretch/>
        </p:blipFill>
        <p:spPr bwMode="auto">
          <a:xfrm>
            <a:off x="4059023" y="692696"/>
            <a:ext cx="4185385" cy="511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4624"/>
            <a:ext cx="7990656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preSalsa DIP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PinOut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322120"/>
            <a:ext cx="752128" cy="334888"/>
          </a:xfrm>
        </p:spPr>
        <p:txBody>
          <a:bodyPr>
            <a:noAutofit/>
          </a:bodyPr>
          <a:lstStyle/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20072" y="116632"/>
            <a:ext cx="1944216" cy="659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Low side PWM, 6A, 30V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 Motor Driver, 600mA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Channel 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P0,P1,P2,P3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64288" y="368976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20072" y="116632"/>
            <a:ext cx="1944216" cy="123309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9875461">
            <a:off x="4716016" y="629651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48830">
            <a:off x="7343703" y="644552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01910" y="57695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Vout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04248" y="5794728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2230431">
            <a:off x="4633959" y="550763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222871">
            <a:off x="7216888" y="5505416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860032" y="1404445"/>
            <a:ext cx="2736304" cy="148481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627784" y="1737127"/>
            <a:ext cx="1630429" cy="143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4x Transistor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 Bottom or Motor driver + Inverter on the top layer!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114197" y="1366524"/>
            <a:ext cx="288032" cy="95660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5229037" y="557882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4930374" y="593553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P4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1127961">
            <a:off x="5704044" y="558955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228184" y="562556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6732240" y="5577309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5194069" y="6287303"/>
            <a:ext cx="1204674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 connected to CHIP GPIO 7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052120" y="5938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P6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556176" y="6334472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P7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847694" y="3356992"/>
            <a:ext cx="372378" cy="163329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6200000">
            <a:off x="4358595" y="4002447"/>
            <a:ext cx="272745" cy="56601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3059832" y="4164366"/>
            <a:ext cx="1944216" cy="1064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UART header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 TX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 RX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Reset</a:t>
            </a:r>
          </a:p>
          <a:p>
            <a:pPr algn="l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52449" y="3378442"/>
            <a:ext cx="799671" cy="59000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059832" y="3292372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ICSP header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6852028">
            <a:off x="4537588" y="3047793"/>
            <a:ext cx="316453" cy="122124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8244408" y="2317646"/>
            <a:ext cx="1080120" cy="103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Accel header connected to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CHIP I2C_2  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204248" y="2911003"/>
            <a:ext cx="327663" cy="137445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3188199">
            <a:off x="7820525" y="2803854"/>
            <a:ext cx="316453" cy="9288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6046434">
            <a:off x="7729761" y="4516644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8264388" y="4844377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P10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 rot="17185411">
            <a:off x="4498495" y="3118576"/>
            <a:ext cx="288032" cy="202055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3249853" y="3645024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P8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5115140">
            <a:off x="7626598" y="3857997"/>
            <a:ext cx="272745" cy="10880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244408" y="4217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P9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 rot="2537973">
            <a:off x="7636025" y="1621043"/>
            <a:ext cx="272745" cy="18445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8356376" y="1556792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P12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65204"/>
              </p:ext>
            </p:extLst>
          </p:nvPr>
        </p:nvGraphicFramePr>
        <p:xfrm>
          <a:off x="107503" y="908720"/>
          <a:ext cx="2088232" cy="581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29"/>
                <a:gridCol w="261029"/>
                <a:gridCol w="261029"/>
                <a:gridCol w="261029"/>
                <a:gridCol w="261029"/>
                <a:gridCol w="261029"/>
                <a:gridCol w="261029"/>
                <a:gridCol w="261029"/>
              </a:tblGrid>
              <a:tr h="1219541"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Atmega</a:t>
                      </a:r>
                      <a:r>
                        <a:rPr lang="en-US" sz="1050" dirty="0" smtClean="0"/>
                        <a:t>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DIP</a:t>
                      </a:r>
                      <a:r>
                        <a:rPr lang="en-US" sz="1050" baseline="0" dirty="0" smtClean="0"/>
                        <a:t>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Arduino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Digital IN/OUT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Analog IN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PWM out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WS2812 support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C.H.I.P. connection</a:t>
                      </a:r>
                      <a:endParaRPr lang="en-US" sz="1050" dirty="0"/>
                    </a:p>
                  </a:txBody>
                  <a:tcPr vert="vert270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P9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P8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P4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</a:tbl>
          </a:graphicData>
        </a:graphic>
      </p:graphicFrame>
      <p:sp>
        <p:nvSpPr>
          <p:cNvPr id="44" name="Subtitle 2"/>
          <p:cNvSpPr txBox="1">
            <a:spLocks/>
          </p:cNvSpPr>
          <p:nvPr/>
        </p:nvSpPr>
        <p:spPr>
          <a:xfrm>
            <a:off x="2647228" y="6431654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Only without transistor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a little solder bridge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8212360" y="114989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P11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 rot="2105364">
            <a:off x="7636026" y="1254462"/>
            <a:ext cx="272745" cy="15179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0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62" t="14132" r="6557" b="10621"/>
          <a:stretch/>
        </p:blipFill>
        <p:spPr bwMode="auto">
          <a:xfrm>
            <a:off x="4060800" y="691200"/>
            <a:ext cx="4188713" cy="51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4624"/>
            <a:ext cx="7990656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Salsa DIP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PinOut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322120"/>
            <a:ext cx="752128" cy="334888"/>
          </a:xfrm>
        </p:spPr>
        <p:txBody>
          <a:bodyPr>
            <a:noAutofit/>
          </a:bodyPr>
          <a:lstStyle/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20072" y="116632"/>
            <a:ext cx="1944216" cy="659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Low side PWM, 6A, 30V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 Motor Driver, 600mA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Channel 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P0,P1,P2,P3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64288" y="368976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20072" y="116632"/>
            <a:ext cx="1944216" cy="123309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9875461">
            <a:off x="4716016" y="629651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48830">
            <a:off x="7343703" y="644552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01910" y="57695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Vout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04248" y="5794728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2230431">
            <a:off x="4633959" y="550763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222871">
            <a:off x="7216888" y="5505416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860032" y="1404445"/>
            <a:ext cx="2736304" cy="148481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627784" y="1737127"/>
            <a:ext cx="1630429" cy="143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4x Transistor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 Bottom or Motor driver + Inverter on the top layer!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114197" y="1366524"/>
            <a:ext cx="288032" cy="95660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5229037" y="557882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4930374" y="593553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P4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1127961">
            <a:off x="5704044" y="558955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228184" y="562556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6732240" y="5577309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5194069" y="6287303"/>
            <a:ext cx="1204674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 connected to CHIP GPIO 7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052120" y="5938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P6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556176" y="6334472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P7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847694" y="3356992"/>
            <a:ext cx="372378" cy="163329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6200000">
            <a:off x="4358595" y="4002447"/>
            <a:ext cx="272745" cy="56601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3059832" y="4164366"/>
            <a:ext cx="1944216" cy="1064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UART header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 TX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 RX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Reset</a:t>
            </a:r>
          </a:p>
          <a:p>
            <a:pPr algn="l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52449" y="3378442"/>
            <a:ext cx="799671" cy="59000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059832" y="3292372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ICSP header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6852028">
            <a:off x="4537588" y="3047793"/>
            <a:ext cx="316453" cy="122124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8100392" y="2317646"/>
            <a:ext cx="1080120" cy="103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Accel header connected to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CHIP I2C_2  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204248" y="2911003"/>
            <a:ext cx="327663" cy="137445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3188199">
            <a:off x="7820525" y="2803854"/>
            <a:ext cx="316453" cy="9288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6046434">
            <a:off x="7729761" y="4516644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8264388" y="4844377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P10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 rot="16476231">
            <a:off x="4159736" y="2262045"/>
            <a:ext cx="288032" cy="17716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2903478" y="2912738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P8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5115140">
            <a:off x="7626598" y="3857997"/>
            <a:ext cx="272745" cy="10880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244408" y="4217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P9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 rot="1914478">
            <a:off x="7737404" y="1579869"/>
            <a:ext cx="272745" cy="18445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8284368" y="14127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P12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21171"/>
              </p:ext>
            </p:extLst>
          </p:nvPr>
        </p:nvGraphicFramePr>
        <p:xfrm>
          <a:off x="107503" y="908720"/>
          <a:ext cx="2088232" cy="581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29"/>
                <a:gridCol w="261029"/>
                <a:gridCol w="261029"/>
                <a:gridCol w="261029"/>
                <a:gridCol w="261029"/>
                <a:gridCol w="261029"/>
                <a:gridCol w="261029"/>
                <a:gridCol w="261029"/>
              </a:tblGrid>
              <a:tr h="1219541"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Atmega</a:t>
                      </a:r>
                      <a:r>
                        <a:rPr lang="en-US" sz="1050" dirty="0" smtClean="0"/>
                        <a:t>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DIP</a:t>
                      </a:r>
                      <a:r>
                        <a:rPr lang="en-US" sz="1050" baseline="0" dirty="0" smtClean="0"/>
                        <a:t>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Arduino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Digital IN/OUT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Analog IN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PWM out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WS2812 support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C.H.I.P. connection</a:t>
                      </a:r>
                      <a:endParaRPr lang="en-US" sz="1050" dirty="0"/>
                    </a:p>
                  </a:txBody>
                  <a:tcPr vert="vert270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P9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P8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P4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</a:tbl>
          </a:graphicData>
        </a:graphic>
      </p:graphicFrame>
      <p:sp>
        <p:nvSpPr>
          <p:cNvPr id="44" name="Subtitle 2"/>
          <p:cNvSpPr txBox="1">
            <a:spLocks/>
          </p:cNvSpPr>
          <p:nvPr/>
        </p:nvSpPr>
        <p:spPr>
          <a:xfrm>
            <a:off x="2647228" y="6431654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Only without transistor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a little solder bridge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8387531" y="96919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P11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 rot="2640977">
            <a:off x="7746528" y="1005577"/>
            <a:ext cx="272745" cy="15179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3188199">
            <a:off x="7847461" y="500174"/>
            <a:ext cx="316453" cy="55805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8120372" y="334077"/>
            <a:ext cx="1080120" cy="399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 USB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Down Arrow 51"/>
          <p:cNvSpPr/>
          <p:nvPr/>
        </p:nvSpPr>
        <p:spPr>
          <a:xfrm rot="14423438">
            <a:off x="4358595" y="3837608"/>
            <a:ext cx="272745" cy="219517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2366409" y="5499324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Ws2812 or LED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1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8" t="14051" r="27500" b="6383"/>
          <a:stretch/>
        </p:blipFill>
        <p:spPr bwMode="auto">
          <a:xfrm>
            <a:off x="4060800" y="691200"/>
            <a:ext cx="4259155" cy="51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4624"/>
            <a:ext cx="7990656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Salsa II DIP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PinOut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322120"/>
            <a:ext cx="752128" cy="334888"/>
          </a:xfrm>
        </p:spPr>
        <p:txBody>
          <a:bodyPr>
            <a:noAutofit/>
          </a:bodyPr>
          <a:lstStyle/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20072" y="116632"/>
            <a:ext cx="1944216" cy="659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Low side PWM, 6A, 30V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 Motor Driver, 600mA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Channel 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P0,P1,P2,P3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64288" y="368976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20072" y="116632"/>
            <a:ext cx="1944216" cy="123309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9875461">
            <a:off x="4716016" y="629651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48830">
            <a:off x="7343703" y="644552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73918" y="588875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Vout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76256" y="5913905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2230431">
            <a:off x="4705967" y="5626807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222871">
            <a:off x="7288896" y="5624593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788024" y="1404445"/>
            <a:ext cx="2736304" cy="148481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627784" y="1196752"/>
            <a:ext cx="1438527" cy="143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4x Transistor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 Inverter on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Bottom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Motor driver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 power supply on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top layer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114197" y="1366524"/>
            <a:ext cx="288032" cy="95660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5301045" y="5697997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5002382" y="6054710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P4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1127961">
            <a:off x="5776052" y="5708734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300192" y="5744737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6804248" y="5696486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5266077" y="6406480"/>
            <a:ext cx="1204674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 connected to CHIP GPIO 7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124128" y="6057921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P6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628184" y="645333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P7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716016" y="3356992"/>
            <a:ext cx="372378" cy="163329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6200000">
            <a:off x="4358595" y="4002447"/>
            <a:ext cx="272745" cy="56601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3059832" y="4164366"/>
            <a:ext cx="1944216" cy="1064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UART header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 TX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 RX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Reset</a:t>
            </a:r>
          </a:p>
          <a:p>
            <a:pPr algn="l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52449" y="3487067"/>
            <a:ext cx="799671" cy="59000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059832" y="3292372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ICSP header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6852028">
            <a:off x="4537588" y="3047793"/>
            <a:ext cx="316453" cy="122124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8244408" y="2317646"/>
            <a:ext cx="1080120" cy="103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Accel header connected to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CHIP I2C_2  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268673" y="2911003"/>
            <a:ext cx="327663" cy="137445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3188199">
            <a:off x="7820525" y="2803854"/>
            <a:ext cx="316453" cy="9288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6046434">
            <a:off x="7729761" y="4516644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8264388" y="4844377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P10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 rot="16476231">
            <a:off x="3913863" y="2488915"/>
            <a:ext cx="288032" cy="127831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2903478" y="2912738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P8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5115140">
            <a:off x="7626598" y="3857997"/>
            <a:ext cx="272745" cy="10880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244408" y="4217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P9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 rot="2494280">
            <a:off x="7754083" y="1654271"/>
            <a:ext cx="272745" cy="18445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8388424" y="1556792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P12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75530"/>
              </p:ext>
            </p:extLst>
          </p:nvPr>
        </p:nvGraphicFramePr>
        <p:xfrm>
          <a:off x="107503" y="908720"/>
          <a:ext cx="2088232" cy="581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29"/>
                <a:gridCol w="261029"/>
                <a:gridCol w="261029"/>
                <a:gridCol w="261029"/>
                <a:gridCol w="261029"/>
                <a:gridCol w="261029"/>
                <a:gridCol w="261029"/>
                <a:gridCol w="261029"/>
              </a:tblGrid>
              <a:tr h="1219541"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Atmega</a:t>
                      </a:r>
                      <a:r>
                        <a:rPr lang="en-US" sz="1050" dirty="0" smtClean="0"/>
                        <a:t>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DIP</a:t>
                      </a:r>
                      <a:r>
                        <a:rPr lang="en-US" sz="1050" baseline="0" dirty="0" smtClean="0"/>
                        <a:t>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Arduino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Digital IN/OUT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Analog IN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PWM out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WS2812 support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C.H.I.P. connection</a:t>
                      </a:r>
                      <a:endParaRPr lang="en-US" sz="1050" dirty="0"/>
                    </a:p>
                  </a:txBody>
                  <a:tcPr vert="vert270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P9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P8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P4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</a:tbl>
          </a:graphicData>
        </a:graphic>
      </p:graphicFrame>
      <p:sp>
        <p:nvSpPr>
          <p:cNvPr id="44" name="Subtitle 2"/>
          <p:cNvSpPr txBox="1">
            <a:spLocks/>
          </p:cNvSpPr>
          <p:nvPr/>
        </p:nvSpPr>
        <p:spPr>
          <a:xfrm>
            <a:off x="2647228" y="6431654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Only without transistor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a little solder bridge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8387531" y="96919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P11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 rot="3311079">
            <a:off x="7360903" y="767302"/>
            <a:ext cx="272745" cy="2102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 rot="14423438">
            <a:off x="4429301" y="4010158"/>
            <a:ext cx="272745" cy="219517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2627784" y="5445224"/>
            <a:ext cx="1944216" cy="576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 + </a:t>
            </a:r>
          </a:p>
          <a:p>
            <a:pPr algn="l"/>
            <a:r>
              <a:rPr 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(Ws2812 or button)</a:t>
            </a:r>
            <a:endParaRPr 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7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15104"/>
            <a:ext cx="7990656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PreSalsa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umper Config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468" y="322120"/>
            <a:ext cx="752128" cy="334888"/>
          </a:xfrm>
        </p:spPr>
        <p:txBody>
          <a:bodyPr>
            <a:noAutofit/>
          </a:bodyPr>
          <a:lstStyle/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3" t="13961" r="31794" b="11059"/>
          <a:stretch/>
        </p:blipFill>
        <p:spPr bwMode="auto">
          <a:xfrm>
            <a:off x="4227436" y="827403"/>
            <a:ext cx="3888432" cy="470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235548" y="296968"/>
            <a:ext cx="1944216" cy="478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Low side PWM, 6A, 30V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Channel  T0,T1,T2,T3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79764" y="368976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35548" y="296968"/>
            <a:ext cx="1944216" cy="105276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9875461">
            <a:off x="4731492" y="629651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48830">
            <a:off x="7359179" y="644552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17386" y="57695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Vout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19724" y="5794728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2230431">
            <a:off x="4649435" y="550763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222871">
            <a:off x="7232364" y="5505416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5244513" y="557882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4945850" y="593553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PC1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1127961">
            <a:off x="5719520" y="558955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243660" y="562556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6747716" y="5577309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5209545" y="6287303"/>
            <a:ext cx="1204674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 connected to CHIP GPIO 7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067596" y="5938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PD2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571652" y="6334472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PB3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Down Arrow 44"/>
          <p:cNvSpPr/>
          <p:nvPr/>
        </p:nvSpPr>
        <p:spPr>
          <a:xfrm rot="14785214">
            <a:off x="3938485" y="913661"/>
            <a:ext cx="288032" cy="62510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13908" y="1165065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SJ1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 rot="14785214">
            <a:off x="4354072" y="2867599"/>
            <a:ext cx="288032" cy="62510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73827" y="3180150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SJ2</a:t>
            </a:r>
            <a:endParaRPr lang="en-US" dirty="0"/>
          </a:p>
        </p:txBody>
      </p:sp>
      <p:sp>
        <p:nvSpPr>
          <p:cNvPr id="48" name="Down Arrow 47"/>
          <p:cNvSpPr/>
          <p:nvPr/>
        </p:nvSpPr>
        <p:spPr>
          <a:xfrm rot="6488475">
            <a:off x="7676076" y="2558888"/>
            <a:ext cx="288032" cy="9501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259884" y="3039161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SJ3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 rot="6488475">
            <a:off x="7828476" y="3022670"/>
            <a:ext cx="288032" cy="9501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412284" y="3491716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SJ4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 rot="14785214">
            <a:off x="4315419" y="1203245"/>
            <a:ext cx="288032" cy="62510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747240" y="1484784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SJ5</a:t>
            </a:r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881890"/>
              </p:ext>
            </p:extLst>
          </p:nvPr>
        </p:nvGraphicFramePr>
        <p:xfrm>
          <a:off x="158727" y="980728"/>
          <a:ext cx="2995689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7"/>
                <a:gridCol w="25591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 to Charge in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/>
                        <a:t>If your input voltage is 5V close this jumper. Your Vin will charge your Battery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Vout to Vcc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If your</a:t>
                      </a:r>
                      <a:r>
                        <a:rPr lang="en-US" sz="1000" baseline="0" dirty="0" smtClean="0"/>
                        <a:t> Vin is </a:t>
                      </a:r>
                      <a:r>
                        <a:rPr lang="en-US" sz="1000" b="1" baseline="0" dirty="0" smtClean="0"/>
                        <a:t>not</a:t>
                      </a:r>
                      <a:r>
                        <a:rPr lang="en-US" sz="1000" baseline="0" dirty="0" smtClean="0"/>
                        <a:t> 5V close it, to get CHIPs 5V on the output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If your</a:t>
                      </a:r>
                      <a:r>
                        <a:rPr lang="en-US" sz="1000" baseline="0" dirty="0" smtClean="0"/>
                        <a:t> Vin is 5V and you close SJ5, close this one to power the DIP from the VIN, in this case you must leave SJ3 and SJ4 </a:t>
                      </a:r>
                      <a:r>
                        <a:rPr lang="en-US" sz="1000" b="1" baseline="0" dirty="0" smtClean="0"/>
                        <a:t>open</a:t>
                      </a:r>
                      <a:r>
                        <a:rPr lang="en-US" sz="1000" baseline="0" dirty="0" smtClean="0"/>
                        <a:t>!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CHIP 5V to Vcc (bot)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If you won’t power</a:t>
                      </a:r>
                      <a:r>
                        <a:rPr lang="en-US" sz="1000" baseline="0" dirty="0" smtClean="0"/>
                        <a:t> the DIP via VIN, close this jumper to supply 5V power via the CHIP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/>
                        <a:t>If you’ve destroyed your CHIP onboard 5V, close it to supply power to the USB </a:t>
                      </a:r>
                      <a:r>
                        <a:rPr lang="en-US" sz="1000" baseline="0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CHIP 3.3V to Vcc (bot)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If you</a:t>
                      </a:r>
                      <a:r>
                        <a:rPr lang="en-US" sz="1000" baseline="0" dirty="0" smtClean="0"/>
                        <a:t> want to work the DIP on the (limited) 3.3V of the CHIP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 to Vout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To</a:t>
                      </a:r>
                      <a:r>
                        <a:rPr lang="en-US" sz="1000" baseline="0" dirty="0" smtClean="0"/>
                        <a:t> forward your input to the output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5496" y="5982379"/>
            <a:ext cx="4087562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Never combine</a:t>
            </a:r>
            <a:r>
              <a:rPr lang="en-US" sz="1200" dirty="0" smtClean="0"/>
              <a:t>: 	SJ3 and SJ4 		or</a:t>
            </a:r>
          </a:p>
          <a:p>
            <a:r>
              <a:rPr lang="en-US" sz="1200" dirty="0" smtClean="0"/>
              <a:t>SJ4 + SJ2 + SJ5 and supply power via Vin/Vout	or</a:t>
            </a:r>
          </a:p>
          <a:p>
            <a:r>
              <a:rPr lang="en-US" sz="1200" dirty="0" smtClean="0"/>
              <a:t>SJ3 + SJ2 + SJ5 and supply power via Vin/Vout	or</a:t>
            </a:r>
          </a:p>
          <a:p>
            <a:r>
              <a:rPr lang="en-US" sz="1200" dirty="0" smtClean="0"/>
              <a:t>SJ1 if your Vin is NOT ~5V	or SJ2</a:t>
            </a:r>
            <a:r>
              <a:rPr lang="en-US" sz="1200" dirty="0"/>
              <a:t> </a:t>
            </a:r>
            <a:r>
              <a:rPr lang="en-US" sz="1200" dirty="0" smtClean="0"/>
              <a:t>+ SJ5 if your </a:t>
            </a:r>
            <a:r>
              <a:rPr lang="en-US" sz="1200" b="1" dirty="0" smtClean="0"/>
              <a:t>Vin &gt; 5V</a:t>
            </a:r>
            <a:endParaRPr lang="en-US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5373216"/>
            <a:ext cx="4087562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Combine</a:t>
            </a:r>
            <a:r>
              <a:rPr lang="en-US" sz="1200" dirty="0" smtClean="0"/>
              <a:t>: 	SJ1 + SJ5 + SJ2 if your Vin is 5V	or</a:t>
            </a:r>
          </a:p>
          <a:p>
            <a:r>
              <a:rPr lang="en-US" sz="1200" smtClean="0"/>
              <a:t>SJ2 + </a:t>
            </a:r>
            <a:r>
              <a:rPr lang="en-US" sz="1200" dirty="0" smtClean="0"/>
              <a:t>SJ3 if you only draw a few mA to use the CHIPs 5V</a:t>
            </a:r>
          </a:p>
        </p:txBody>
      </p:sp>
    </p:spTree>
    <p:extLst>
      <p:ext uri="{BB962C8B-B14F-4D97-AF65-F5344CB8AC3E}">
        <p14:creationId xmlns:p14="http://schemas.microsoft.com/office/powerpoint/2010/main" val="105219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39" y="752371"/>
            <a:ext cx="3968510" cy="482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4624"/>
            <a:ext cx="7990656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Motor DIP v1.1</a:t>
            </a:r>
            <a:br>
              <a:rPr lang="en-US" sz="3600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Pin Out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322120"/>
            <a:ext cx="752128" cy="334888"/>
          </a:xfrm>
        </p:spPr>
        <p:txBody>
          <a:bodyPr>
            <a:noAutofit/>
          </a:bodyPr>
          <a:lstStyle/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64288" y="368976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9875461">
            <a:off x="4716016" y="629651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48830">
            <a:off x="7343703" y="644552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01910" y="57695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VHin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04248" y="5794728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2230431">
            <a:off x="4633959" y="550763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222871">
            <a:off x="7216888" y="5505416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8270163" y="4862901"/>
            <a:ext cx="1630429" cy="143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Motor 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Driver IC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L293DD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6552634">
            <a:off x="7427769" y="3917408"/>
            <a:ext cx="288032" cy="152523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5229037" y="557882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4930374" y="593553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P4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1127961">
            <a:off x="5704044" y="558955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228184" y="562556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6732240" y="5577309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5580112" y="6237312"/>
            <a:ext cx="1204674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P5</a:t>
            </a: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052120" y="5938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P6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556176" y="6334472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P7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5038378">
            <a:off x="4167162" y="3222003"/>
            <a:ext cx="272745" cy="94207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3059832" y="3876335"/>
            <a:ext cx="1944216" cy="106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Status LED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29201" y="3031246"/>
            <a:ext cx="543852" cy="84826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8339324" y="1436560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Inverter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3716451">
            <a:off x="7567819" y="1443330"/>
            <a:ext cx="316453" cy="122124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1104846" y="3026688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P9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 rot="21351608">
            <a:off x="5285627" y="744704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rot="79569">
            <a:off x="5803866" y="37632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21351608">
            <a:off x="6284168" y="753568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21351608">
            <a:off x="6698555" y="273896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btitle 2"/>
          <p:cNvSpPr txBox="1">
            <a:spLocks/>
          </p:cNvSpPr>
          <p:nvPr/>
        </p:nvSpPr>
        <p:spPr>
          <a:xfrm>
            <a:off x="5188024" y="357808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P0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5724128" y="4462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Subtitle 2"/>
          <p:cNvSpPr txBox="1">
            <a:spLocks/>
          </p:cNvSpPr>
          <p:nvPr/>
        </p:nvSpPr>
        <p:spPr>
          <a:xfrm>
            <a:off x="6180112" y="40466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P2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Subtitle 2"/>
          <p:cNvSpPr txBox="1">
            <a:spLocks/>
          </p:cNvSpPr>
          <p:nvPr/>
        </p:nvSpPr>
        <p:spPr>
          <a:xfrm>
            <a:off x="6588224" y="-74240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P3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Down Arrow 62"/>
          <p:cNvSpPr/>
          <p:nvPr/>
        </p:nvSpPr>
        <p:spPr>
          <a:xfrm rot="15038378">
            <a:off x="4190443" y="1817854"/>
            <a:ext cx="272745" cy="94207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3059832" y="1916832"/>
            <a:ext cx="1944216" cy="1444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Accel 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Header for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Sparkfun: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MMA8452Q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Connected to 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CHIP I2C bus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852482" y="1627097"/>
            <a:ext cx="335542" cy="139959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182382"/>
              </p:ext>
            </p:extLst>
          </p:nvPr>
        </p:nvGraphicFramePr>
        <p:xfrm>
          <a:off x="276199" y="1042759"/>
          <a:ext cx="2711625" cy="57175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7409"/>
                <a:gridCol w="1944216"/>
              </a:tblGrid>
              <a:tr h="416307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Vin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Logic voltage,</a:t>
                      </a:r>
                      <a:r>
                        <a:rPr lang="en-US" sz="1200" baseline="0" dirty="0" smtClean="0"/>
                        <a:t> 5V</a:t>
                      </a:r>
                      <a:endParaRPr lang="en-US" sz="1200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1 direction</a:t>
                      </a:r>
                      <a:endParaRPr lang="en-US" sz="1200" b="1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1 enable</a:t>
                      </a:r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3 direction</a:t>
                      </a:r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3 enable</a:t>
                      </a:r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GND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Ground</a:t>
                      </a:r>
                      <a:r>
                        <a:rPr lang="en-US" sz="1200" baseline="0" dirty="0" smtClean="0"/>
                        <a:t> for logic voltage</a:t>
                      </a:r>
                      <a:endParaRPr lang="en-US" sz="1200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VHin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“High” voltage for Motor</a:t>
                      </a:r>
                      <a:r>
                        <a:rPr lang="en-US" sz="1200" baseline="0" dirty="0" smtClean="0"/>
                        <a:t> </a:t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(5-36 Volt), can be connected to Vin</a:t>
                      </a:r>
                      <a:endParaRPr lang="en-US" sz="1200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1 output</a:t>
                      </a:r>
                      <a:endParaRPr lang="en-US" sz="1200" b="1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2 output</a:t>
                      </a:r>
                      <a:br>
                        <a:rPr lang="en-US" sz="1200" b="1" dirty="0" smtClean="0"/>
                      </a:br>
                      <a:r>
                        <a:rPr lang="en-US" sz="1200" dirty="0" smtClean="0"/>
                        <a:t>(inverse</a:t>
                      </a:r>
                      <a:r>
                        <a:rPr lang="en-US" sz="1200" baseline="0" dirty="0" smtClean="0"/>
                        <a:t> of channel 1)</a:t>
                      </a:r>
                      <a:endParaRPr lang="en-US" sz="1200" dirty="0" smtClean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P6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3 output</a:t>
                      </a:r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P7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4 output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(inverse</a:t>
                      </a:r>
                      <a:r>
                        <a:rPr lang="en-US" sz="1200" baseline="0" dirty="0" smtClean="0"/>
                        <a:t> of channel 3)</a:t>
                      </a:r>
                      <a:endParaRPr lang="en-US" sz="1200" dirty="0" smtClean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GND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Ground for “high” voltage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Subtitle 2"/>
          <p:cNvSpPr txBox="1">
            <a:spLocks/>
          </p:cNvSpPr>
          <p:nvPr/>
        </p:nvSpPr>
        <p:spPr>
          <a:xfrm>
            <a:off x="8270163" y="3187718"/>
            <a:ext cx="815214" cy="121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CHIP GPIO P0, P1, P2, P3 can be used instead of screw header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Down Arrow 66"/>
          <p:cNvSpPr/>
          <p:nvPr/>
        </p:nvSpPr>
        <p:spPr>
          <a:xfrm rot="7891378">
            <a:off x="8079866" y="3010305"/>
            <a:ext cx="316453" cy="27999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8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39" y="752371"/>
            <a:ext cx="3968510" cy="482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322120"/>
            <a:ext cx="752128" cy="334888"/>
          </a:xfrm>
        </p:spPr>
        <p:txBody>
          <a:bodyPr>
            <a:noAutofit/>
          </a:bodyPr>
          <a:lstStyle/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64288" y="368976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9875461">
            <a:off x="4716016" y="629651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48830">
            <a:off x="7343703" y="644552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01910" y="57695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VHin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04248" y="5794728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2230431">
            <a:off x="4633959" y="550763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222871">
            <a:off x="7216888" y="5505416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8270163" y="4862901"/>
            <a:ext cx="1630429" cy="143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Motor 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Driver IC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L293DD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6552634">
            <a:off x="7427769" y="3917408"/>
            <a:ext cx="288032" cy="152523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5229037" y="557882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4930374" y="593553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P4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1127961">
            <a:off x="5704044" y="558955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228184" y="562556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6732240" y="5577309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5580112" y="6237312"/>
            <a:ext cx="1204674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P5</a:t>
            </a: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052120" y="5938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P6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556176" y="6334472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P7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5038378">
            <a:off x="4167162" y="3222003"/>
            <a:ext cx="272745" cy="94207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2987824" y="3876335"/>
            <a:ext cx="1228092" cy="106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Status LED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(resistors on bot,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 and resistor aren’t populated)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29201" y="3031246"/>
            <a:ext cx="543852" cy="84826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8339324" y="1436560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SJ1-4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3716451">
            <a:off x="7663747" y="1500903"/>
            <a:ext cx="316453" cy="100383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1104846" y="3026688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P9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 rot="21351608">
            <a:off x="5285627" y="744704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rot="79569">
            <a:off x="5803866" y="37632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21351608">
            <a:off x="6284168" y="753568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21351608">
            <a:off x="6698555" y="273896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btitle 2"/>
          <p:cNvSpPr txBox="1">
            <a:spLocks/>
          </p:cNvSpPr>
          <p:nvPr/>
        </p:nvSpPr>
        <p:spPr>
          <a:xfrm>
            <a:off x="5188024" y="357808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P0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5724128" y="4462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Subtitle 2"/>
          <p:cNvSpPr txBox="1">
            <a:spLocks/>
          </p:cNvSpPr>
          <p:nvPr/>
        </p:nvSpPr>
        <p:spPr>
          <a:xfrm>
            <a:off x="6180112" y="40466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P2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Subtitle 2"/>
          <p:cNvSpPr txBox="1">
            <a:spLocks/>
          </p:cNvSpPr>
          <p:nvPr/>
        </p:nvSpPr>
        <p:spPr>
          <a:xfrm>
            <a:off x="6588224" y="-74240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P3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Down Arrow 62"/>
          <p:cNvSpPr/>
          <p:nvPr/>
        </p:nvSpPr>
        <p:spPr>
          <a:xfrm rot="15038378">
            <a:off x="4190443" y="1817854"/>
            <a:ext cx="272745" cy="94207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3059832" y="1916832"/>
            <a:ext cx="1944216" cy="1444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Accel 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Header for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Sparkfun: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MMA8452Q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Connected to 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CHIP I2C bus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852482" y="1627097"/>
            <a:ext cx="335542" cy="139959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342381"/>
              </p:ext>
            </p:extLst>
          </p:nvPr>
        </p:nvGraphicFramePr>
        <p:xfrm>
          <a:off x="276199" y="1042759"/>
          <a:ext cx="2711625" cy="416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409"/>
                <a:gridCol w="1944216"/>
              </a:tblGrid>
              <a:tr h="416307">
                <a:tc>
                  <a:txBody>
                    <a:bodyPr/>
                    <a:lstStyle/>
                    <a:p>
                      <a:r>
                        <a:rPr lang="en-US" dirty="0" smtClean="0"/>
                        <a:t>SJ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1-4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 CHIP GPIO as input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/>
                        <a:t>Close</a:t>
                      </a:r>
                      <a:r>
                        <a:rPr lang="en-US" sz="1200" dirty="0" smtClean="0"/>
                        <a:t> them, if you use the CHIP GPIO</a:t>
                      </a:r>
                      <a:r>
                        <a:rPr lang="en-US" sz="1200" baseline="0" dirty="0" smtClean="0"/>
                        <a:t> to generate the control signals.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Leave them </a:t>
                      </a:r>
                      <a:r>
                        <a:rPr lang="en-US" sz="1200" b="1" baseline="0" dirty="0" smtClean="0"/>
                        <a:t>open</a:t>
                      </a:r>
                      <a:r>
                        <a:rPr lang="en-US" sz="1200" baseline="0" dirty="0" smtClean="0"/>
                        <a:t> if you want to use the screw header</a:t>
                      </a:r>
                      <a:endParaRPr lang="en-US" sz="1200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Vin to Charge in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dirty="0" smtClean="0"/>
                        <a:t>Close</a:t>
                      </a:r>
                      <a:r>
                        <a:rPr lang="en-US" sz="1200" dirty="0" smtClean="0"/>
                        <a:t> it</a:t>
                      </a:r>
                      <a:r>
                        <a:rPr lang="en-US" sz="1200" baseline="0" dirty="0" smtClean="0"/>
                        <a:t> if you Vin is 5V from a power supply or external battery to power this CHIP over this pin as well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Leave it </a:t>
                      </a:r>
                      <a:r>
                        <a:rPr lang="en-US" sz="1200" b="1" baseline="0" dirty="0" smtClean="0"/>
                        <a:t>open</a:t>
                      </a:r>
                      <a:r>
                        <a:rPr lang="en-US" sz="1200" baseline="0" dirty="0" smtClean="0"/>
                        <a:t>, if you feed the CHIP 5V to the Vin</a:t>
                      </a:r>
                      <a:endParaRPr lang="en-US" sz="1200" dirty="0" smtClean="0"/>
                    </a:p>
                    <a:p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Subtitle 2"/>
          <p:cNvSpPr txBox="1">
            <a:spLocks/>
          </p:cNvSpPr>
          <p:nvPr/>
        </p:nvSpPr>
        <p:spPr>
          <a:xfrm>
            <a:off x="8270163" y="3187718"/>
            <a:ext cx="815214" cy="121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CHIP GPIO P0, P1, P2, P3 can be used instead of screw header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Down Arrow 66"/>
          <p:cNvSpPr/>
          <p:nvPr/>
        </p:nvSpPr>
        <p:spPr>
          <a:xfrm rot="7891378">
            <a:off x="8079866" y="3010305"/>
            <a:ext cx="316453" cy="27999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243808" y="646573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SJ5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Down Arrow 44"/>
          <p:cNvSpPr/>
          <p:nvPr/>
        </p:nvSpPr>
        <p:spPr>
          <a:xfrm rot="16883061">
            <a:off x="3941052" y="599531"/>
            <a:ext cx="316453" cy="60409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51520" y="44624"/>
            <a:ext cx="799065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Motor DIP v1.1</a:t>
            </a:r>
            <a:br>
              <a:rPr lang="en-US" sz="3600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Jumper Config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8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1520</Words>
  <Application>Microsoft Office PowerPoint</Application>
  <PresentationFormat>On-screen Show (4:3)</PresentationFormat>
  <Paragraphs>825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LED DIP v1.1 PinOut</vt:lpstr>
      <vt:lpstr>preSalsa DIP PinOut</vt:lpstr>
      <vt:lpstr>Salsa DIP PinOut</vt:lpstr>
      <vt:lpstr>Salsa II DIP PinOut</vt:lpstr>
      <vt:lpstr>PreSalsa Jumper Config</vt:lpstr>
      <vt:lpstr>Motor DIP v1.1 Pin Out</vt:lpstr>
      <vt:lpstr>PowerPoint Presentation</vt:lpstr>
    </vt:vector>
  </TitlesOfParts>
  <Company>Baker Hughes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1 PWM LED Driver</dc:title>
  <dc:creator>Baker Hughes Incorporated</dc:creator>
  <cp:lastModifiedBy>Baker Hughes Incorporated</cp:lastModifiedBy>
  <cp:revision>38</cp:revision>
  <dcterms:created xsi:type="dcterms:W3CDTF">2016-01-28T13:09:28Z</dcterms:created>
  <dcterms:modified xsi:type="dcterms:W3CDTF">2016-03-02T19:38:00Z</dcterms:modified>
</cp:coreProperties>
</file>