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sldIdLst>
    <p:sldId id="272" r:id="rId3"/>
    <p:sldId id="289" r:id="rId4"/>
    <p:sldId id="290" r:id="rId5"/>
    <p:sldId id="273" r:id="rId6"/>
    <p:sldId id="292" r:id="rId7"/>
    <p:sldId id="291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7" r:id="rId22"/>
    <p:sldId id="288" r:id="rId23"/>
    <p:sldId id="256" r:id="rId24"/>
    <p:sldId id="257" r:id="rId25"/>
    <p:sldId id="258" r:id="rId26"/>
    <p:sldId id="261" r:id="rId27"/>
    <p:sldId id="262" r:id="rId28"/>
    <p:sldId id="267" r:id="rId29"/>
    <p:sldId id="266" r:id="rId30"/>
    <p:sldId id="264" r:id="rId31"/>
    <p:sldId id="263" r:id="rId32"/>
    <p:sldId id="265" r:id="rId33"/>
    <p:sldId id="268" r:id="rId34"/>
    <p:sldId id="270" r:id="rId35"/>
    <p:sldId id="269" r:id="rId36"/>
    <p:sldId id="271" r:id="rId37"/>
    <p:sldId id="260" r:id="rId38"/>
    <p:sldId id="259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5D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C7CE-031F-4716-93FE-51E3378434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/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52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65" y="681404"/>
            <a:ext cx="10975731" cy="54955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A45E3C-9B3F-4E47-B0DF-100F0A126B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5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93A6F6-6D1C-415F-8CCE-6BCF674532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3DFD4-E723-4C0C-A316-408503268F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52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06CFD-2C84-4264-A347-0D97EC7B954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8134" y="3429000"/>
            <a:ext cx="10975731" cy="24618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9ABB0D-C759-4A56-BDBC-00E8BD911ED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89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A13-4911-432F-95D6-D9FF0DE96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6256E-5686-4973-BDF7-7E176785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D477-D6B9-41A2-B08F-BA8A6BF8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DE64-8742-7647-81A5-F27764206F68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7A11-E8F0-4ABB-853F-2E6668C0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5F77-027D-4338-97D0-E8020C68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0319-E47C-5E46-B7FE-B0E32EC75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05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0DF-BCAA-400B-8E7E-7312CA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F03D-110C-4761-AEEA-2973F5525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FBD2-4942-480D-99B1-2FF2F6BC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DE64-8742-7647-81A5-F27764206F68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EFFF-9B1A-4800-A0B8-87B9C5F8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D4C9-A23E-4DD5-A9E4-02ED2A2A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0319-E47C-5E46-B7FE-B0E32EC75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nes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4C25531C-F59E-4567-8EF1-D986B122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7CD1E-EF6B-4E56-96AF-B96D4A77B503}"/>
              </a:ext>
            </a:extLst>
          </p:cNvPr>
          <p:cNvCxnSpPr>
            <a:cxnSpLocks/>
          </p:cNvCxnSpPr>
          <p:nvPr userDrawn="1"/>
        </p:nvCxnSpPr>
        <p:spPr>
          <a:xfrm>
            <a:off x="1179576" y="3975669"/>
            <a:ext cx="0" cy="871491"/>
          </a:xfrm>
          <a:prstGeom prst="line">
            <a:avLst/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7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nested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sp>
        <p:nvSpPr>
          <p:cNvPr id="12" name="Text Placeholder 64">
            <a:extLst>
              <a:ext uri="{FF2B5EF4-FFF2-40B4-BE49-F238E27FC236}">
                <a16:creationId xmlns:a16="http://schemas.microsoft.com/office/drawing/2014/main" id="{671FA33F-8D88-4710-97E0-18DEB97A5E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title–macro-2</a:t>
            </a:r>
            <a:endParaRPr lang="ru-RU" dirty="0"/>
          </a:p>
        </p:txBody>
      </p:sp>
      <p:sp>
        <p:nvSpPr>
          <p:cNvPr id="15" name="Text Placeholder 64">
            <a:extLst>
              <a:ext uri="{FF2B5EF4-FFF2-40B4-BE49-F238E27FC236}">
                <a16:creationId xmlns:a16="http://schemas.microsoft.com/office/drawing/2014/main" id="{9D0796D6-5DE3-41B7-B93C-AFF4D34AC7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2900" y="4941535"/>
            <a:ext cx="9243896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164329-34F9-4673-BEF4-144F77F3AC41}"/>
              </a:ext>
            </a:extLst>
          </p:cNvPr>
          <p:cNvCxnSpPr>
            <a:cxnSpLocks/>
          </p:cNvCxnSpPr>
          <p:nvPr userDrawn="1"/>
        </p:nvCxnSpPr>
        <p:spPr>
          <a:xfrm>
            <a:off x="1179576" y="3975669"/>
            <a:ext cx="0" cy="1837357"/>
          </a:xfrm>
          <a:prstGeom prst="line">
            <a:avLst/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8E131E-6743-498A-8BF3-D4307B702FAB}"/>
              </a:ext>
            </a:extLst>
          </p:cNvPr>
          <p:cNvCxnSpPr>
            <a:cxnSpLocks/>
          </p:cNvCxnSpPr>
          <p:nvPr userDrawn="1"/>
        </p:nvCxnSpPr>
        <p:spPr>
          <a:xfrm>
            <a:off x="2066544" y="4941535"/>
            <a:ext cx="0" cy="871491"/>
          </a:xfrm>
          <a:prstGeom prst="line">
            <a:avLst/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65" y="681404"/>
            <a:ext cx="10975731" cy="54955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A45E3C-9B3F-4E47-B0DF-100F0A126B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74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93A6F6-6D1C-415F-8CCE-6BCF674532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3DFD4-E723-4C0C-A316-408503268F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1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06CFD-2C84-4264-A347-0D97EC7B954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8134" y="3429000"/>
            <a:ext cx="10975731" cy="24618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9ABB0D-C759-4A56-BDBC-00E8BD911ED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39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C7CE-031F-4716-93FE-51E3378434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/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2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nes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4C25531C-F59E-4567-8EF1-D986B122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7C0086-FB61-471B-ACFE-A6B2C832F7E6}"/>
              </a:ext>
            </a:extLst>
          </p:cNvPr>
          <p:cNvCxnSpPr>
            <a:cxnSpLocks noChangeAspect="1"/>
          </p:cNvCxnSpPr>
          <p:nvPr userDrawn="1"/>
        </p:nvCxnSpPr>
        <p:spPr>
          <a:xfrm rot="16200000" flipH="1">
            <a:off x="872583" y="3884406"/>
            <a:ext cx="529261" cy="524757"/>
          </a:xfrm>
          <a:prstGeom prst="bentConnector3">
            <a:avLst>
              <a:gd name="adj1" fmla="val 96515"/>
            </a:avLst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5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nested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7C0086-FB61-471B-ACFE-A6B2C832F7E6}"/>
              </a:ext>
            </a:extLst>
          </p:cNvPr>
          <p:cNvCxnSpPr>
            <a:cxnSpLocks noChangeAspect="1"/>
          </p:cNvCxnSpPr>
          <p:nvPr userDrawn="1"/>
        </p:nvCxnSpPr>
        <p:spPr>
          <a:xfrm rot="16200000" flipH="1">
            <a:off x="872583" y="3884406"/>
            <a:ext cx="529261" cy="524757"/>
          </a:xfrm>
          <a:prstGeom prst="bentConnector3">
            <a:avLst>
              <a:gd name="adj1" fmla="val 96515"/>
            </a:avLst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0C96D8-3142-4934-AE63-FD3F1213503D}"/>
              </a:ext>
            </a:extLst>
          </p:cNvPr>
          <p:cNvCxnSpPr>
            <a:cxnSpLocks noChangeAspect="1"/>
          </p:cNvCxnSpPr>
          <p:nvPr userDrawn="1"/>
        </p:nvCxnSpPr>
        <p:spPr>
          <a:xfrm rot="16200000" flipH="1">
            <a:off x="1781279" y="4850272"/>
            <a:ext cx="529261" cy="524757"/>
          </a:xfrm>
          <a:prstGeom prst="bentConnector3">
            <a:avLst>
              <a:gd name="adj1" fmla="val 96515"/>
            </a:avLst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4">
            <a:extLst>
              <a:ext uri="{FF2B5EF4-FFF2-40B4-BE49-F238E27FC236}">
                <a16:creationId xmlns:a16="http://schemas.microsoft.com/office/drawing/2014/main" id="{671FA33F-8D88-4710-97E0-18DEB97A5E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title–macro-2</a:t>
            </a:r>
            <a:endParaRPr lang="ru-RU" dirty="0"/>
          </a:p>
        </p:txBody>
      </p:sp>
      <p:sp>
        <p:nvSpPr>
          <p:cNvPr id="15" name="Text Placeholder 64">
            <a:extLst>
              <a:ext uri="{FF2B5EF4-FFF2-40B4-BE49-F238E27FC236}">
                <a16:creationId xmlns:a16="http://schemas.microsoft.com/office/drawing/2014/main" id="{9D0796D6-5DE3-41B7-B93C-AFF4D34AC7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2900" y="4941535"/>
            <a:ext cx="9243896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1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04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49" r:id="rId7"/>
    <p:sldLayoutId id="2147483662" r:id="rId8"/>
    <p:sldLayoutId id="2147483663" r:id="rId9"/>
    <p:sldLayoutId id="2147483650" r:id="rId10"/>
    <p:sldLayoutId id="2147483660" r:id="rId11"/>
    <p:sldLayoutId id="2147483661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8E44-F0D7-4A1A-BA36-F52C32631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73F23-816E-4DA6-9C12-43B3460EC5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5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597159" y="1351508"/>
            <a:ext cx="11377234" cy="415498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camelCaseVariable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 err="1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hej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b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snake_case_variable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[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c++ club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two blocks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down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]</a:t>
            </a:r>
          </a:p>
          <a:p>
            <a:b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class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FFCB8B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CamelCaseClass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ru-RU" sz="2400" b="0" dirty="0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</a:t>
            </a:r>
            <a:r>
              <a:rPr lang="en-US" sz="2400" b="0" dirty="0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constructor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()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ru-RU" sz="2400" b="0" dirty="0">
                <a:solidFill>
                  <a:srgbClr val="FF5572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</a:t>
            </a:r>
            <a:r>
              <a:rPr lang="en-US" sz="2400" b="0" dirty="0" err="1">
                <a:solidFill>
                  <a:srgbClr val="FF5572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this</a:t>
            </a:r>
            <a:r>
              <a:rPr lang="en-US" sz="2400" b="0" dirty="0" err="1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_answer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42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ru-RU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}</a:t>
            </a: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}</a:t>
            </a:r>
          </a:p>
          <a:p>
            <a:b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b="0" dirty="0">
                <a:solidFill>
                  <a:srgbClr val="697098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// also kebab-case in html &amp; </a:t>
            </a:r>
            <a:r>
              <a:rPr lang="en-US" sz="2400" b="0" dirty="0" err="1">
                <a:solidFill>
                  <a:srgbClr val="697098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css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978789-DC5F-4809-8AD0-E1F1832801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065" y="6322310"/>
            <a:ext cx="10975731" cy="380673"/>
          </a:xfrm>
        </p:spPr>
        <p:txBody>
          <a:bodyPr/>
          <a:lstStyle/>
          <a:p>
            <a:r>
              <a:rPr lang="en-US" dirty="0"/>
              <a:t>code style | variable naming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57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8E75-2BFE-46A2-9245-29AE2353F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sugar | template strings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3AF9-8223-4386-8D41-7EE153AB0D2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8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597159" y="2459504"/>
            <a:ext cx="11377234" cy="193899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geez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`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I am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        way too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        goddamn multiline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        to fit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        on one line, mate.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`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BB8A15-F9E8-4038-A058-8C9CA6EA196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065" y="6322310"/>
            <a:ext cx="10975731" cy="380673"/>
          </a:xfrm>
        </p:spPr>
        <p:txBody>
          <a:bodyPr/>
          <a:lstStyle/>
          <a:p>
            <a:r>
              <a:rPr lang="en-US" dirty="0"/>
              <a:t>syntax sugar | template strings</a:t>
            </a:r>
          </a:p>
        </p:txBody>
      </p:sp>
    </p:spTree>
    <p:extLst>
      <p:ext uri="{BB962C8B-B14F-4D97-AF65-F5344CB8AC3E}">
        <p14:creationId xmlns:p14="http://schemas.microsoft.com/office/powerpoint/2010/main" val="137672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597159" y="2459504"/>
            <a:ext cx="11377234" cy="193899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age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F78C6C"/>
                </a:solidFill>
                <a:latin typeface="Roboto Mono" charset="0"/>
                <a:ea typeface="Roboto Mono" charset="0"/>
                <a:cs typeface="Roboto Mono" charset="0"/>
              </a:rPr>
              <a:t>12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b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interpolated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`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I am </a:t>
            </a:r>
            <a:r>
              <a:rPr lang="en-US" sz="2400" dirty="0">
                <a:solidFill>
                  <a:srgbClr val="D3423E"/>
                </a:solidFill>
                <a:latin typeface="Roboto Mono" charset="0"/>
                <a:ea typeface="Roboto Mono" charset="0"/>
                <a:cs typeface="Roboto Mono" charset="0"/>
              </a:rPr>
              <a:t>${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age</a:t>
            </a:r>
            <a:r>
              <a:rPr lang="en-US" sz="2400" dirty="0">
                <a:solidFill>
                  <a:srgbClr val="D3423E"/>
                </a:solidFill>
                <a:latin typeface="Roboto Mono" charset="0"/>
                <a:ea typeface="Roboto Mono" charset="0"/>
                <a:cs typeface="Roboto Mono" charset="0"/>
              </a:rPr>
              <a:t>}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btw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`</a:t>
            </a:r>
          </a:p>
          <a:p>
            <a:b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concatenated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I am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+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age </a:t>
            </a:r>
            <a:r>
              <a:rPr lang="en-US" sz="2400" dirty="0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+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btw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8B93-C765-4BB3-90E4-996E48EC7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syntax sugar | template strings</a:t>
            </a:r>
          </a:p>
        </p:txBody>
      </p:sp>
    </p:spTree>
    <p:extLst>
      <p:ext uri="{BB962C8B-B14F-4D97-AF65-F5344CB8AC3E}">
        <p14:creationId xmlns:p14="http://schemas.microsoft.com/office/powerpoint/2010/main" val="88151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8E75-2BFE-46A2-9245-29AE2353F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constructs | ternary if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703D2C-D0BE-433D-A38F-3086ACAFD1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84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597159" y="1905506"/>
            <a:ext cx="11377234" cy="304698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variable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condition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?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some value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: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another value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b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`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2 + 2 is </a:t>
            </a:r>
            <a:r>
              <a:rPr lang="en-US" sz="2400" b="0" dirty="0">
                <a:solidFill>
                  <a:srgbClr val="D3423E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${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2</a:t>
            </a:r>
            <a:r>
              <a:rPr lang="en-US" sz="2400" b="0" dirty="0">
                <a:solidFill>
                  <a:srgbClr val="D3423E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+</a:t>
            </a:r>
            <a:r>
              <a:rPr lang="en-US" sz="2400" b="0" dirty="0">
                <a:solidFill>
                  <a:srgbClr val="D3423E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2</a:t>
            </a:r>
            <a:r>
              <a:rPr lang="en-US" sz="2400" b="0" dirty="0">
                <a:solidFill>
                  <a:srgbClr val="D3423E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===</a:t>
            </a:r>
            <a:r>
              <a:rPr lang="en-US" sz="2400" b="0" dirty="0">
                <a:solidFill>
                  <a:srgbClr val="D3423E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4</a:t>
            </a:r>
            <a:r>
              <a:rPr lang="en-US" sz="2400" b="0" dirty="0">
                <a:solidFill>
                  <a:srgbClr val="D3423E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?</a:t>
            </a:r>
            <a:r>
              <a:rPr lang="en-US" sz="2400" b="0" dirty="0">
                <a:solidFill>
                  <a:srgbClr val="D3423E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4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D3423E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:</a:t>
            </a:r>
            <a:r>
              <a:rPr lang="en-US" sz="2400" b="0" dirty="0">
                <a:solidFill>
                  <a:srgbClr val="D3423E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5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D3423E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}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`</a:t>
            </a:r>
          </a:p>
          <a:p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Minus 1 is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+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(</a:t>
            </a:r>
            <a:r>
              <a:rPr lang="en-US" sz="2400" b="0" dirty="0">
                <a:solidFill>
                  <a:srgbClr val="FF5874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false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?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0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: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3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)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+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 quick </a:t>
            </a:r>
            <a:r>
              <a:rPr lang="en-US" sz="2400" b="0" dirty="0" err="1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maths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b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note_root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(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note</a:t>
            </a:r>
            <a:r>
              <a:rPr lang="en-US" sz="2400" b="0" dirty="0" err="1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group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===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priority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)</a:t>
            </a: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?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note_container_priority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: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note_container_normal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29CD-CEF7-409C-8F2F-53220DDCB4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constructs | ternary 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08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8E75-2BFE-46A2-9245-29AE2353F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constructs | arrow functions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23E3E-A4BC-41DB-9481-64BEE374B3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14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597159" y="1720840"/>
            <a:ext cx="11377234" cy="34163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c</a:t>
            </a:r>
            <a:r>
              <a:rPr lang="en-US" sz="2400" b="0" dirty="0" err="1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onst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someFunction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b="0" dirty="0">
                <a:solidFill>
                  <a:srgbClr val="7986E7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400" b="0" dirty="0">
                <a:solidFill>
                  <a:srgbClr val="7986E7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b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)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   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result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doSomething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(a</a:t>
            </a:r>
            <a:r>
              <a:rPr lang="en-US" sz="2400" b="0" dirty="0">
                <a:solidFill>
                  <a:srgbClr val="EEFF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b)</a:t>
            </a: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return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result</a:t>
            </a: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}</a:t>
            </a:r>
          </a:p>
          <a:p>
            <a:endParaRPr lang="ru-RU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b="0" dirty="0" err="1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arrowFunction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b="0" dirty="0">
                <a:solidFill>
                  <a:srgbClr val="7986E7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400" b="0" dirty="0">
                <a:solidFill>
                  <a:srgbClr val="7986E7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b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)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=&gt;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let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result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doSomething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(a, b)</a:t>
            </a: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return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result</a:t>
            </a: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48D5C6-0F59-468A-8AEE-ADE8D252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E67B-F670-4DEF-ADFA-05087C61ED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constructs | arrow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597159" y="1905506"/>
            <a:ext cx="11377234" cy="304698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dirty="0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// no arguments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anonymous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()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dirty="0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    </a:t>
            </a:r>
            <a:r>
              <a:rPr lang="en-US" sz="2400" dirty="0" err="1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doSomething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()</a:t>
            </a: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}</a:t>
            </a:r>
          </a:p>
          <a:p>
            <a:b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arrow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()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=&gt;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dirty="0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    </a:t>
            </a:r>
            <a:r>
              <a:rPr lang="en-US" sz="2400" dirty="0" err="1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doSomething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()</a:t>
            </a: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FE915E-8AFD-40C7-9444-6588291C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C64CD7-60D7-4FEC-B208-B084D62231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constructs | arrow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95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597159" y="2459504"/>
            <a:ext cx="11377234" cy="193899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 err="1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anotherFunction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b="0" dirty="0">
                <a:solidFill>
                  <a:srgbClr val="7986E7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argument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)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return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result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*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2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}</a:t>
            </a:r>
            <a:endParaRPr lang="ru-RU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endParaRPr lang="ru-RU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b="0" dirty="0" err="1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coolArrow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7986E7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argument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=&gt;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argument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*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2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830A7C-C1AC-43EC-9476-54E609B6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24610E-CB59-4B96-B3E0-791FF4D58F1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constructs | arrow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94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F7E8DDBC-2897-4354-87CF-695829D5C9AB}"/>
              </a:ext>
            </a:extLst>
          </p:cNvPr>
          <p:cNvSpPr/>
          <p:nvPr/>
        </p:nvSpPr>
        <p:spPr>
          <a:xfrm>
            <a:off x="5232400" y="0"/>
            <a:ext cx="10195560" cy="6858000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D64974-1780-4CA7-AFD4-56CB32A95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09803"/>
            <a:ext cx="6096000" cy="871491"/>
          </a:xfrm>
        </p:spPr>
        <p:txBody>
          <a:bodyPr/>
          <a:lstStyle/>
          <a:p>
            <a:pPr algn="ctr"/>
            <a:r>
              <a:rPr lang="en-US" dirty="0"/>
              <a:t>developer</a:t>
            </a:r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9F4B5-5956-4F7B-B93E-91C5F1FD3BFC}"/>
              </a:ext>
            </a:extLst>
          </p:cNvPr>
          <p:cNvSpPr txBox="1">
            <a:spLocks/>
          </p:cNvSpPr>
          <p:nvPr/>
        </p:nvSpPr>
        <p:spPr>
          <a:xfrm>
            <a:off x="6096000" y="5462298"/>
            <a:ext cx="6096000" cy="871491"/>
          </a:xfrm>
          <a:prstGeom prst="rect">
            <a:avLst/>
          </a:prstGeom>
        </p:spPr>
        <p:txBody>
          <a:bodyPr lIns="0" r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code monkey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Картинки по запросу monkey png">
            <a:extLst>
              <a:ext uri="{FF2B5EF4-FFF2-40B4-BE49-F238E27FC236}">
                <a16:creationId xmlns:a16="http://schemas.microsoft.com/office/drawing/2014/main" id="{BE81F0BA-9F7D-4DB8-9D67-D92D18E0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753" y="1090739"/>
            <a:ext cx="3082607" cy="401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97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597159" y="243512"/>
            <a:ext cx="11377234" cy="63709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Popup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  text: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I am hidden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sz="2400" dirty="0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    </a:t>
            </a:r>
            <a:r>
              <a:rPr lang="en-US" sz="2400" dirty="0" err="1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makeHandler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7986E7"/>
                </a:solidFill>
                <a:latin typeface="Roboto Mono" charset="0"/>
                <a:ea typeface="Roboto Mono" charset="0"/>
                <a:cs typeface="Roboto Mono" charset="0"/>
              </a:rPr>
              <a:t>type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)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        if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(type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===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arrow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) {</a:t>
            </a:r>
          </a:p>
          <a:p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            return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()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=&gt;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dirty="0">
                <a:solidFill>
                  <a:srgbClr val="FF5572"/>
                </a:solidFill>
                <a:latin typeface="Roboto Mono" charset="0"/>
                <a:ea typeface="Roboto Mono" charset="0"/>
                <a:cs typeface="Roboto Mono" charset="0"/>
              </a:rPr>
              <a:t>                </a:t>
            </a:r>
            <a:r>
              <a:rPr lang="en-US" sz="2400" dirty="0" err="1">
                <a:solidFill>
                  <a:srgbClr val="FF5572"/>
                </a:solidFill>
                <a:latin typeface="Roboto Mono" charset="0"/>
                <a:ea typeface="Roboto Mono" charset="0"/>
                <a:cs typeface="Roboto Mono" charset="0"/>
              </a:rPr>
              <a:t>this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text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I am shown (arrow)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          }</a:t>
            </a: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      }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else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            return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()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dirty="0">
                <a:solidFill>
                  <a:srgbClr val="FF5572"/>
                </a:solidFill>
                <a:latin typeface="Roboto Mono" charset="0"/>
                <a:ea typeface="Roboto Mono" charset="0"/>
                <a:cs typeface="Roboto Mono" charset="0"/>
              </a:rPr>
              <a:t>                </a:t>
            </a:r>
            <a:r>
              <a:rPr lang="en-US" sz="2400" dirty="0" err="1">
                <a:solidFill>
                  <a:srgbClr val="FF5572"/>
                </a:solidFill>
                <a:latin typeface="Roboto Mono" charset="0"/>
                <a:ea typeface="Roboto Mono" charset="0"/>
                <a:cs typeface="Roboto Mono" charset="0"/>
              </a:rPr>
              <a:t>this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text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I am shown (anon)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          }</a:t>
            </a: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      }</a:t>
            </a: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  }</a:t>
            </a: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}</a:t>
            </a:r>
          </a:p>
          <a:p>
            <a:b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$</a:t>
            </a: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el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addEventListener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hover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Popup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makeHandler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())</a:t>
            </a: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$</a:t>
            </a: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el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addEventListener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hover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Popup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makeHandler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arrow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))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102A35-5C65-456B-90AA-2B2C17FE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FC82C-DB2A-4DE9-BD11-0B73776DFCA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975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FCAA6-4F0B-410F-9CDF-5D151581E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experience design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C4A793-5849-407C-B0CE-3BB30C2E8A3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564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8E44-F0D7-4A1A-BA36-F52C32631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breakdown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73F23-816E-4DA6-9C12-43B3460EC5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08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85761-4BC1-4B4B-8A3C-B248A39202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697C-CF48-4342-8F18-A356231153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C8E44-F0D7-4A1A-BA36-F52C32631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breakdown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55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8E44-F0D7-4A1A-BA36-F52C32631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breakdown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73F23-816E-4DA6-9C12-43B3460EC5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39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73F23-816E-4DA6-9C12-43B3460EC5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breakdown</a:t>
            </a:r>
            <a:endParaRPr lang="ru-R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FA44BE-9BA7-460D-BC5F-0529BE40F6F5}"/>
              </a:ext>
            </a:extLst>
          </p:cNvPr>
          <p:cNvSpPr/>
          <p:nvPr/>
        </p:nvSpPr>
        <p:spPr>
          <a:xfrm>
            <a:off x="4273062" y="2973998"/>
            <a:ext cx="910003" cy="91000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4A95D8-2C93-4120-9981-3AE63694E97F}"/>
              </a:ext>
            </a:extLst>
          </p:cNvPr>
          <p:cNvSpPr/>
          <p:nvPr/>
        </p:nvSpPr>
        <p:spPr>
          <a:xfrm>
            <a:off x="7013334" y="2973997"/>
            <a:ext cx="910003" cy="9100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99EEF7-AF69-4438-8134-5FF777B8960D}"/>
              </a:ext>
            </a:extLst>
          </p:cNvPr>
          <p:cNvCxnSpPr>
            <a:cxnSpLocks/>
          </p:cNvCxnSpPr>
          <p:nvPr/>
        </p:nvCxnSpPr>
        <p:spPr>
          <a:xfrm>
            <a:off x="5688624" y="3424604"/>
            <a:ext cx="896830" cy="0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5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8E44-F0D7-4A1A-BA36-F52C32631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to green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73F23-816E-4DA6-9C12-43B3460EC5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66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C0A89F-FF39-407C-94B2-7E67B8B5E6E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red to green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C8D24-0D16-4C3F-85EB-29E2A493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4" y="320510"/>
            <a:ext cx="5490796" cy="32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7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C0A89F-FF39-407C-94B2-7E67B8B5E6E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red to green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564125-B0F1-472B-8D7F-BE4B6DBF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4" y="307731"/>
            <a:ext cx="52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8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80B3-3CCF-4395-A737-63DA2E29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Написать, что компонент должен уметь делать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endParaRPr lang="ru-RU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 автотесты</a:t>
            </a:r>
            <a:br>
              <a:rPr lang="ru-RU" dirty="0"/>
            </a:b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Писать компонент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065AB-7234-4566-A55D-96FB55211D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red to green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53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F7E8DDBC-2897-4354-87CF-695829D5C9AB}"/>
              </a:ext>
            </a:extLst>
          </p:cNvPr>
          <p:cNvSpPr/>
          <p:nvPr/>
        </p:nvSpPr>
        <p:spPr>
          <a:xfrm>
            <a:off x="5232400" y="0"/>
            <a:ext cx="10195560" cy="6858000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D64974-1780-4CA7-AFD4-56CB32A95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09803"/>
            <a:ext cx="6096000" cy="871491"/>
          </a:xfrm>
        </p:spPr>
        <p:txBody>
          <a:bodyPr/>
          <a:lstStyle/>
          <a:p>
            <a:pPr algn="ctr"/>
            <a:r>
              <a:rPr lang="en-US" dirty="0"/>
              <a:t>developer</a:t>
            </a:r>
            <a:endParaRPr lang="ru-RU" dirty="0"/>
          </a:p>
        </p:txBody>
      </p:sp>
      <p:pic>
        <p:nvPicPr>
          <p:cNvPr id="1026" name="Picture 2" descr="Картинки по запросу monkey png">
            <a:extLst>
              <a:ext uri="{FF2B5EF4-FFF2-40B4-BE49-F238E27FC236}">
                <a16:creationId xmlns:a16="http://schemas.microsoft.com/office/drawing/2014/main" id="{BE81F0BA-9F7D-4DB8-9D67-D92D18E0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753" y="1090739"/>
            <a:ext cx="3082607" cy="401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814450-D4AC-4590-8827-7B86D826DE57}"/>
              </a:ext>
            </a:extLst>
          </p:cNvPr>
          <p:cNvSpPr txBox="1">
            <a:spLocks/>
          </p:cNvSpPr>
          <p:nvPr/>
        </p:nvSpPr>
        <p:spPr>
          <a:xfrm>
            <a:off x="5283200" y="1623234"/>
            <a:ext cx="1899920" cy="4109720"/>
          </a:xfrm>
          <a:prstGeom prst="rect">
            <a:avLst/>
          </a:prstGeom>
        </p:spPr>
        <p:txBody>
          <a:bodyPr lIns="0" r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0" dirty="0">
                <a:solidFill>
                  <a:schemeClr val="bg1"/>
                </a:solidFill>
              </a:rPr>
              <a:t>?</a:t>
            </a:r>
            <a:endParaRPr lang="ru-RU" sz="300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A3A04-306E-4D21-92FC-EC4E669C22EA}"/>
              </a:ext>
            </a:extLst>
          </p:cNvPr>
          <p:cNvSpPr txBox="1">
            <a:spLocks/>
          </p:cNvSpPr>
          <p:nvPr/>
        </p:nvSpPr>
        <p:spPr>
          <a:xfrm>
            <a:off x="6096000" y="5462298"/>
            <a:ext cx="6096000" cy="871491"/>
          </a:xfrm>
          <a:prstGeom prst="rect">
            <a:avLst/>
          </a:prstGeom>
        </p:spPr>
        <p:txBody>
          <a:bodyPr lIns="0" r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code monkey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34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80B3-3CCF-4395-A737-63DA2E29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Написать, что компонент должен уметь делать</a:t>
            </a:r>
            <a:br>
              <a:rPr lang="ru-RU" dirty="0"/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Удаляет все символы отличные от цифр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Удаляет все символы после 16 цифр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Ставит пробел каждые 4 символа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Ставит ровно 1 пробел подряд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Форматирует ввод с клавиатуры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Форматирует автозаполнение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Форматирует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Ctrl + V</a:t>
            </a:r>
            <a:b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Удаляет пробел если это  — последний символ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endParaRPr lang="ru-RU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 автотесты</a:t>
            </a:r>
            <a:br>
              <a:rPr lang="ru-RU" dirty="0"/>
            </a:b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Писать компонент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065AB-7234-4566-A55D-96FB55211D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red to green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785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80B3-3CCF-4395-A737-63DA2E29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Написать, что компонент должен уметь делать</a:t>
            </a:r>
            <a:br>
              <a:rPr lang="ru-RU" dirty="0"/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Удаляет все символы отличные от цифр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Удаляет все символы после 16 цифр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Ставит пробел каждые 4 символа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Ставит ровно 1 пробел подряд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Форматирует ввод с клавиатуры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Форматирует автозаполнение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Форматирует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Ctrl + V</a:t>
            </a:r>
            <a:b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Удаляет пробел если это  — последний символ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endParaRPr lang="ru-RU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Написать автотесты</a:t>
            </a:r>
            <a:br>
              <a:rPr lang="ru-RU" dirty="0"/>
            </a:b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Писать компонент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065AB-7234-4566-A55D-96FB55211D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red to green</a:t>
            </a:r>
            <a:endParaRPr lang="ru-R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B7A45-31DC-46C6-AD36-D746B0BF4224}"/>
              </a:ext>
            </a:extLst>
          </p:cNvPr>
          <p:cNvCxnSpPr>
            <a:cxnSpLocks/>
          </p:cNvCxnSpPr>
          <p:nvPr/>
        </p:nvCxnSpPr>
        <p:spPr>
          <a:xfrm flipH="1">
            <a:off x="611066" y="5310554"/>
            <a:ext cx="367078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79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8E44-F0D7-4A1A-BA36-F52C32631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73F23-816E-4DA6-9C12-43B3460EC5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850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8E44-F0D7-4A1A-BA36-F52C3263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97" y="3009803"/>
            <a:ext cx="1154724" cy="871491"/>
          </a:xfrm>
        </p:spPr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73F23-816E-4DA6-9C12-43B3460EC5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BD81B-24AF-4BB4-9756-812C92647234}"/>
              </a:ext>
            </a:extLst>
          </p:cNvPr>
          <p:cNvSpPr txBox="1">
            <a:spLocks/>
          </p:cNvSpPr>
          <p:nvPr/>
        </p:nvSpPr>
        <p:spPr>
          <a:xfrm>
            <a:off x="3364523" y="3015568"/>
            <a:ext cx="1312985" cy="871491"/>
          </a:xfrm>
          <a:prstGeom prst="rect">
            <a:avLst/>
          </a:prstGeom>
        </p:spPr>
        <p:txBody>
          <a:bodyPr lIns="0" r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81165A-6059-4E5D-A2FB-89AD921555A9}"/>
              </a:ext>
            </a:extLst>
          </p:cNvPr>
          <p:cNvCxnSpPr>
            <a:cxnSpLocks/>
          </p:cNvCxnSpPr>
          <p:nvPr/>
        </p:nvCxnSpPr>
        <p:spPr>
          <a:xfrm>
            <a:off x="2140928" y="3424604"/>
            <a:ext cx="896830" cy="0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88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8E44-F0D7-4A1A-BA36-F52C3263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97" y="3009803"/>
            <a:ext cx="1154724" cy="871491"/>
          </a:xfrm>
        </p:spPr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73F23-816E-4DA6-9C12-43B3460EC5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BD81B-24AF-4BB4-9756-812C92647234}"/>
              </a:ext>
            </a:extLst>
          </p:cNvPr>
          <p:cNvSpPr txBox="1">
            <a:spLocks/>
          </p:cNvSpPr>
          <p:nvPr/>
        </p:nvSpPr>
        <p:spPr>
          <a:xfrm>
            <a:off x="3364523" y="3015568"/>
            <a:ext cx="1312985" cy="871491"/>
          </a:xfrm>
          <a:prstGeom prst="rect">
            <a:avLst/>
          </a:prstGeom>
        </p:spPr>
        <p:txBody>
          <a:bodyPr lIns="0" r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</a:t>
            </a:r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F8DC50-2F67-4BE3-98D9-BCAA6029FC95}"/>
              </a:ext>
            </a:extLst>
          </p:cNvPr>
          <p:cNvSpPr txBox="1">
            <a:spLocks/>
          </p:cNvSpPr>
          <p:nvPr/>
        </p:nvSpPr>
        <p:spPr>
          <a:xfrm>
            <a:off x="6115050" y="3009803"/>
            <a:ext cx="1825869" cy="871491"/>
          </a:xfrm>
          <a:prstGeom prst="rect">
            <a:avLst/>
          </a:prstGeom>
        </p:spPr>
        <p:txBody>
          <a:bodyPr lIns="0" r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API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81165A-6059-4E5D-A2FB-89AD921555A9}"/>
              </a:ext>
            </a:extLst>
          </p:cNvPr>
          <p:cNvCxnSpPr>
            <a:cxnSpLocks/>
          </p:cNvCxnSpPr>
          <p:nvPr/>
        </p:nvCxnSpPr>
        <p:spPr>
          <a:xfrm>
            <a:off x="2140928" y="3424604"/>
            <a:ext cx="896830" cy="0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087EF-332E-4169-A508-8479CB0A0018}"/>
              </a:ext>
            </a:extLst>
          </p:cNvPr>
          <p:cNvCxnSpPr>
            <a:cxnSpLocks/>
          </p:cNvCxnSpPr>
          <p:nvPr/>
        </p:nvCxnSpPr>
        <p:spPr>
          <a:xfrm>
            <a:off x="4926624" y="3429000"/>
            <a:ext cx="896830" cy="0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26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80B3-3CCF-4395-A737-63DA2E29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Browser</a:t>
            </a:r>
            <a:br>
              <a:rPr lang="ru-RU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endParaRPr lang="ru-RU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Backend</a:t>
            </a:r>
            <a:br>
              <a:rPr lang="ru-RU" dirty="0"/>
            </a:b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Framework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065AB-7234-4566-A55D-96FB55211D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153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8E44-F0D7-4A1A-BA36-F52C32631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breakdown | practice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73F23-816E-4DA6-9C12-43B3460EC5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92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54EE60-4F3B-496D-9237-D0D4C8D9B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0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0635B6-429D-4960-BD51-0EA43AAA8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дословный </a:t>
            </a:r>
            <a:r>
              <a:rPr lang="ru-RU" dirty="0"/>
              <a:t>перевод на </a:t>
            </a:r>
            <a:r>
              <a:rPr lang="en-US" dirty="0"/>
              <a:t>JS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1DF442-210F-4A2D-BA31-039DF4688E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0635B6-429D-4960-BD51-0EA43AAA8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поддержка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1DF442-210F-4A2D-BA31-039DF4688E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24FCA6C-56A7-4796-939C-D0F4618DCD47}"/>
              </a:ext>
            </a:extLst>
          </p:cNvPr>
          <p:cNvSpPr txBox="1">
            <a:spLocks/>
          </p:cNvSpPr>
          <p:nvPr/>
        </p:nvSpPr>
        <p:spPr>
          <a:xfrm>
            <a:off x="605204" y="4033694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производительность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2044ACE-1939-46DB-9BCF-61D39F5D5E52}"/>
              </a:ext>
            </a:extLst>
          </p:cNvPr>
          <p:cNvSpPr txBox="1">
            <a:spLocks/>
          </p:cNvSpPr>
          <p:nvPr/>
        </p:nvSpPr>
        <p:spPr>
          <a:xfrm>
            <a:off x="613996" y="1985912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продукт</a:t>
            </a:r>
          </a:p>
        </p:txBody>
      </p:sp>
    </p:spTree>
    <p:extLst>
      <p:ext uri="{BB962C8B-B14F-4D97-AF65-F5344CB8AC3E}">
        <p14:creationId xmlns:p14="http://schemas.microsoft.com/office/powerpoint/2010/main" val="21261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0635B6-429D-4960-BD51-0EA43AAA8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style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1DF442-210F-4A2D-BA31-039DF4688E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77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485270" y="612844"/>
            <a:ext cx="6910338" cy="563231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400" b="0" dirty="0">
                <a:solidFill>
                  <a:srgbClr val="697098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// function definition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callbackCaller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b="0" dirty="0" err="1">
                <a:solidFill>
                  <a:srgbClr val="7986E7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arg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)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if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(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typeof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arg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===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)</a:t>
            </a: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return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arg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()</a:t>
            </a: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}</a:t>
            </a:r>
          </a:p>
          <a:p>
            <a:b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b="0" dirty="0">
                <a:solidFill>
                  <a:srgbClr val="697098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// function call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b="0" dirty="0" err="1">
                <a:solidFill>
                  <a:srgbClr val="82AA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callbackCaller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function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b="0" dirty="0">
                <a:solidFill>
                  <a:srgbClr val="7986E7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x</a:t>
            </a:r>
            <a:r>
              <a:rPr lang="en-US" sz="24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)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return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x </a:t>
            </a:r>
            <a:r>
              <a:rPr lang="en-US" sz="2400" b="0" dirty="0">
                <a:solidFill>
                  <a:srgbClr val="89DDFF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**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b="0" dirty="0">
                <a:solidFill>
                  <a:srgbClr val="F78C6C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2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})</a:t>
            </a:r>
          </a:p>
          <a:p>
            <a:b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b="0" dirty="0">
                <a:solidFill>
                  <a:srgbClr val="697098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// loop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while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(</a:t>
            </a:r>
            <a:r>
              <a:rPr lang="en-US" sz="2400" b="0" dirty="0">
                <a:solidFill>
                  <a:srgbClr val="FF5874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true</a:t>
            </a:r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) {</a:t>
            </a:r>
          </a:p>
          <a:p>
            <a:r>
              <a:rPr lang="en-US" sz="24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break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3A1E-39B4-49CB-AE49-793A87FF39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code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38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736A1-46E1-4FB3-9E54-6CA34CB2A8C6}"/>
              </a:ext>
            </a:extLst>
          </p:cNvPr>
          <p:cNvSpPr/>
          <p:nvPr/>
        </p:nvSpPr>
        <p:spPr>
          <a:xfrm>
            <a:off x="597159" y="151179"/>
            <a:ext cx="9548434" cy="655564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000" b="0" dirty="0">
                <a:solidFill>
                  <a:srgbClr val="697098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// object notation</a:t>
            </a:r>
            <a:endParaRPr lang="en-US" sz="20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0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let</a:t>
            </a:r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ticketData</a:t>
            </a:r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flight: 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KL1167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airline: 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KLM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route: {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origin: {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    name: 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Amsterdam Schiphol Airport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    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icao</a:t>
            </a:r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EHAM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0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},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destination: {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    name: 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Helsinki Vantaa Airport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    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icao</a:t>
            </a:r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EFHK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0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}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},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passengers: [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{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    name: 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John Appleseed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    seat: 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000" b="0" dirty="0">
                <a:solidFill>
                  <a:srgbClr val="C3E88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3A</a:t>
            </a:r>
            <a:r>
              <a:rPr lang="en-US" sz="2000" b="0" dirty="0">
                <a:solidFill>
                  <a:srgbClr val="D9F5DD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0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    }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    ]</a:t>
            </a:r>
          </a:p>
          <a:p>
            <a:r>
              <a:rPr lang="en-US" sz="2000" b="0" dirty="0">
                <a:solidFill>
                  <a:srgbClr val="BFC7D5"/>
                </a:solidFill>
                <a:effectLst/>
                <a:latin typeface="Roboto Mono" charset="0"/>
                <a:ea typeface="Roboto Mono" charset="0"/>
                <a:cs typeface="Roboto Mono" charset="0"/>
              </a:rPr>
              <a:t>}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AAB6F3-429F-446B-845B-6846BB2F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B0C28-581A-459E-B5E0-A26D3A02A2B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code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36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0635B6-429D-4960-BD51-0EA43AAA8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style | variable naming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1DF442-210F-4A2D-BA31-039DF4688E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6040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FFFFFF"/>
      </a:dk1>
      <a:lt1>
        <a:srgbClr val="292D3E"/>
      </a:lt1>
      <a:dk2>
        <a:srgbClr val="676E95"/>
      </a:dk2>
      <a:lt2>
        <a:srgbClr val="DFDFDF"/>
      </a:lt2>
      <a:accent1>
        <a:srgbClr val="82AAFF"/>
      </a:accent1>
      <a:accent2>
        <a:srgbClr val="89DDE1"/>
      </a:accent2>
      <a:accent3>
        <a:srgbClr val="C3E88D"/>
      </a:accent3>
      <a:accent4>
        <a:srgbClr val="C792EA"/>
      </a:accent4>
      <a:accent5>
        <a:srgbClr val="FF5370"/>
      </a:accent5>
      <a:accent6>
        <a:srgbClr val="FFCB6B"/>
      </a:accent6>
      <a:hlink>
        <a:srgbClr val="82AAFF"/>
      </a:hlink>
      <a:folHlink>
        <a:srgbClr val="C792EA"/>
      </a:folHlink>
    </a:clrScheme>
    <a:fontScheme name="Palenight fonts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rIns="0" anchor="b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43c15b17-3546-42bc-8e1a-abc1c61544ff" Revision="1" Stencil="System.MyShapes" StencilVersion="1.0"/>
</Control>
</file>

<file path=customXml/itemProps1.xml><?xml version="1.0" encoding="utf-8"?>
<ds:datastoreItem xmlns:ds="http://schemas.openxmlformats.org/officeDocument/2006/customXml" ds:itemID="{31CB691E-69CA-4FC0-BCA7-71D723358B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431</Words>
  <Application>Microsoft Office PowerPoint</Application>
  <PresentationFormat>Widescreen</PresentationFormat>
  <Paragraphs>153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Roboto</vt:lpstr>
      <vt:lpstr>Roboto Light</vt:lpstr>
      <vt:lpstr>Roboto Mono</vt:lpstr>
      <vt:lpstr>Blank</vt:lpstr>
      <vt:lpstr>evolution</vt:lpstr>
      <vt:lpstr>developer</vt:lpstr>
      <vt:lpstr>developer</vt:lpstr>
      <vt:lpstr>дословный перевод на JS</vt:lpstr>
      <vt:lpstr>поддержка</vt:lpstr>
      <vt:lpstr>code style</vt:lpstr>
      <vt:lpstr>PowerPoint Presentation</vt:lpstr>
      <vt:lpstr>PowerPoint Presentation</vt:lpstr>
      <vt:lpstr>code style | variable naming</vt:lpstr>
      <vt:lpstr>PowerPoint Presentation</vt:lpstr>
      <vt:lpstr>syntax sugar | template strings</vt:lpstr>
      <vt:lpstr>PowerPoint Presentation</vt:lpstr>
      <vt:lpstr>PowerPoint Presentation</vt:lpstr>
      <vt:lpstr>constructs | ternary if</vt:lpstr>
      <vt:lpstr>PowerPoint Presentation</vt:lpstr>
      <vt:lpstr>constructs | arrow functions</vt:lpstr>
      <vt:lpstr>PowerPoint Presentation</vt:lpstr>
      <vt:lpstr>PowerPoint Presentation</vt:lpstr>
      <vt:lpstr>PowerPoint Presentation</vt:lpstr>
      <vt:lpstr>PowerPoint Presentation</vt:lpstr>
      <vt:lpstr>user experience design</vt:lpstr>
      <vt:lpstr>breakdown</vt:lpstr>
      <vt:lpstr>breakdown</vt:lpstr>
      <vt:lpstr>breakdown</vt:lpstr>
      <vt:lpstr>PowerPoint Presentation</vt:lpstr>
      <vt:lpstr>red to green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</vt:lpstr>
      <vt:lpstr>API</vt:lpstr>
      <vt:lpstr>API</vt:lpstr>
      <vt:lpstr>PowerPoint Presentation</vt:lpstr>
      <vt:lpstr>breakdown |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Vsevolod Trofimov</dc:creator>
  <cp:lastModifiedBy>Vsevolod Trofimov</cp:lastModifiedBy>
  <cp:revision>41</cp:revision>
  <dcterms:created xsi:type="dcterms:W3CDTF">2017-11-13T07:29:12Z</dcterms:created>
  <dcterms:modified xsi:type="dcterms:W3CDTF">2017-11-13T14:13:43Z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