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7"/>
  </p:notesMasterIdLst>
  <p:sldIdLst>
    <p:sldId id="257" r:id="rId2"/>
    <p:sldId id="258" r:id="rId3"/>
    <p:sldId id="261" r:id="rId4"/>
    <p:sldId id="260" r:id="rId5"/>
    <p:sldId id="272" r:id="rId6"/>
    <p:sldId id="273" r:id="rId7"/>
    <p:sldId id="262" r:id="rId8"/>
    <p:sldId id="274" r:id="rId9"/>
    <p:sldId id="275" r:id="rId10"/>
    <p:sldId id="279" r:id="rId11"/>
    <p:sldId id="293" r:id="rId12"/>
    <p:sldId id="281" r:id="rId13"/>
    <p:sldId id="264" r:id="rId14"/>
    <p:sldId id="265" r:id="rId15"/>
    <p:sldId id="276" r:id="rId16"/>
    <p:sldId id="278" r:id="rId17"/>
    <p:sldId id="277" r:id="rId18"/>
    <p:sldId id="267" r:id="rId19"/>
    <p:sldId id="268" r:id="rId20"/>
    <p:sldId id="303" r:id="rId21"/>
    <p:sldId id="310" r:id="rId22"/>
    <p:sldId id="269" r:id="rId23"/>
    <p:sldId id="301" r:id="rId24"/>
    <p:sldId id="302" r:id="rId25"/>
    <p:sldId id="295" r:id="rId26"/>
    <p:sldId id="308" r:id="rId27"/>
    <p:sldId id="299" r:id="rId28"/>
    <p:sldId id="306" r:id="rId29"/>
    <p:sldId id="307" r:id="rId30"/>
    <p:sldId id="271" r:id="rId31"/>
    <p:sldId id="282" r:id="rId32"/>
    <p:sldId id="311" r:id="rId33"/>
    <p:sldId id="270" r:id="rId34"/>
    <p:sldId id="297" r:id="rId35"/>
    <p:sldId id="294" r:id="rId36"/>
    <p:sldId id="298" r:id="rId37"/>
    <p:sldId id="296" r:id="rId38"/>
    <p:sldId id="283" r:id="rId39"/>
    <p:sldId id="284" r:id="rId40"/>
    <p:sldId id="285" r:id="rId41"/>
    <p:sldId id="286" r:id="rId42"/>
    <p:sldId id="288" r:id="rId43"/>
    <p:sldId id="304" r:id="rId44"/>
    <p:sldId id="305" r:id="rId45"/>
    <p:sldId id="309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SS" id="{8046BFEE-3056-5C48-A816-377CA96FD167}">
          <p14:sldIdLst>
            <p14:sldId id="257"/>
            <p14:sldId id="258"/>
            <p14:sldId id="261"/>
          </p14:sldIdLst>
        </p14:section>
        <p14:section name="CSS Entities &amp; Syntax" id="{672E5984-5E62-7141-B540-18F2C5ED2140}">
          <p14:sldIdLst>
            <p14:sldId id="260"/>
            <p14:sldId id="272"/>
            <p14:sldId id="273"/>
            <p14:sldId id="262"/>
            <p14:sldId id="274"/>
            <p14:sldId id="275"/>
            <p14:sldId id="279"/>
            <p14:sldId id="293"/>
            <p14:sldId id="281"/>
            <p14:sldId id="264"/>
            <p14:sldId id="265"/>
            <p14:sldId id="276"/>
            <p14:sldId id="278"/>
            <p14:sldId id="277"/>
            <p14:sldId id="267"/>
            <p14:sldId id="268"/>
            <p14:sldId id="303"/>
            <p14:sldId id="310"/>
            <p14:sldId id="269"/>
          </p14:sldIdLst>
        </p14:section>
        <p14:section name="Shorthand properties" id="{4FAB61DA-D3E7-AF4B-9870-A5E945986141}">
          <p14:sldIdLst>
            <p14:sldId id="301"/>
            <p14:sldId id="302"/>
          </p14:sldIdLst>
        </p14:section>
        <p14:section name="Property: position" id="{FC8916A7-A6B5-1649-8C32-71607902D51A}">
          <p14:sldIdLst>
            <p14:sldId id="295"/>
            <p14:sldId id="308"/>
            <p14:sldId id="299"/>
            <p14:sldId id="306"/>
            <p14:sldId id="307"/>
          </p14:sldIdLst>
        </p14:section>
        <p14:section name="HTML CSS Link" id="{BE49A591-256E-E043-93B8-A0089E89BF5A}">
          <p14:sldIdLst>
            <p14:sldId id="271"/>
            <p14:sldId id="282"/>
          </p14:sldIdLst>
        </p14:section>
        <p14:section name="Practice" id="{27B82E0F-6202-5F4E-B7D2-D42612D439CD}">
          <p14:sldIdLst>
            <p14:sldId id="311"/>
          </p14:sldIdLst>
        </p14:section>
        <p14:section name="Property: display" id="{4F20EFFE-745C-2948-B122-9E3E8B2F6C7F}">
          <p14:sldIdLst>
            <p14:sldId id="270"/>
            <p14:sldId id="297"/>
            <p14:sldId id="294"/>
            <p14:sldId id="298"/>
            <p14:sldId id="296"/>
          </p14:sldIdLst>
        </p14:section>
        <p14:section name="Box model" id="{8D251F6C-7341-094D-9B1C-F0A7F7A15E25}">
          <p14:sldIdLst>
            <p14:sldId id="283"/>
            <p14:sldId id="284"/>
            <p14:sldId id="285"/>
            <p14:sldId id="286"/>
            <p14:sldId id="288"/>
            <p14:sldId id="304"/>
            <p14:sldId id="305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393E41"/>
    <a:srgbClr val="39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86382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5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284F6-130B-064F-8399-A09D2F7C4908}" type="datetimeFigureOut">
              <a:rPr lang="ru-RU" smtClean="0"/>
              <a:t>16.10.2017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DFE5B-6F7D-7C48-B9FB-8E48CD72E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34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A1D9C-A5DE-43F3-BCDE-564BCEBCA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6CBE8B-E6FD-41A5-80CD-19791BE3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02295A-858C-42F0-B141-4BDEC721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229FF2-4B01-46C0-9B80-E7538A6D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8C9E37-1F42-46AF-BB7F-698BC69B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66E76-E9F2-4EEB-89DE-EE8F3693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EC0F08-FA9A-4C69-BF5F-1EC1DA99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84097-F24F-41F4-94AC-D562B594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0D1BDE-9334-4D79-B83F-606C9EAB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68DE6-68F9-4F56-9582-69155442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6031CE2-A821-4EC0-A473-A349C3E0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360E31-2B26-4622-A742-7EE8FA621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76A680-24E4-4696-ACD9-5DCFA04D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DCB23C-C743-4DCB-93AB-5C672D0D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92AE7A-7E96-456F-BAD6-C5DBC277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BBC0B-8AF8-4749-9F34-7D40286C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55C117-B28E-4C69-AB2A-368294A3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667397-0943-4A60-A473-1FC7AF5E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148C9B-F488-4AB6-945E-8AF44CBC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78725F-54A1-48A2-B7AF-F3729F7F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97455-82CE-4300-86FF-B3CA52BB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BD9FDC-46C8-4A6C-89C2-787251DA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143E3A-5A7A-4AB4-8791-56383C8C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4EDB8F-DB30-48EC-938C-ADD8D20E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F37A12-37ED-460D-B5CB-82681839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B9FA5-9229-49E6-8AB4-1C05F063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8D0DAB-06C2-4C6D-8202-9F49ED1C6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DEA731-9F08-4AF8-955A-065EF9943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4CD19E-91B5-410B-9FBA-D6456064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C5DABD-29A1-4C4D-B05F-30CAB3C1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2AE68A-BB76-460B-B280-B4D1E508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0B741-3DF9-4D16-A859-7BA11C0B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8E75CE-CF6F-4449-A201-9C779A8B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6F1D91-64B1-464D-8727-18810A7F6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54C0A86-D6C0-413B-8F4B-A3186F0DE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8E43AA-FBF8-4380-BB95-9A5C60F62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FDF6260-6173-4BDA-AA6B-DBEA19A5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4C515CE-2EB9-4B12-AA4B-4EEC354E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E5A7E51-90FD-4C98-B7AA-C538409D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72CD8-0240-4FE7-95A0-DE046F48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DAAB11-A14D-4A5E-97B0-7E308332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EC4B48-FCBB-42A2-884F-E861574E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BBDCD9-FC9B-408A-BFC2-07651F8C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2547D4E-ADB6-4B51-9EB2-3F2C44AD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4C518F6-B73D-40D0-9ADE-C9D7E872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173186-A405-4475-B705-2F490DF0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7C3B0-AB5C-44CB-9AB9-A2F6B640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D1FF0-26AE-4BC7-87E1-02DABEAC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D0F52D-A71B-495B-9F23-E24CD8669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A3D9AD-3115-42CC-A1D7-7729FC00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36BBAF-32CD-4E52-94E4-EB4CA5C3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6E0392-9A15-4369-9AC2-262E2264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71A81-E46B-4701-BCEC-689CBAC5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CDF8DA-6ACB-46D0-B693-D214FA999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9D6F91-F6CE-42A3-9341-3CE3CECF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A54A5B-553F-491E-87A2-4F7FF87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BF2E55-486A-4477-9077-66049D8D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C8A2E4-F649-4AA7-98E8-2B7493A3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C78C027-0EA1-4835-ACA9-CCBF6FDD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B76CA-89DA-41AB-889B-24F84422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9583A0-92F1-4569-87D4-C384D5866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D8C8-251A-45B8-BB98-5CBAA419412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16.10.2017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8D92E-426B-443C-BF9D-BEE6861E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44A5F6-85CF-4233-BD13-9E9C8FD9D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2776-C048-47F1-83AA-BF6A4E28430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21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035E0-25CD-48E9-B9F3-0235556F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CSS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5614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3247342" y="2774772"/>
            <a:ext cx="5697315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5400" i="1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classname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Селектор по классу</a:t>
            </a:r>
          </a:p>
        </p:txBody>
      </p:sp>
    </p:spTree>
    <p:extLst>
      <p:ext uri="{BB962C8B-B14F-4D97-AF65-F5344CB8AC3E}">
        <p14:creationId xmlns:p14="http://schemas.microsoft.com/office/powerpoint/2010/main" val="191851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3247342" y="2774772"/>
            <a:ext cx="5697315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5400" i="1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classname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Селектор по классу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3593804" y="3099391"/>
            <a:ext cx="340243" cy="606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2845662" y="4083228"/>
            <a:ext cx="1836526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accent1">
                    <a:lumMod val="75000"/>
                    <a:alpha val="70000"/>
                  </a:schemeClr>
                </a:solidFill>
              </a:rPr>
              <a:t>Точка</a:t>
            </a:r>
            <a:endParaRPr lang="ru-RU" dirty="0">
              <a:solidFill>
                <a:schemeClr val="accent1">
                  <a:lumMod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2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3247342" y="2774772"/>
            <a:ext cx="5697315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5400" i="1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classname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Селектор по классу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3923413" y="3125972"/>
            <a:ext cx="3657601" cy="606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4203243" y="4076865"/>
            <a:ext cx="3097939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accent1">
                    <a:lumMod val="75000"/>
                    <a:alpha val="70000"/>
                  </a:schemeClr>
                </a:solidFill>
              </a:rPr>
              <a:t>Имя класса</a:t>
            </a:r>
            <a:endParaRPr lang="ru-RU" dirty="0">
              <a:solidFill>
                <a:schemeClr val="accent1">
                  <a:lumMod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Селектор по классу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4922059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.card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border-radius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2px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color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white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background-color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red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71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5424" y="966857"/>
            <a:ext cx="6351181" cy="4924285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class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40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'card'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</a:p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	wow</a:t>
            </a:r>
          </a:p>
          <a:p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&lt;/div&gt;</a:t>
            </a:r>
          </a:p>
          <a:p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&lt;div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class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40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'card'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</a:p>
          <a:p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	so cool</a:t>
            </a:r>
          </a:p>
          <a:p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&lt;/div&gt;</a:t>
            </a:r>
          </a:p>
          <a:p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&lt;div&gt;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GET OUT</a:t>
            </a:r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&lt;/div&gt;</a:t>
            </a:r>
          </a:p>
          <a:p>
            <a:endParaRPr lang="en-US" sz="5400" dirty="0">
              <a:solidFill>
                <a:schemeClr val="tx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027581" y="1592062"/>
            <a:ext cx="3019648" cy="1488559"/>
          </a:xfrm>
          <a:prstGeom prst="roundRect">
            <a:avLst>
              <a:gd name="adj" fmla="val 53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wow</a:t>
            </a:r>
            <a:endParaRPr lang="ru-RU" sz="44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027581" y="3211755"/>
            <a:ext cx="3019648" cy="1488559"/>
          </a:xfrm>
          <a:prstGeom prst="roundRect">
            <a:avLst>
              <a:gd name="adj" fmla="val 53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so cool</a:t>
            </a:r>
            <a:endParaRPr lang="ru-RU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8304028" y="4831448"/>
            <a:ext cx="2466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GET OUT</a:t>
            </a:r>
            <a:endParaRPr lang="ru-RU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2434856" y="1286541"/>
            <a:ext cx="3583172" cy="5422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2449033" y="3118885"/>
            <a:ext cx="3583172" cy="5422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Селектор по </a:t>
            </a:r>
            <a:r>
              <a:rPr lang="en-US" dirty="0"/>
              <a:t>id</a:t>
            </a:r>
            <a:endParaRPr lang="ru-RU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4671671" y="2774772"/>
            <a:ext cx="2848658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#</a:t>
            </a:r>
            <a:r>
              <a:rPr lang="en-US" sz="5400" i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id</a:t>
            </a:r>
            <a:r>
              <a:rPr lang="en-US" sz="540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6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Селектор по </a:t>
            </a:r>
            <a:r>
              <a:rPr lang="en-US" dirty="0"/>
              <a:t>id</a:t>
            </a:r>
            <a:endParaRPr lang="ru-RU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4671671" y="2774772"/>
            <a:ext cx="2848658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#</a:t>
            </a:r>
            <a:r>
              <a:rPr lang="en-US" sz="5400" i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id</a:t>
            </a:r>
            <a:r>
              <a:rPr lang="en-US" sz="540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4912241" y="3125972"/>
            <a:ext cx="478466" cy="606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3582853" y="4083228"/>
            <a:ext cx="3137242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accent1">
                    <a:lumMod val="75000"/>
                    <a:alpha val="70000"/>
                  </a:schemeClr>
                </a:solidFill>
              </a:rPr>
              <a:t>«Решётка»</a:t>
            </a:r>
            <a:endParaRPr lang="ru-RU" dirty="0">
              <a:solidFill>
                <a:schemeClr val="accent1">
                  <a:lumMod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7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Селектор по </a:t>
            </a:r>
            <a:r>
              <a:rPr lang="en-US" dirty="0"/>
              <a:t>id</a:t>
            </a:r>
            <a:endParaRPr lang="ru-RU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4671671" y="2774772"/>
            <a:ext cx="2848658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#</a:t>
            </a:r>
            <a:r>
              <a:rPr lang="en-US" sz="5400" i="1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id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5401339" y="3125972"/>
            <a:ext cx="797441" cy="606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2957621" y="4083228"/>
            <a:ext cx="5684875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accent1">
                    <a:lumMod val="75000"/>
                    <a:alpha val="70000"/>
                  </a:schemeClr>
                </a:solidFill>
              </a:rPr>
              <a:t>Имя идентификатора</a:t>
            </a:r>
            <a:endParaRPr lang="ru-RU" dirty="0">
              <a:solidFill>
                <a:schemeClr val="accent1">
                  <a:lumMod val="7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2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</a:t>
            </a:r>
            <a:r>
              <a:rPr lang="ru-RU" dirty="0"/>
              <a:t> Селектор по </a:t>
            </a:r>
            <a:r>
              <a:rPr lang="en-US" dirty="0"/>
              <a:t>id</a:t>
            </a:r>
            <a:endParaRPr lang="ru-RU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4922059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#root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ru-RU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font-family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 err="1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Roboto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font-size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 1.2em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font-weight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bold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3044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84791" y="924679"/>
            <a:ext cx="6351181" cy="5008641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8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&lt;div&gt;</a:t>
            </a:r>
          </a:p>
          <a:p>
            <a:r>
              <a:rPr lang="en-US" sz="48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	Sad life</a:t>
            </a:r>
          </a:p>
          <a:p>
            <a:r>
              <a:rPr lang="en-US" sz="48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&lt;/div&gt;</a:t>
            </a:r>
          </a:p>
          <a:p>
            <a:r>
              <a:rPr lang="en-US" sz="48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&lt;div </a:t>
            </a:r>
            <a:r>
              <a:rPr lang="en-US" sz="48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id</a:t>
            </a:r>
            <a:r>
              <a:rPr lang="en-US" sz="48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48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’root'</a:t>
            </a:r>
            <a:r>
              <a:rPr lang="en-US" sz="48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</a:p>
          <a:p>
            <a:r>
              <a:rPr lang="en-US" sz="48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	Happy life</a:t>
            </a:r>
          </a:p>
          <a:p>
            <a:r>
              <a:rPr lang="en-US" sz="48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&lt;/div&gt;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14659" y="2413336"/>
            <a:ext cx="2626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charset="0"/>
                <a:ea typeface="Times New Roman" charset="0"/>
                <a:cs typeface="Times New Roman" charset="0"/>
              </a:rPr>
              <a:t>Sad life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6208" y="3429000"/>
            <a:ext cx="442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Happy life</a:t>
            </a:r>
            <a:endParaRPr lang="ru-RU" sz="7200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2721936" y="3429000"/>
            <a:ext cx="3242930" cy="6858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57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+mj-lt"/>
              </a:rPr>
              <a:t>Парадигма: </a:t>
            </a:r>
            <a:r>
              <a:rPr lang="ru-RU" dirty="0"/>
              <a:t>Декларативный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Пишешь, что должно быть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/>
              <a:t>Цель:</a:t>
            </a:r>
            <a:r>
              <a:rPr lang="ru-RU" dirty="0"/>
              <a:t> Разделить описание стилей и структуры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128402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</a:t>
            </a:r>
            <a:r>
              <a:rPr lang="ru-RU" dirty="0"/>
              <a:t> </a:t>
            </a:r>
            <a:r>
              <a:rPr lang="en-US" dirty="0"/>
              <a:t>Wildcard selector</a:t>
            </a:r>
            <a:r>
              <a:rPr lang="ru-RU" dirty="0"/>
              <a:t> 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167640" y="2774772"/>
            <a:ext cx="1856720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*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01741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— </a:t>
            </a:r>
            <a:r>
              <a:rPr lang="ru-RU" dirty="0"/>
              <a:t>С</a:t>
            </a:r>
            <a:r>
              <a:rPr lang="ru-RU"/>
              <a:t>пецифичность</a:t>
            </a:r>
            <a:endParaRPr lang="ru-RU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10129647" y="2774772"/>
            <a:ext cx="1209713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*</a:t>
            </a:r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95EE36B5-2D00-453F-9CCC-895CEF1CBE6A}"/>
              </a:ext>
            </a:extLst>
          </p:cNvPr>
          <p:cNvSpPr/>
          <p:nvPr/>
        </p:nvSpPr>
        <p:spPr>
          <a:xfrm>
            <a:off x="838200" y="2774772"/>
            <a:ext cx="1834637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#</a:t>
            </a:r>
            <a:r>
              <a:rPr lang="en-US" sz="5400" i="1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id</a:t>
            </a:r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B9260B4-861C-4929-978C-D3E13734B8CF}"/>
              </a:ext>
            </a:extLst>
          </p:cNvPr>
          <p:cNvSpPr/>
          <p:nvPr/>
        </p:nvSpPr>
        <p:spPr>
          <a:xfrm>
            <a:off x="3521177" y="2774772"/>
            <a:ext cx="3065534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5400" i="1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class</a:t>
            </a:r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CACB04A-21C2-4062-8956-8ABB2C61B562}"/>
              </a:ext>
            </a:extLst>
          </p:cNvPr>
          <p:cNvSpPr/>
          <p:nvPr/>
        </p:nvSpPr>
        <p:spPr>
          <a:xfrm>
            <a:off x="7435051" y="2774772"/>
            <a:ext cx="1846256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5400" i="1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tag</a:t>
            </a:r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89D9AD-E2B2-4C54-A9FD-A71F692C7C85}"/>
              </a:ext>
            </a:extLst>
          </p:cNvPr>
          <p:cNvSpPr txBox="1"/>
          <p:nvPr/>
        </p:nvSpPr>
        <p:spPr>
          <a:xfrm>
            <a:off x="2842030" y="2967335"/>
            <a:ext cx="50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ru-RU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94E0A9-3228-46D9-BDF6-2097F8F3E8E0}"/>
              </a:ext>
            </a:extLst>
          </p:cNvPr>
          <p:cNvSpPr txBox="1"/>
          <p:nvPr/>
        </p:nvSpPr>
        <p:spPr>
          <a:xfrm>
            <a:off x="6755904" y="2945285"/>
            <a:ext cx="50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ru-RU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D1D2A74-B791-4D2E-8C17-E55FF9FC4C53}"/>
              </a:ext>
            </a:extLst>
          </p:cNvPr>
          <p:cNvSpPr txBox="1"/>
          <p:nvPr/>
        </p:nvSpPr>
        <p:spPr>
          <a:xfrm>
            <a:off x="9450500" y="2967335"/>
            <a:ext cx="50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ru-RU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Единицы измерения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27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px</a:t>
            </a:r>
            <a:r>
              <a:rPr lang="en-US" dirty="0"/>
              <a:t> (</a:t>
            </a:r>
            <a:r>
              <a:rPr lang="ru-RU" dirty="0"/>
              <a:t>пиксели)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em</a:t>
            </a:r>
            <a:r>
              <a:rPr lang="ru-RU" dirty="0"/>
              <a:t> (размер шрифта родительского элемента)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rem (</a:t>
            </a:r>
            <a:r>
              <a:rPr lang="ru-RU" dirty="0"/>
              <a:t>размер шрифта иерархически верхнего элемента)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%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vh</a:t>
            </a:r>
            <a:r>
              <a:rPr lang="en-US" dirty="0"/>
              <a:t>, </a:t>
            </a:r>
            <a:r>
              <a:rPr lang="en-US" dirty="0" err="1"/>
              <a:t>vw</a:t>
            </a:r>
            <a:r>
              <a:rPr lang="ru-RU" dirty="0"/>
              <a:t> (</a:t>
            </a:r>
            <a:r>
              <a:rPr lang="en-US" dirty="0"/>
              <a:t>viewport height &amp; viewport width)</a:t>
            </a:r>
          </a:p>
          <a:p>
            <a:pPr>
              <a:lnSpc>
                <a:spcPct val="150000"/>
              </a:lnSpc>
            </a:pPr>
            <a:r>
              <a:rPr lang="mr-IN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894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properties</a:t>
            </a:r>
            <a:endParaRPr lang="ru-RU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40516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font-style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italic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font-weight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bold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font-size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.8rem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font-family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 err="1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Roboto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208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properties</a:t>
            </a:r>
            <a:endParaRPr lang="ru-RU" dirty="0"/>
          </a:p>
        </p:txBody>
      </p:sp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1159600"/>
          </a:xfrm>
          <a:prstGeom prst="roundRect">
            <a:avLst>
              <a:gd name="adj" fmla="val 143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4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italic bold .8rem '</a:t>
            </a:r>
            <a:r>
              <a:rPr lang="en-US" sz="4000" dirty="0" err="1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Roboto</a:t>
            </a:r>
            <a:r>
              <a:rPr lang="en-US" sz="4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4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437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i="1" dirty="0">
                <a:solidFill>
                  <a:schemeClr val="accent3"/>
                </a:solidFill>
              </a:rPr>
              <a:t>—</a:t>
            </a:r>
            <a:r>
              <a:rPr lang="ru-RU" i="1" dirty="0">
                <a:solidFill>
                  <a:schemeClr val="accent3"/>
                </a:solidFill>
              </a:rPr>
              <a:t> </a:t>
            </a:r>
            <a:r>
              <a:rPr lang="en-US" i="1" dirty="0">
                <a:solidFill>
                  <a:schemeClr val="accent3"/>
                </a:solidFill>
              </a:rPr>
              <a:t>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relative</a:t>
            </a:r>
          </a:p>
          <a:p>
            <a:pPr>
              <a:lnSpc>
                <a:spcPct val="150000"/>
              </a:lnSpc>
            </a:pPr>
            <a:r>
              <a:rPr lang="en-US" dirty="0"/>
              <a:t>absolute</a:t>
            </a:r>
          </a:p>
          <a:p>
            <a:pPr>
              <a:lnSpc>
                <a:spcPct val="150000"/>
              </a:lnSpc>
            </a:pPr>
            <a:r>
              <a:rPr lang="en-US" dirty="0"/>
              <a:t>fixed</a:t>
            </a:r>
          </a:p>
          <a:p>
            <a:pPr>
              <a:lnSpc>
                <a:spcPct val="150000"/>
              </a:lnSpc>
            </a:pPr>
            <a:r>
              <a:rPr lang="en-US" dirty="0"/>
              <a:t>sticky</a:t>
            </a:r>
          </a:p>
        </p:txBody>
      </p:sp>
    </p:spTree>
    <p:extLst>
      <p:ext uri="{BB962C8B-B14F-4D97-AF65-F5344CB8AC3E}">
        <p14:creationId xmlns:p14="http://schemas.microsoft.com/office/powerpoint/2010/main" val="118042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813" y="2875002"/>
            <a:ext cx="6474373" cy="110799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lorem ipsum</a:t>
            </a:r>
            <a:endParaRPr lang="ru-RU" sz="6600" dirty="0">
              <a:latin typeface="+mj-lt"/>
            </a:endParaRPr>
          </a:p>
        </p:txBody>
      </p:sp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96000" y="5662800"/>
            <a:ext cx="5904053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position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36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static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0900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96000" y="5662800"/>
            <a:ext cx="5904053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position</a:t>
            </a:r>
            <a:r>
              <a:rPr lang="en-US" sz="36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360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relative</a:t>
            </a:r>
            <a:r>
              <a:rPr lang="en-US" sz="36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  <a:endParaRPr lang="en-US" sz="36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8813" y="2875002"/>
            <a:ext cx="6474373" cy="1107996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B8B8B8"/>
                </a:solidFill>
                <a:latin typeface="+mj-lt"/>
              </a:rPr>
              <a:t>lorem ipsum</a:t>
            </a:r>
            <a:endParaRPr lang="ru-RU" sz="6600" dirty="0">
              <a:solidFill>
                <a:srgbClr val="B8B8B8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5215" y="3424847"/>
            <a:ext cx="6474373" cy="110799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lorem ipsum</a:t>
            </a:r>
            <a:endParaRPr lang="ru-RU" sz="6600" dirty="0">
              <a:latin typeface="+mj-lt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58813" y="2875002"/>
            <a:ext cx="815077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858811" y="2875002"/>
            <a:ext cx="2" cy="16619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858811" y="4244888"/>
            <a:ext cx="167640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0449474" y="2875002"/>
            <a:ext cx="18829" cy="55399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63067" y="2090427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top</a:t>
            </a:r>
            <a:r>
              <a:rPr lang="en-US" sz="4400" dirty="0"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sz="4400" dirty="0">
                <a:solidFill>
                  <a:schemeClr val="accent5"/>
                </a:solidFill>
                <a:latin typeface="Roboto Mono" charset="0"/>
                <a:ea typeface="Roboto Mono" charset="0"/>
                <a:cs typeface="Roboto Mono" charset="0"/>
              </a:rPr>
              <a:t>20px</a:t>
            </a:r>
            <a:r>
              <a:rPr lang="en-US" sz="4400" dirty="0">
                <a:latin typeface="Roboto Mono" charset="0"/>
                <a:ea typeface="Roboto Mono" charset="0"/>
                <a:cs typeface="Roboto Mono" charset="0"/>
              </a:rPr>
              <a:t>;</a:t>
            </a:r>
            <a:endParaRPr lang="ru-RU" sz="4400" dirty="0"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8811" y="4532842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left</a:t>
            </a:r>
            <a:r>
              <a:rPr lang="en-US" sz="4400" dirty="0"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sz="4400" dirty="0">
                <a:solidFill>
                  <a:schemeClr val="accent5"/>
                </a:solidFill>
                <a:latin typeface="Roboto Mono" charset="0"/>
                <a:ea typeface="Roboto Mono" charset="0"/>
                <a:cs typeface="Roboto Mono" charset="0"/>
              </a:rPr>
              <a:t>50px</a:t>
            </a:r>
            <a:r>
              <a:rPr lang="en-US" sz="4400" dirty="0">
                <a:latin typeface="Roboto Mono" charset="0"/>
                <a:ea typeface="Roboto Mono" charset="0"/>
                <a:cs typeface="Roboto Mono" charset="0"/>
              </a:rPr>
              <a:t>;</a:t>
            </a:r>
            <a:endParaRPr lang="ru-RU" sz="4400" dirty="0"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22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96000" y="5662800"/>
            <a:ext cx="5904053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position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36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absolute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84852" y="1968062"/>
            <a:ext cx="10502596" cy="2921876"/>
          </a:xfrm>
          <a:prstGeom prst="roundRect">
            <a:avLst>
              <a:gd name="adj" fmla="val 18825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7" y="2343806"/>
            <a:ext cx="2157250" cy="2157250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  <p:cxnSp>
        <p:nvCxnSpPr>
          <p:cNvPr id="8" name="Прямая со стрелкой 7"/>
          <p:cNvCxnSpPr>
            <a:endCxn id="6" idx="0"/>
          </p:cNvCxnSpPr>
          <p:nvPr/>
        </p:nvCxnSpPr>
        <p:spPr>
          <a:xfrm>
            <a:off x="6140232" y="1968062"/>
            <a:ext cx="0" cy="375744"/>
          </a:xfrm>
          <a:prstGeom prst="straightConnector1">
            <a:avLst/>
          </a:prstGeom>
          <a:ln w="50800">
            <a:headEnd type="triangle" w="sm" len="sm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6" idx="1"/>
            <a:endCxn id="5" idx="1"/>
          </p:cNvCxnSpPr>
          <p:nvPr/>
        </p:nvCxnSpPr>
        <p:spPr>
          <a:xfrm flipH="1">
            <a:off x="4684852" y="3422431"/>
            <a:ext cx="376755" cy="6569"/>
          </a:xfrm>
          <a:prstGeom prst="straightConnector1">
            <a:avLst/>
          </a:prstGeom>
          <a:ln w="50800">
            <a:headEnd type="triangle" w="sm" len="sm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7614" y="1153385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top</a:t>
            </a:r>
            <a:r>
              <a:rPr lang="en-US" sz="4400" dirty="0"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sz="4400" dirty="0">
                <a:solidFill>
                  <a:schemeClr val="accent5"/>
                </a:solidFill>
                <a:latin typeface="Roboto Mono" charset="0"/>
                <a:ea typeface="Roboto Mono" charset="0"/>
                <a:cs typeface="Roboto Mono" charset="0"/>
              </a:rPr>
              <a:t>.6rem</a:t>
            </a:r>
            <a:r>
              <a:rPr lang="en-US" sz="4400" dirty="0">
                <a:latin typeface="Roboto Mono" charset="0"/>
                <a:ea typeface="Roboto Mono" charset="0"/>
                <a:cs typeface="Roboto Mono" charset="0"/>
              </a:rPr>
              <a:t>;</a:t>
            </a:r>
            <a:endParaRPr lang="ru-RU" sz="4400" dirty="0"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383" y="3037710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Mono" charset="0"/>
                <a:ea typeface="Roboto Mono" charset="0"/>
                <a:cs typeface="Roboto Mono" charset="0"/>
              </a:rPr>
              <a:t>left</a:t>
            </a:r>
            <a:r>
              <a:rPr lang="en-US" sz="4400" dirty="0">
                <a:latin typeface="Roboto Mono" charset="0"/>
                <a:ea typeface="Roboto Mono" charset="0"/>
                <a:cs typeface="Roboto Mono" charset="0"/>
              </a:rPr>
              <a:t>: </a:t>
            </a:r>
            <a:r>
              <a:rPr lang="en-US" sz="4400" dirty="0">
                <a:solidFill>
                  <a:schemeClr val="accent5"/>
                </a:solidFill>
                <a:latin typeface="Roboto Mono" charset="0"/>
                <a:ea typeface="Roboto Mono" charset="0"/>
                <a:cs typeface="Roboto Mono" charset="0"/>
              </a:rPr>
              <a:t>.6rem</a:t>
            </a:r>
            <a:r>
              <a:rPr lang="en-US" sz="4400" dirty="0">
                <a:latin typeface="Roboto Mono" charset="0"/>
                <a:ea typeface="Roboto Mono" charset="0"/>
                <a:cs typeface="Roboto Mono" charset="0"/>
              </a:rPr>
              <a:t>;</a:t>
            </a:r>
            <a:endParaRPr lang="ru-RU" sz="4400" dirty="0"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48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947338" y="5662800"/>
            <a:ext cx="5052715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position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36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fixed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05" y="252677"/>
            <a:ext cx="8702990" cy="50042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08" y="1384258"/>
            <a:ext cx="2712983" cy="2712983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6096000" y="536028"/>
            <a:ext cx="0" cy="84823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3"/>
          </p:cNvCxnSpPr>
          <p:nvPr/>
        </p:nvCxnSpPr>
        <p:spPr>
          <a:xfrm flipV="1">
            <a:off x="7452491" y="2740749"/>
            <a:ext cx="1943757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2795751" y="2740748"/>
            <a:ext cx="1943757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095999" y="4097241"/>
            <a:ext cx="1" cy="53782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0" y="72931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 Mono" charset="0"/>
                <a:ea typeface="Roboto Mono" charset="0"/>
                <a:cs typeface="Roboto Mono" charset="0"/>
              </a:rPr>
              <a:t>top</a:t>
            </a:r>
            <a:endParaRPr lang="ru-RU" sz="2400" dirty="0"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173" y="225732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 Mono" charset="0"/>
                <a:ea typeface="Roboto Mono" charset="0"/>
                <a:cs typeface="Roboto Mono" charset="0"/>
              </a:rPr>
              <a:t>right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39508" y="4135318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 Mono" charset="0"/>
                <a:ea typeface="Roboto Mono" charset="0"/>
                <a:cs typeface="Roboto Mono" charset="0"/>
              </a:rPr>
              <a:t>bottom</a:t>
            </a:r>
            <a:endParaRPr lang="ru-RU" sz="2400" dirty="0"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6606" y="27547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 Mono" charset="0"/>
                <a:ea typeface="Roboto Mono" charset="0"/>
                <a:cs typeface="Roboto Mono" charset="0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14455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 </a:t>
            </a:r>
            <a:r>
              <a:rPr lang="ru-RU" dirty="0"/>
              <a:t>Сущности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95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Селектор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Свойство (</a:t>
            </a:r>
            <a:r>
              <a:rPr lang="en-US" dirty="0"/>
              <a:t>Property)</a:t>
            </a:r>
            <a:endParaRPr lang="ru-R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‘@’-</a:t>
            </a:r>
            <a:r>
              <a:rPr lang="ru-RU" dirty="0"/>
              <a:t>правило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765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всё круто, а как с этим работать?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5424" y="2455417"/>
            <a:ext cx="4901609" cy="3828425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3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&lt;div </a:t>
            </a:r>
            <a:r>
              <a:rPr lang="en-US" sz="3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class</a:t>
            </a:r>
            <a:r>
              <a:rPr lang="en-US" sz="3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30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'card'</a:t>
            </a:r>
            <a:r>
              <a:rPr lang="en-US" sz="3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</a:p>
          <a:p>
            <a:r>
              <a:rPr lang="en-US" sz="3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	wow</a:t>
            </a:r>
          </a:p>
          <a:p>
            <a:r>
              <a:rPr lang="en-US" sz="3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&lt;/div&gt;</a:t>
            </a:r>
          </a:p>
          <a:p>
            <a:r>
              <a:rPr lang="en-US" sz="3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&lt;div </a:t>
            </a:r>
            <a:r>
              <a:rPr lang="en-US" sz="3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class</a:t>
            </a:r>
            <a:r>
              <a:rPr lang="en-US" sz="3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30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'card'</a:t>
            </a:r>
            <a:r>
              <a:rPr lang="en-US" sz="3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&gt;</a:t>
            </a:r>
          </a:p>
          <a:p>
            <a:r>
              <a:rPr lang="en-US" sz="3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	so cool</a:t>
            </a:r>
          </a:p>
          <a:p>
            <a:r>
              <a:rPr lang="en-US" sz="3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&lt;/div&gt;</a:t>
            </a:r>
          </a:p>
          <a:p>
            <a:r>
              <a:rPr lang="en-US" sz="3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&lt;div&gt;</a:t>
            </a:r>
            <a:r>
              <a:rPr lang="en-US" sz="3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GET OUT</a:t>
            </a:r>
            <a:r>
              <a:rPr lang="en-US" sz="3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Roboto Mono" charset="0"/>
              </a:rPr>
              <a:t>&lt;/div&gt;</a:t>
            </a:r>
          </a:p>
          <a:p>
            <a:endParaRPr lang="en-US" sz="2000" dirty="0">
              <a:solidFill>
                <a:schemeClr val="tx1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6589" y="1719109"/>
            <a:ext cx="157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HTML</a:t>
            </a:r>
            <a:endParaRPr lang="ru-RU" sz="4000" dirty="0"/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659525" y="2455417"/>
            <a:ext cx="4940596" cy="3828425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20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.card 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en-US" sz="20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border-radius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20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2px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color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2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white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background-color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2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red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  <a:p>
            <a:endParaRPr lang="en-US" sz="20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  <a:p>
            <a:r>
              <a:rPr lang="en-US" sz="20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#root 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ru-RU" sz="20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font-family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2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2000" dirty="0" err="1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Roboto</a:t>
            </a:r>
            <a:r>
              <a:rPr lang="en-US" sz="2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font-size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2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 1.2em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font-weight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20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bold</a:t>
            </a:r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  <a:p>
            <a:endParaRPr lang="en-US" sz="20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6714" y="1719109"/>
            <a:ext cx="1127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CSS</a:t>
            </a:r>
            <a:endParaRPr lang="ru-RU" sz="40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497033" y="4369629"/>
            <a:ext cx="1162492" cy="0"/>
          </a:xfrm>
          <a:prstGeom prst="straightConnector1">
            <a:avLst/>
          </a:prstGeom>
          <a:ln w="53975" cap="rnd">
            <a:solidFill>
              <a:schemeClr val="accent3"/>
            </a:solidFill>
            <a:prstDash val="sysDot"/>
            <a:miter lim="800000"/>
            <a:headEnd type="triangle" w="sm" len="med"/>
            <a:tailEnd type="triangle" w="sm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82640" y="3661743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ru-RU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66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 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2030818" y="607920"/>
            <a:ext cx="2232837" cy="839972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r>
              <a:rPr lang="en-US" sz="4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&lt;link&gt;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00269" y="2083330"/>
            <a:ext cx="10991461" cy="3105357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&lt;link </a:t>
            </a:r>
            <a:r>
              <a:rPr lang="en-US" sz="5400" dirty="0" err="1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rel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'stylesheet'</a:t>
            </a:r>
          </a:p>
          <a:p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      type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'text/</a:t>
            </a:r>
            <a:r>
              <a:rPr lang="en-US" sz="5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css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     </a:t>
            </a:r>
            <a:r>
              <a:rPr lang="en-US" sz="5400" dirty="0" err="1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href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main.css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'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3942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7772400" y="144966"/>
            <a:ext cx="6777" cy="2765502"/>
          </a:xfrm>
          <a:prstGeom prst="line">
            <a:avLst/>
          </a:prstGeom>
          <a:ln w="6350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53966" y="1259068"/>
            <a:ext cx="337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>
                <a:latin typeface="+mj-lt"/>
                <a:ea typeface="Roboto Mono" charset="0"/>
                <a:cs typeface="Roboto Mono" charset="0"/>
              </a:rPr>
              <a:t>правый </a:t>
            </a:r>
            <a:r>
              <a:rPr lang="ru-RU" sz="2400" dirty="0" smtClean="0">
                <a:latin typeface="+mj-lt"/>
                <a:ea typeface="Roboto Mono" charset="0"/>
                <a:cs typeface="Roboto Mono" charset="0"/>
              </a:rPr>
              <a:t>край экрана</a:t>
            </a:r>
            <a:endParaRPr lang="ru-RU" sz="2400" dirty="0">
              <a:latin typeface="+mj-lt"/>
              <a:ea typeface="Roboto Mono" charset="0"/>
              <a:cs typeface="Roboto Mono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238" t="959" r="-1"/>
          <a:stretch/>
        </p:blipFill>
        <p:spPr>
          <a:xfrm>
            <a:off x="335312" y="339003"/>
            <a:ext cx="7437088" cy="23017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2" y="2937235"/>
            <a:ext cx="4974528" cy="3711430"/>
          </a:xfrm>
          <a:prstGeom prst="rect">
            <a:avLst/>
          </a:prstGeom>
        </p:spPr>
      </p:pic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780070" y="4287904"/>
            <a:ext cx="5052715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3600" dirty="0" smtClean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class</a:t>
            </a:r>
            <a:r>
              <a:rPr lang="en-US" sz="3600" dirty="0" smtClean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=</a:t>
            </a:r>
            <a:r>
              <a:rPr lang="en-US" sz="3600" dirty="0" smtClean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’cl1 </a:t>
            </a:r>
            <a:r>
              <a:rPr lang="en-US" sz="3600" smtClean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cl2'</a:t>
            </a:r>
            <a:endParaRPr lang="en-US" sz="36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40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2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inline</a:t>
            </a:r>
            <a:endParaRPr lang="en-US" i="1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block</a:t>
            </a:r>
          </a:p>
          <a:p>
            <a:pPr>
              <a:lnSpc>
                <a:spcPct val="150000"/>
              </a:lnSpc>
            </a:pPr>
            <a:r>
              <a:rPr lang="en-US" dirty="0"/>
              <a:t>inline-block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/>
              <a:t>none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table, flex, grid …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4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52353" y="1552354"/>
            <a:ext cx="7591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222222"/>
                </a:solidFill>
                <a:latin typeface="+mj-lt"/>
              </a:rPr>
              <a:t>Lorem ipsum</a:t>
            </a:r>
            <a:endParaRPr lang="ru-RU" sz="5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2353" y="3458986"/>
            <a:ext cx="4540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5400" dirty="0" err="1">
                <a:solidFill>
                  <a:srgbClr val="222222"/>
                </a:solidFill>
                <a:latin typeface="Roboto Bold"/>
              </a:rPr>
              <a:t>adipiscing</a:t>
            </a:r>
            <a:r>
              <a:rPr lang="en-US" sz="5400" dirty="0">
                <a:solidFill>
                  <a:srgbClr val="222222"/>
                </a:solidFill>
                <a:latin typeface="Roboto Bold"/>
              </a:rPr>
              <a:t> </a:t>
            </a:r>
            <a:r>
              <a:rPr lang="en-US" sz="5400" dirty="0" err="1">
                <a:solidFill>
                  <a:srgbClr val="222222"/>
                </a:solidFill>
                <a:latin typeface="Roboto Bold"/>
              </a:rPr>
              <a:t>elit</a:t>
            </a:r>
            <a:endParaRPr lang="ru-RU" sz="5400" dirty="0">
              <a:solidFill>
                <a:prstClr val="black"/>
              </a:solidFill>
              <a:latin typeface="Roboto Bold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52354" y="2505670"/>
            <a:ext cx="2892056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22222"/>
                </a:solidFill>
                <a:latin typeface="+mj-lt"/>
              </a:rPr>
              <a:t>sit </a:t>
            </a:r>
            <a:r>
              <a:rPr lang="en-US" sz="5400" dirty="0" err="1">
                <a:solidFill>
                  <a:srgbClr val="222222"/>
                </a:solidFill>
                <a:latin typeface="+mj-lt"/>
              </a:rPr>
              <a:t>amet</a:t>
            </a:r>
            <a:r>
              <a:rPr lang="en-US" sz="5400" dirty="0">
                <a:solidFill>
                  <a:srgbClr val="222222"/>
                </a:solidFill>
                <a:latin typeface="+mj-lt"/>
              </a:rPr>
              <a:t>, </a:t>
            </a:r>
            <a:endParaRPr lang="ru-RU" sz="5400" dirty="0">
              <a:latin typeface="+mj-lt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6960096" y="5661248"/>
            <a:ext cx="5063773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display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36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inline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8705" y="1582340"/>
            <a:ext cx="1824839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222222"/>
                </a:solidFill>
                <a:latin typeface="+mj-lt"/>
              </a:rPr>
              <a:t>dolor</a:t>
            </a:r>
            <a:endParaRPr lang="ru-RU" sz="5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4410" y="2505670"/>
            <a:ext cx="2452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5400" dirty="0" err="1">
                <a:solidFill>
                  <a:srgbClr val="222222"/>
                </a:solidFill>
                <a:latin typeface="Roboto Bold"/>
              </a:rPr>
              <a:t>veniam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494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52353" y="1552354"/>
            <a:ext cx="7591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222222"/>
                </a:solidFill>
                <a:latin typeface="+mj-lt"/>
              </a:rPr>
              <a:t>Lorem ipsum</a:t>
            </a:r>
            <a:endParaRPr lang="ru-RU" sz="5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2353" y="3458986"/>
            <a:ext cx="6981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222222"/>
                </a:solidFill>
                <a:latin typeface="Roboto Bold"/>
              </a:rPr>
              <a:t>veniam</a:t>
            </a:r>
            <a:r>
              <a:rPr lang="en-US" sz="5400" dirty="0">
                <a:solidFill>
                  <a:srgbClr val="222222"/>
                </a:solidFill>
                <a:latin typeface="Roboto Bold"/>
              </a:rPr>
              <a:t> </a:t>
            </a:r>
            <a:r>
              <a:rPr lang="en-US" sz="5400" dirty="0" err="1">
                <a:solidFill>
                  <a:srgbClr val="222222"/>
                </a:solidFill>
                <a:latin typeface="Roboto Bold"/>
              </a:rPr>
              <a:t>adipiscing</a:t>
            </a:r>
            <a:r>
              <a:rPr lang="en-US" sz="5400" dirty="0">
                <a:solidFill>
                  <a:srgbClr val="222222"/>
                </a:solidFill>
                <a:latin typeface="Roboto Bold"/>
              </a:rPr>
              <a:t> </a:t>
            </a:r>
            <a:r>
              <a:rPr lang="en-US" sz="5400" dirty="0" err="1">
                <a:solidFill>
                  <a:srgbClr val="222222"/>
                </a:solidFill>
                <a:latin typeface="Roboto Bold"/>
              </a:rPr>
              <a:t>elit</a:t>
            </a:r>
            <a:endParaRPr lang="ru-RU" sz="5400" dirty="0">
              <a:solidFill>
                <a:prstClr val="black"/>
              </a:solidFill>
              <a:latin typeface="Roboto Bold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52353" y="2505670"/>
            <a:ext cx="469959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22222"/>
                </a:solidFill>
                <a:latin typeface="+mj-lt"/>
              </a:rPr>
              <a:t>dolor sit </a:t>
            </a:r>
            <a:r>
              <a:rPr lang="en-US" sz="5400" dirty="0" err="1">
                <a:solidFill>
                  <a:srgbClr val="222222"/>
                </a:solidFill>
                <a:latin typeface="+mj-lt"/>
              </a:rPr>
              <a:t>amet</a:t>
            </a:r>
            <a:r>
              <a:rPr lang="en-US" sz="5400" dirty="0">
                <a:solidFill>
                  <a:srgbClr val="222222"/>
                </a:solidFill>
                <a:latin typeface="+mj-lt"/>
              </a:rPr>
              <a:t>, </a:t>
            </a:r>
            <a:endParaRPr lang="ru-RU" sz="5400" dirty="0">
              <a:latin typeface="+mj-lt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7106400" y="5662800"/>
            <a:ext cx="4893653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360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display</a:t>
            </a:r>
            <a:r>
              <a:rPr lang="en-US" sz="36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360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block</a:t>
            </a:r>
            <a:r>
              <a:rPr lang="en-US" sz="36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  <a:endParaRPr lang="en-US" sz="36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46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52353" y="1552354"/>
            <a:ext cx="7591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222222"/>
                </a:solidFill>
                <a:latin typeface="+mj-lt"/>
              </a:rPr>
              <a:t>Lorem ipsum</a:t>
            </a:r>
            <a:endParaRPr lang="ru-RU" sz="5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2353" y="3458986"/>
            <a:ext cx="4540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5400" dirty="0" err="1">
                <a:solidFill>
                  <a:srgbClr val="222222"/>
                </a:solidFill>
                <a:latin typeface="Roboto Bold"/>
              </a:rPr>
              <a:t>adipiscing</a:t>
            </a:r>
            <a:r>
              <a:rPr lang="en-US" sz="5400" dirty="0">
                <a:solidFill>
                  <a:srgbClr val="222222"/>
                </a:solidFill>
                <a:latin typeface="Roboto Bold"/>
              </a:rPr>
              <a:t> </a:t>
            </a:r>
            <a:r>
              <a:rPr lang="en-US" sz="5400" dirty="0" err="1">
                <a:solidFill>
                  <a:srgbClr val="222222"/>
                </a:solidFill>
                <a:latin typeface="Roboto Bold"/>
              </a:rPr>
              <a:t>elit</a:t>
            </a:r>
            <a:endParaRPr lang="ru-RU" sz="5400" dirty="0">
              <a:solidFill>
                <a:prstClr val="black"/>
              </a:solidFill>
              <a:latin typeface="Roboto Bold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52353" y="2505670"/>
            <a:ext cx="469959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22222"/>
                </a:solidFill>
                <a:latin typeface="+mj-lt"/>
              </a:rPr>
              <a:t>dolor sit </a:t>
            </a:r>
            <a:r>
              <a:rPr lang="en-US" sz="5400" dirty="0" err="1">
                <a:solidFill>
                  <a:srgbClr val="222222"/>
                </a:solidFill>
                <a:latin typeface="+mj-lt"/>
              </a:rPr>
              <a:t>amet</a:t>
            </a:r>
            <a:r>
              <a:rPr lang="en-US" sz="5400" dirty="0">
                <a:solidFill>
                  <a:srgbClr val="222222"/>
                </a:solidFill>
                <a:latin typeface="+mj-lt"/>
              </a:rPr>
              <a:t>, </a:t>
            </a:r>
            <a:endParaRPr lang="ru-RU" sz="5400" dirty="0">
              <a:latin typeface="+mj-lt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256000" y="5661248"/>
            <a:ext cx="6754350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display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36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inline-block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1946" y="2505670"/>
            <a:ext cx="2452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5400" dirty="0" err="1">
                <a:solidFill>
                  <a:srgbClr val="222222"/>
                </a:solidFill>
                <a:latin typeface="+mj-lt"/>
              </a:rPr>
              <a:t>veniam</a:t>
            </a:r>
            <a:endParaRPr lang="ru-RU" sz="5400" dirty="0">
              <a:solidFill>
                <a:srgbClr val="2222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360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52353" y="1552354"/>
            <a:ext cx="7591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222222"/>
                </a:solidFill>
                <a:latin typeface="+mj-lt"/>
              </a:rPr>
              <a:t>Lorem ipsum</a:t>
            </a:r>
            <a:endParaRPr lang="ru-RU" sz="5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2353" y="2475684"/>
            <a:ext cx="6981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222222"/>
                </a:solidFill>
                <a:latin typeface="Roboto Bold"/>
              </a:rPr>
              <a:t>veniam</a:t>
            </a:r>
            <a:r>
              <a:rPr lang="en-US" sz="5400" dirty="0">
                <a:solidFill>
                  <a:srgbClr val="222222"/>
                </a:solidFill>
                <a:latin typeface="Roboto Bold"/>
              </a:rPr>
              <a:t> </a:t>
            </a:r>
            <a:r>
              <a:rPr lang="en-US" sz="5400" dirty="0" err="1">
                <a:solidFill>
                  <a:srgbClr val="222222"/>
                </a:solidFill>
                <a:latin typeface="Roboto Bold"/>
              </a:rPr>
              <a:t>adipiscing</a:t>
            </a:r>
            <a:r>
              <a:rPr lang="en-US" sz="5400" dirty="0">
                <a:solidFill>
                  <a:srgbClr val="222222"/>
                </a:solidFill>
                <a:latin typeface="Roboto Bold"/>
              </a:rPr>
              <a:t> </a:t>
            </a:r>
            <a:r>
              <a:rPr lang="en-US" sz="5400" dirty="0" err="1">
                <a:solidFill>
                  <a:srgbClr val="222222"/>
                </a:solidFill>
                <a:latin typeface="Roboto Bold"/>
              </a:rPr>
              <a:t>elit</a:t>
            </a:r>
            <a:endParaRPr lang="ru-RU" sz="5400" dirty="0">
              <a:solidFill>
                <a:prstClr val="black"/>
              </a:solidFill>
              <a:latin typeface="Roboto Bold"/>
            </a:endParaRPr>
          </a:p>
          <a:p>
            <a:endParaRPr lang="ru-RU" dirty="0"/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7102800" y="5662800"/>
            <a:ext cx="4893653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display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36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none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53782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36AC6A-573C-469D-999E-322E694D3DAD}"/>
              </a:ext>
            </a:extLst>
          </p:cNvPr>
          <p:cNvSpPr/>
          <p:nvPr/>
        </p:nvSpPr>
        <p:spPr>
          <a:xfrm>
            <a:off x="597159" y="1610686"/>
            <a:ext cx="6400800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BCFC85-878A-4D15-BF68-89C76CB14755}"/>
              </a:ext>
            </a:extLst>
          </p:cNvPr>
          <p:cNvSpPr/>
          <p:nvPr/>
        </p:nvSpPr>
        <p:spPr>
          <a:xfrm>
            <a:off x="1054359" y="2107887"/>
            <a:ext cx="5486400" cy="36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0D0A276-24C5-4502-AA2E-3F7890414550}"/>
              </a:ext>
            </a:extLst>
          </p:cNvPr>
          <p:cNvSpPr/>
          <p:nvPr/>
        </p:nvSpPr>
        <p:spPr>
          <a:xfrm>
            <a:off x="1511559" y="2565087"/>
            <a:ext cx="457200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BF2704-36C8-4D74-A001-6F90C2FF5649}"/>
              </a:ext>
            </a:extLst>
          </p:cNvPr>
          <p:cNvSpPr/>
          <p:nvPr/>
        </p:nvSpPr>
        <p:spPr>
          <a:xfrm>
            <a:off x="1968759" y="3022287"/>
            <a:ext cx="3657600" cy="18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42669B2-201F-4B3A-BD3D-B2D61840F0C4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6948490" y="2075401"/>
            <a:ext cx="961464" cy="0"/>
          </a:xfrm>
          <a:prstGeom prst="line">
            <a:avLst/>
          </a:prstGeom>
          <a:ln w="825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1D71FB9-09B9-444B-A6BC-281DC5CA2ABA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6307331" y="3318770"/>
            <a:ext cx="1602623" cy="911"/>
          </a:xfrm>
          <a:prstGeom prst="line">
            <a:avLst/>
          </a:prstGeom>
          <a:ln w="825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96F58EBA-7AB7-4FB6-8CD0-87E6EBD27D48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855857" y="4542728"/>
            <a:ext cx="2054096" cy="11357"/>
          </a:xfrm>
          <a:prstGeom prst="line">
            <a:avLst/>
          </a:prstGeom>
          <a:ln w="825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79CF32BA-C64D-483C-BEDA-273CDCAEBEC1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336100" y="3312545"/>
            <a:ext cx="948558" cy="4025641"/>
          </a:xfrm>
          <a:prstGeom prst="bentConnector2">
            <a:avLst/>
          </a:prstGeom>
          <a:ln w="7112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C2636B6-88EC-4F97-892B-0967FC755562}"/>
              </a:ext>
            </a:extLst>
          </p:cNvPr>
          <p:cNvSpPr/>
          <p:nvPr/>
        </p:nvSpPr>
        <p:spPr>
          <a:xfrm>
            <a:off x="7909954" y="1613736"/>
            <a:ext cx="26757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Margin</a:t>
            </a:r>
            <a:endParaRPr lang="ru-RU" sz="5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AA69E43-7627-474D-8FCB-3139E645ED07}"/>
              </a:ext>
            </a:extLst>
          </p:cNvPr>
          <p:cNvSpPr/>
          <p:nvPr/>
        </p:nvSpPr>
        <p:spPr>
          <a:xfrm>
            <a:off x="7909954" y="2858016"/>
            <a:ext cx="26757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Border</a:t>
            </a:r>
            <a:endParaRPr lang="ru-RU" sz="5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9D038C5-2606-4427-B97D-69E4C614BB81}"/>
              </a:ext>
            </a:extLst>
          </p:cNvPr>
          <p:cNvSpPr/>
          <p:nvPr/>
        </p:nvSpPr>
        <p:spPr>
          <a:xfrm>
            <a:off x="7909953" y="4092420"/>
            <a:ext cx="30909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Padding</a:t>
            </a:r>
            <a:endParaRPr lang="ru-RU" sz="5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94B600C1-9829-4DAA-B0A2-F9DD8D5722E7}"/>
              </a:ext>
            </a:extLst>
          </p:cNvPr>
          <p:cNvSpPr/>
          <p:nvPr/>
        </p:nvSpPr>
        <p:spPr>
          <a:xfrm>
            <a:off x="7909957" y="5314966"/>
            <a:ext cx="30909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Content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325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37" grpId="0"/>
      <p:bldP spid="38" grpId="0"/>
      <p:bldP spid="39" grpId="0"/>
      <p:bldP spid="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Box model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B12BEA-5360-42DF-976D-36AE05177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7101"/>
          <a:stretch/>
        </p:blipFill>
        <p:spPr>
          <a:xfrm>
            <a:off x="838200" y="1537324"/>
            <a:ext cx="10561320" cy="2143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FD91366-925D-493F-8B18-22B6B9D7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49"/>
          <a:stretch/>
        </p:blipFill>
        <p:spPr>
          <a:xfrm>
            <a:off x="838200" y="4012843"/>
            <a:ext cx="105613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2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Свойство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997149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background-color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gray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font-size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2rem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color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cyan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padding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.7rem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62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1096077" cy="4657390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5400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myBox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	width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100px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padding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20px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border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2px solid #000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A39C5423-ABF3-49EB-941A-4F2AAB30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Box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788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BF2704-36C8-4D74-A001-6F90C2FF5649}"/>
              </a:ext>
            </a:extLst>
          </p:cNvPr>
          <p:cNvSpPr/>
          <p:nvPr/>
        </p:nvSpPr>
        <p:spPr>
          <a:xfrm>
            <a:off x="1968759" y="3022287"/>
            <a:ext cx="3657600" cy="18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79CF32BA-C64D-483C-BEDA-273CDCAEBEC1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5336100" y="3312545"/>
            <a:ext cx="948558" cy="4025641"/>
          </a:xfrm>
          <a:prstGeom prst="bentConnector2">
            <a:avLst/>
          </a:prstGeom>
          <a:ln w="7112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94B600C1-9829-4DAA-B0A2-F9DD8D5722E7}"/>
              </a:ext>
            </a:extLst>
          </p:cNvPr>
          <p:cNvSpPr/>
          <p:nvPr/>
        </p:nvSpPr>
        <p:spPr>
          <a:xfrm>
            <a:off x="7909957" y="5314966"/>
            <a:ext cx="30909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Content</a:t>
            </a:r>
            <a:endParaRPr lang="ru-RU" sz="5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7F86624-4F4B-4B71-ACC8-C0A201338A36}"/>
              </a:ext>
            </a:extLst>
          </p:cNvPr>
          <p:cNvCxnSpPr>
            <a:cxnSpLocks/>
          </p:cNvCxnSpPr>
          <p:nvPr/>
        </p:nvCxnSpPr>
        <p:spPr>
          <a:xfrm>
            <a:off x="1968759" y="1867472"/>
            <a:ext cx="36576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2421DE7-2CDC-4FCA-9F83-147DA8F9976D}"/>
              </a:ext>
            </a:extLst>
          </p:cNvPr>
          <p:cNvSpPr txBox="1"/>
          <p:nvPr/>
        </p:nvSpPr>
        <p:spPr>
          <a:xfrm>
            <a:off x="3006094" y="1159585"/>
            <a:ext cx="158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100</a:t>
            </a:r>
            <a:r>
              <a:rPr lang="en-US" sz="4000" dirty="0" err="1"/>
              <a:t>px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05335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118E79F-177D-478C-B816-328F7FA46027}"/>
              </a:ext>
            </a:extLst>
          </p:cNvPr>
          <p:cNvSpPr/>
          <p:nvPr/>
        </p:nvSpPr>
        <p:spPr>
          <a:xfrm>
            <a:off x="1054359" y="1669101"/>
            <a:ext cx="5486400" cy="36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F0046B7-F3AF-42F1-A35E-29C588381811}"/>
              </a:ext>
            </a:extLst>
          </p:cNvPr>
          <p:cNvSpPr/>
          <p:nvPr/>
        </p:nvSpPr>
        <p:spPr>
          <a:xfrm>
            <a:off x="1511559" y="2126301"/>
            <a:ext cx="457200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BF2704-36C8-4D74-A001-6F90C2FF5649}"/>
              </a:ext>
            </a:extLst>
          </p:cNvPr>
          <p:cNvSpPr/>
          <p:nvPr/>
        </p:nvSpPr>
        <p:spPr>
          <a:xfrm>
            <a:off x="1968759" y="2583501"/>
            <a:ext cx="3657600" cy="18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9F2587A-9D17-4EFD-B166-31D5BF709E3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307331" y="2879984"/>
            <a:ext cx="1602623" cy="911"/>
          </a:xfrm>
          <a:prstGeom prst="line">
            <a:avLst/>
          </a:prstGeom>
          <a:ln w="825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9E8DCC8-8957-47E4-A393-FDBB1E35069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855857" y="4103942"/>
            <a:ext cx="2054096" cy="11357"/>
          </a:xfrm>
          <a:prstGeom prst="line">
            <a:avLst/>
          </a:prstGeom>
          <a:ln w="825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16339CC-56C8-49FF-94CD-2052C87CE1A0}"/>
              </a:ext>
            </a:extLst>
          </p:cNvPr>
          <p:cNvSpPr/>
          <p:nvPr/>
        </p:nvSpPr>
        <p:spPr>
          <a:xfrm>
            <a:off x="7909954" y="2419230"/>
            <a:ext cx="26757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Border</a:t>
            </a:r>
            <a:endParaRPr lang="ru-RU" sz="5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AEE9C5C-B6C2-4184-ACAC-26AB1CDFD809}"/>
              </a:ext>
            </a:extLst>
          </p:cNvPr>
          <p:cNvSpPr/>
          <p:nvPr/>
        </p:nvSpPr>
        <p:spPr>
          <a:xfrm>
            <a:off x="7909953" y="3653634"/>
            <a:ext cx="30909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Padding</a:t>
            </a:r>
            <a:endParaRPr lang="ru-RU" sz="5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6AB1626-0BAF-4838-B238-6AB9EF54246C}"/>
              </a:ext>
            </a:extLst>
          </p:cNvPr>
          <p:cNvCxnSpPr>
            <a:cxnSpLocks/>
          </p:cNvCxnSpPr>
          <p:nvPr/>
        </p:nvCxnSpPr>
        <p:spPr>
          <a:xfrm>
            <a:off x="1054359" y="1428686"/>
            <a:ext cx="54864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8887959-CC4C-47FA-B81B-9949A68B4D9C}"/>
              </a:ext>
            </a:extLst>
          </p:cNvPr>
          <p:cNvSpPr txBox="1"/>
          <p:nvPr/>
        </p:nvSpPr>
        <p:spPr>
          <a:xfrm>
            <a:off x="3006094" y="720799"/>
            <a:ext cx="158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1</a:t>
            </a:r>
            <a:r>
              <a:rPr lang="en-US" sz="4000" dirty="0"/>
              <a:t>44px</a:t>
            </a:r>
            <a:endParaRPr lang="ru-RU" sz="4000" dirty="0"/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xmlns="" id="{3D2E6C66-7093-48D9-A80B-E90963339E9E}"/>
              </a:ext>
            </a:extLst>
          </p:cNvPr>
          <p:cNvSpPr/>
          <p:nvPr/>
        </p:nvSpPr>
        <p:spPr>
          <a:xfrm>
            <a:off x="4769510" y="5662800"/>
            <a:ext cx="7230543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box-sizing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36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content-box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8810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118E79F-177D-478C-B816-328F7FA46027}"/>
              </a:ext>
            </a:extLst>
          </p:cNvPr>
          <p:cNvSpPr/>
          <p:nvPr/>
        </p:nvSpPr>
        <p:spPr>
          <a:xfrm>
            <a:off x="1054359" y="1669101"/>
            <a:ext cx="5486400" cy="36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F0046B7-F3AF-42F1-A35E-29C588381811}"/>
              </a:ext>
            </a:extLst>
          </p:cNvPr>
          <p:cNvSpPr/>
          <p:nvPr/>
        </p:nvSpPr>
        <p:spPr>
          <a:xfrm>
            <a:off x="1511559" y="2126301"/>
            <a:ext cx="457200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BF2704-36C8-4D74-A001-6F90C2FF5649}"/>
              </a:ext>
            </a:extLst>
          </p:cNvPr>
          <p:cNvSpPr/>
          <p:nvPr/>
        </p:nvSpPr>
        <p:spPr>
          <a:xfrm>
            <a:off x="1968759" y="2583501"/>
            <a:ext cx="3657600" cy="18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9F2587A-9D17-4EFD-B166-31D5BF709E3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307331" y="2879984"/>
            <a:ext cx="1602623" cy="911"/>
          </a:xfrm>
          <a:prstGeom prst="line">
            <a:avLst/>
          </a:prstGeom>
          <a:ln w="825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9E8DCC8-8957-47E4-A393-FDBB1E35069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855857" y="4103942"/>
            <a:ext cx="2054096" cy="11357"/>
          </a:xfrm>
          <a:prstGeom prst="line">
            <a:avLst/>
          </a:prstGeom>
          <a:ln w="825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16339CC-56C8-49FF-94CD-2052C87CE1A0}"/>
              </a:ext>
            </a:extLst>
          </p:cNvPr>
          <p:cNvSpPr/>
          <p:nvPr/>
        </p:nvSpPr>
        <p:spPr>
          <a:xfrm>
            <a:off x="7909954" y="2419230"/>
            <a:ext cx="26757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Border</a:t>
            </a:r>
            <a:endParaRPr lang="ru-RU" sz="5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AEE9C5C-B6C2-4184-ACAC-26AB1CDFD809}"/>
              </a:ext>
            </a:extLst>
          </p:cNvPr>
          <p:cNvSpPr/>
          <p:nvPr/>
        </p:nvSpPr>
        <p:spPr>
          <a:xfrm>
            <a:off x="7909953" y="3653634"/>
            <a:ext cx="30909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Padding</a:t>
            </a:r>
            <a:endParaRPr lang="ru-RU" sz="5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6AB1626-0BAF-4838-B238-6AB9EF54246C}"/>
              </a:ext>
            </a:extLst>
          </p:cNvPr>
          <p:cNvCxnSpPr>
            <a:cxnSpLocks/>
          </p:cNvCxnSpPr>
          <p:nvPr/>
        </p:nvCxnSpPr>
        <p:spPr>
          <a:xfrm>
            <a:off x="1054359" y="1428686"/>
            <a:ext cx="54864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8887959-CC4C-47FA-B81B-9949A68B4D9C}"/>
              </a:ext>
            </a:extLst>
          </p:cNvPr>
          <p:cNvSpPr txBox="1"/>
          <p:nvPr/>
        </p:nvSpPr>
        <p:spPr>
          <a:xfrm>
            <a:off x="3006094" y="720799"/>
            <a:ext cx="158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100px</a:t>
            </a:r>
            <a:endParaRPr lang="ru-RU" sz="4000" dirty="0"/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xmlns="" id="{3D2E6C66-7093-48D9-A80B-E90963339E9E}"/>
              </a:ext>
            </a:extLst>
          </p:cNvPr>
          <p:cNvSpPr/>
          <p:nvPr/>
        </p:nvSpPr>
        <p:spPr>
          <a:xfrm>
            <a:off x="4769510" y="5662800"/>
            <a:ext cx="7230543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box-sizing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36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border-box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778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118E79F-177D-478C-B816-328F7FA46027}"/>
              </a:ext>
            </a:extLst>
          </p:cNvPr>
          <p:cNvSpPr/>
          <p:nvPr/>
        </p:nvSpPr>
        <p:spPr>
          <a:xfrm>
            <a:off x="1054359" y="1669101"/>
            <a:ext cx="5486400" cy="36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F0046B7-F3AF-42F1-A35E-29C588381811}"/>
              </a:ext>
            </a:extLst>
          </p:cNvPr>
          <p:cNvSpPr/>
          <p:nvPr/>
        </p:nvSpPr>
        <p:spPr>
          <a:xfrm>
            <a:off x="1511559" y="2126301"/>
            <a:ext cx="457200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BF2704-36C8-4D74-A001-6F90C2FF5649}"/>
              </a:ext>
            </a:extLst>
          </p:cNvPr>
          <p:cNvSpPr/>
          <p:nvPr/>
        </p:nvSpPr>
        <p:spPr>
          <a:xfrm>
            <a:off x="1968759" y="2583501"/>
            <a:ext cx="3657600" cy="182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9F2587A-9D17-4EFD-B166-31D5BF709E3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307331" y="2879984"/>
            <a:ext cx="1602623" cy="911"/>
          </a:xfrm>
          <a:prstGeom prst="line">
            <a:avLst/>
          </a:prstGeom>
          <a:ln w="825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9E8DCC8-8957-47E4-A393-FDBB1E35069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855857" y="4103942"/>
            <a:ext cx="2054096" cy="11357"/>
          </a:xfrm>
          <a:prstGeom prst="line">
            <a:avLst/>
          </a:prstGeom>
          <a:ln w="825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16339CC-56C8-49FF-94CD-2052C87CE1A0}"/>
              </a:ext>
            </a:extLst>
          </p:cNvPr>
          <p:cNvSpPr/>
          <p:nvPr/>
        </p:nvSpPr>
        <p:spPr>
          <a:xfrm>
            <a:off x="7909954" y="2419230"/>
            <a:ext cx="26757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Border</a:t>
            </a:r>
            <a:endParaRPr lang="ru-RU" sz="5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AEE9C5C-B6C2-4184-ACAC-26AB1CDFD809}"/>
              </a:ext>
            </a:extLst>
          </p:cNvPr>
          <p:cNvSpPr/>
          <p:nvPr/>
        </p:nvSpPr>
        <p:spPr>
          <a:xfrm>
            <a:off x="7909953" y="3653634"/>
            <a:ext cx="30909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Roboto Mono" pitchFamily="2" charset="0"/>
                <a:ea typeface="Roboto Mono" pitchFamily="2" charset="0"/>
              </a:rPr>
              <a:t>Padding</a:t>
            </a:r>
            <a:endParaRPr lang="ru-RU" sz="5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6AB1626-0BAF-4838-B238-6AB9EF54246C}"/>
              </a:ext>
            </a:extLst>
          </p:cNvPr>
          <p:cNvCxnSpPr>
            <a:cxnSpLocks/>
          </p:cNvCxnSpPr>
          <p:nvPr/>
        </p:nvCxnSpPr>
        <p:spPr>
          <a:xfrm>
            <a:off x="1054359" y="1428686"/>
            <a:ext cx="54864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8887959-CC4C-47FA-B81B-9949A68B4D9C}"/>
              </a:ext>
            </a:extLst>
          </p:cNvPr>
          <p:cNvSpPr txBox="1"/>
          <p:nvPr/>
        </p:nvSpPr>
        <p:spPr>
          <a:xfrm>
            <a:off x="3006094" y="720799"/>
            <a:ext cx="158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104px</a:t>
            </a:r>
            <a:endParaRPr lang="ru-RU" sz="4000" dirty="0"/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xmlns="" id="{3D2E6C66-7093-48D9-A80B-E90963339E9E}"/>
              </a:ext>
            </a:extLst>
          </p:cNvPr>
          <p:cNvSpPr/>
          <p:nvPr/>
        </p:nvSpPr>
        <p:spPr>
          <a:xfrm>
            <a:off x="4769510" y="5662800"/>
            <a:ext cx="7230543" cy="1010093"/>
          </a:xfrm>
          <a:prstGeom prst="roundRect">
            <a:avLst>
              <a:gd name="adj" fmla="val 12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36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box-sizing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 </a:t>
            </a:r>
            <a:r>
              <a:rPr lang="en-US" sz="36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padding-box</a:t>
            </a:r>
            <a:r>
              <a:rPr lang="en-US" sz="36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8864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17EBF1-B654-4CCE-8EE5-724B77EE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2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Свойство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997149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background-color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gray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font-size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2rem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color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cyan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padding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.7rem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925032" y="1924493"/>
            <a:ext cx="6613451" cy="7549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1622128" y="5602014"/>
            <a:ext cx="10268144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Имя</a:t>
            </a:r>
            <a:r>
              <a:rPr lang="en-US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159570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Свойство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997149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background-color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gray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font-size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2rem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color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cyan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padding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.7rem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CDE240-DC97-43A2-99C3-723781CBDF09}"/>
              </a:ext>
            </a:extLst>
          </p:cNvPr>
          <p:cNvSpPr/>
          <p:nvPr/>
        </p:nvSpPr>
        <p:spPr>
          <a:xfrm>
            <a:off x="8293395" y="1935125"/>
            <a:ext cx="1743740" cy="7549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E7138DF-D84E-4884-8AF9-4514FD91F14F}"/>
              </a:ext>
            </a:extLst>
          </p:cNvPr>
          <p:cNvSpPr txBox="1">
            <a:spLocks/>
          </p:cNvSpPr>
          <p:nvPr/>
        </p:nvSpPr>
        <p:spPr>
          <a:xfrm>
            <a:off x="6092889" y="5602014"/>
            <a:ext cx="5065751" cy="109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accent1">
                    <a:lumMod val="75000"/>
                    <a:alpha val="70000"/>
                  </a:schemeClr>
                </a:solidFill>
              </a:rPr>
              <a:t>Значение</a:t>
            </a:r>
            <a:r>
              <a:rPr lang="en-US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  <a:alpha val="70000"/>
                  </a:schemeClr>
                </a:solidFill>
              </a:rPr>
              <a:t>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124986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Сущность</a:t>
            </a:r>
            <a:r>
              <a:rPr lang="en-US" dirty="0"/>
              <a:t> —</a:t>
            </a:r>
            <a:r>
              <a:rPr lang="ru-RU" dirty="0"/>
              <a:t> Селектор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F0F1E43-6158-44B7-BCB4-EB766528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По классу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По </a:t>
            </a:r>
            <a:r>
              <a:rPr lang="en-US" dirty="0"/>
              <a:t>id</a:t>
            </a:r>
            <a:endParaRPr lang="ru-R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По названию тега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По атрибуту (и/или его значению)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Комбинаторы, </a:t>
            </a:r>
            <a:r>
              <a:rPr lang="ru-RU" dirty="0" err="1"/>
              <a:t>псевдоэлементы</a:t>
            </a:r>
            <a:r>
              <a:rPr lang="ru-RU" dirty="0"/>
              <a:t>, </a:t>
            </a:r>
            <a:r>
              <a:rPr lang="ru-RU" dirty="0" err="1"/>
              <a:t>псевдоклассы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70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Селекторы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597159" y="1604865"/>
            <a:ext cx="10991461" cy="3105357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r>
              <a:rPr lang="en-US" sz="5400" i="1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selector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	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property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en-US" sz="5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value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00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 —</a:t>
            </a:r>
            <a:r>
              <a:rPr lang="ru-RU" dirty="0"/>
              <a:t> Селекторы</a:t>
            </a: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3210830" y="3214072"/>
            <a:ext cx="5697315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5400" i="1" dirty="0" err="1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classname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4635160" y="4737456"/>
            <a:ext cx="2848658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#</a:t>
            </a:r>
            <a:r>
              <a:rPr lang="en-US" sz="5400" i="1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id</a:t>
            </a:r>
            <a:r>
              <a:rPr lang="en-US" sz="5400" dirty="0">
                <a:solidFill>
                  <a:schemeClr val="accent6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xmlns="" id="{DFACE7EE-E026-4F33-B6A3-7702CECCA335}"/>
              </a:ext>
            </a:extLst>
          </p:cNvPr>
          <p:cNvSpPr/>
          <p:nvPr/>
        </p:nvSpPr>
        <p:spPr>
          <a:xfrm>
            <a:off x="4583852" y="1690688"/>
            <a:ext cx="2951274" cy="1308456"/>
          </a:xfrm>
          <a:prstGeom prst="roundRect">
            <a:avLst>
              <a:gd name="adj" fmla="val 42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28600" rIns="274320" bIns="228600" rtlCol="0" anchor="t" anchorCtr="0"/>
          <a:lstStyle/>
          <a:p>
            <a:pPr algn="ctr"/>
            <a:r>
              <a:rPr lang="en-US" sz="5400" i="1" dirty="0">
                <a:solidFill>
                  <a:schemeClr val="accent5"/>
                </a:solidFill>
                <a:latin typeface="Roboto Mono" pitchFamily="2" charset="0"/>
                <a:ea typeface="Roboto Mono" pitchFamily="2" charset="0"/>
              </a:rPr>
              <a:t>tag </a:t>
            </a:r>
            <a:r>
              <a:rPr lang="en-US" sz="54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</a:rPr>
              <a:t>{</a:t>
            </a:r>
          </a:p>
          <a:p>
            <a:endParaRPr lang="en-US" sz="5400" dirty="0">
              <a:solidFill>
                <a:schemeClr val="tx1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1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math course">
      <a:dk1>
        <a:sysClr val="windowText" lastClr="000000"/>
      </a:dk1>
      <a:lt1>
        <a:sysClr val="window" lastClr="FFFFFF"/>
      </a:lt1>
      <a:dk2>
        <a:srgbClr val="393E41"/>
      </a:dk2>
      <a:lt2>
        <a:srgbClr val="F7EBEC"/>
      </a:lt2>
      <a:accent1>
        <a:srgbClr val="4472C4"/>
      </a:accent1>
      <a:accent2>
        <a:srgbClr val="EF7684"/>
      </a:accent2>
      <a:accent3>
        <a:srgbClr val="A5A5A5"/>
      </a:accent3>
      <a:accent4>
        <a:srgbClr val="F0DB4F"/>
      </a:accent4>
      <a:accent5>
        <a:srgbClr val="5B9BD5"/>
      </a:accent5>
      <a:accent6>
        <a:srgbClr val="5FAD56"/>
      </a:accent6>
      <a:hlink>
        <a:srgbClr val="0563C1"/>
      </a:hlink>
      <a:folHlink>
        <a:srgbClr val="954F72"/>
      </a:folHlink>
    </a:clrScheme>
    <a:fontScheme name="Custom 1">
      <a:majorFont>
        <a:latin typeface="Roboto 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course-slides</Template>
  <TotalTime>1960</TotalTime>
  <Words>506</Words>
  <Application>Microsoft Macintosh PowerPoint</Application>
  <PresentationFormat>Широкоэкранный</PresentationFormat>
  <Paragraphs>212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Calibri</vt:lpstr>
      <vt:lpstr>Roboto</vt:lpstr>
      <vt:lpstr>Roboto Bold</vt:lpstr>
      <vt:lpstr>Roboto Mono</vt:lpstr>
      <vt:lpstr>Times New Roman</vt:lpstr>
      <vt:lpstr>Office Theme</vt:lpstr>
      <vt:lpstr>CSS</vt:lpstr>
      <vt:lpstr>Философия</vt:lpstr>
      <vt:lpstr>Синтаксис — Сущности</vt:lpstr>
      <vt:lpstr>Синтаксис — Свойство</vt:lpstr>
      <vt:lpstr>Синтаксис — Свойство</vt:lpstr>
      <vt:lpstr>Синтаксис — Свойство</vt:lpstr>
      <vt:lpstr>Сущность — Селектор</vt:lpstr>
      <vt:lpstr>Синтаксис — Селекторы</vt:lpstr>
      <vt:lpstr>Синтаксис — Селекторы</vt:lpstr>
      <vt:lpstr>Синтаксис — Селектор по классу</vt:lpstr>
      <vt:lpstr>Синтаксис — Селектор по классу</vt:lpstr>
      <vt:lpstr>Синтаксис — Селектор по классу</vt:lpstr>
      <vt:lpstr>Синтаксис — Селектор по классу</vt:lpstr>
      <vt:lpstr>Презентация PowerPoint</vt:lpstr>
      <vt:lpstr>Синтаксис — Селектор по id</vt:lpstr>
      <vt:lpstr>Синтаксис — Селектор по id</vt:lpstr>
      <vt:lpstr>Синтаксис — Селектор по id</vt:lpstr>
      <vt:lpstr>Синтаксис — Селектор по id</vt:lpstr>
      <vt:lpstr>Презентация PowerPoint</vt:lpstr>
      <vt:lpstr>Синтаксис — Wildcard selector </vt:lpstr>
      <vt:lpstr>Синтаксис — Специфичность</vt:lpstr>
      <vt:lpstr>Единицы измерения</vt:lpstr>
      <vt:lpstr>Shorthand properties</vt:lpstr>
      <vt:lpstr>Shorthand properties</vt:lpstr>
      <vt:lpstr>Position</vt:lpstr>
      <vt:lpstr>Презентация PowerPoint</vt:lpstr>
      <vt:lpstr>Презентация PowerPoint</vt:lpstr>
      <vt:lpstr>Презентация PowerPoint</vt:lpstr>
      <vt:lpstr>Презентация PowerPoint</vt:lpstr>
      <vt:lpstr>Это всё круто, а как с этим работать?</vt:lpstr>
      <vt:lpstr>Тег </vt:lpstr>
      <vt:lpstr>Презентация PowerPoint</vt:lpstr>
      <vt:lpstr>Display</vt:lpstr>
      <vt:lpstr>Презентация PowerPoint</vt:lpstr>
      <vt:lpstr>Презентация PowerPoint</vt:lpstr>
      <vt:lpstr>Презентация PowerPoint</vt:lpstr>
      <vt:lpstr>Презентация PowerPoint</vt:lpstr>
      <vt:lpstr>Box model</vt:lpstr>
      <vt:lpstr>Box model</vt:lpstr>
      <vt:lpstr>Box model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Данил Кузнецов</dc:creator>
  <cp:lastModifiedBy>Данил Кузнецов</cp:lastModifiedBy>
  <cp:revision>82</cp:revision>
  <dcterms:created xsi:type="dcterms:W3CDTF">2017-10-13T07:44:19Z</dcterms:created>
  <dcterms:modified xsi:type="dcterms:W3CDTF">2017-10-16T17:26:12Z</dcterms:modified>
</cp:coreProperties>
</file>