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8" r:id="rId2"/>
    <p:sldId id="272" r:id="rId3"/>
    <p:sldId id="264" r:id="rId4"/>
    <p:sldId id="265" r:id="rId5"/>
    <p:sldId id="266" r:id="rId6"/>
    <p:sldId id="263" r:id="rId7"/>
    <p:sldId id="267" r:id="rId8"/>
    <p:sldId id="268" r:id="rId9"/>
    <p:sldId id="269" r:id="rId10"/>
    <p:sldId id="270" r:id="rId11"/>
    <p:sldId id="271" r:id="rId12"/>
    <p:sldId id="274" r:id="rId13"/>
    <p:sldId id="304" r:id="rId14"/>
    <p:sldId id="273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  <p:sldId id="281" r:id="rId29"/>
    <p:sldId id="292" r:id="rId30"/>
    <p:sldId id="293" r:id="rId31"/>
    <p:sldId id="296" r:id="rId32"/>
    <p:sldId id="295" r:id="rId33"/>
    <p:sldId id="294" r:id="rId34"/>
    <p:sldId id="297" r:id="rId35"/>
    <p:sldId id="298" r:id="rId36"/>
    <p:sldId id="300" r:id="rId37"/>
    <p:sldId id="301" r:id="rId38"/>
    <p:sldId id="299" r:id="rId39"/>
    <p:sldId id="302" r:id="rId40"/>
    <p:sldId id="303" r:id="rId41"/>
    <p:sldId id="307" r:id="rId42"/>
    <p:sldId id="305" r:id="rId43"/>
    <p:sldId id="30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38C565-8D73-4DF4-9C78-0824FEF29395}">
          <p14:sldIdLst>
            <p14:sldId id="308"/>
            <p14:sldId id="272"/>
            <p14:sldId id="264"/>
            <p14:sldId id="265"/>
            <p14:sldId id="266"/>
            <p14:sldId id="263"/>
            <p14:sldId id="267"/>
            <p14:sldId id="268"/>
            <p14:sldId id="269"/>
            <p14:sldId id="270"/>
            <p14:sldId id="271"/>
            <p14:sldId id="274"/>
            <p14:sldId id="304"/>
            <p14:sldId id="273"/>
            <p14:sldId id="275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81"/>
            <p14:sldId id="292"/>
            <p14:sldId id="293"/>
            <p14:sldId id="296"/>
            <p14:sldId id="295"/>
            <p14:sldId id="294"/>
            <p14:sldId id="297"/>
            <p14:sldId id="298"/>
            <p14:sldId id="300"/>
            <p14:sldId id="301"/>
            <p14:sldId id="299"/>
            <p14:sldId id="302"/>
            <p14:sldId id="303"/>
            <p14:sldId id="307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5939" autoAdjust="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3561F-3BD1-6A47-B891-80E8F3CBC98A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82EBB-D5C0-F64F-89BA-209A8AB01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7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6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YEP!!!!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2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1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9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1D9C-A5DE-43F3-BCDE-564BCEBC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CBE8B-E6FD-41A5-80CD-19791BE3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295A-858C-42F0-B141-4BDEC721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9FF2-4B01-46C0-9B80-E7538A6D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9E37-1F42-46AF-BB7F-698BC69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E76-E9F2-4EEB-89DE-EE8F3693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0F08-FA9A-4C69-BF5F-1EC1DA9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4097-F24F-41F4-94AC-D562B59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1BDE-9334-4D79-B83F-606C9EA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8DE6-68F9-4F56-9582-69155442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31CE2-A821-4EC0-A473-A349C3E0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60E31-2B26-4622-A742-7EE8FA62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A680-24E4-4696-ACD9-5DCFA04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23C-C743-4DCB-93AB-5C672D0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AE7A-7E96-456F-BAD6-C5DBC277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BC0B-8AF8-4749-9F34-7D40286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C117-B28E-4C69-AB2A-368294A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7397-0943-4A60-A473-1FC7AF5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8C9B-F488-4AB6-945E-8AF44CBC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725F-54A1-48A2-B7AF-F3729F7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7455-82CE-4300-86FF-B3CA52B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9FDC-46C8-4A6C-89C2-787251DA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3E3A-5A7A-4AB4-8791-56383C8C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DB8F-DB30-48EC-938C-ADD8D20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7A12-37ED-460D-B5CB-8268183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9FA5-9229-49E6-8AB4-1C05F063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DAB-06C2-4C6D-8202-9F49ED1C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A731-9F08-4AF8-955A-065EF994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D19E-91B5-410B-9FBA-D645606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DABD-29A1-4C4D-B05F-30CAB3C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E68A-BB76-460B-B280-B4D1E508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741-3DF9-4D16-A859-7BA11C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E75CE-CF6F-4449-A201-9C779A8B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F1D91-64B1-464D-8727-18810A7F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0A86-D6C0-413B-8F4B-A3186F0DE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E43AA-FBF8-4380-BB95-9A5C60F62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F6260-6173-4BDA-AA6B-DBEA19A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515CE-2EB9-4B12-AA4B-4EEC354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A7E51-90FD-4C98-B7AA-C538409D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CD8-0240-4FE7-95A0-DE046F4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AAB11-A14D-4A5E-97B0-7E30833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4B48-FCBB-42A2-884F-E861574E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DCD9-FC9B-408A-BFC2-07651F8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7D4E-ADB6-4B51-9EB2-3F2C44A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518F6-B73D-40D0-9ADE-C9D7E872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73186-A405-4475-B705-2F490DF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6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C3B0-AB5C-44CB-9AB9-A2F6B64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1FF0-26AE-4BC7-87E1-02DABEAC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F52D-A71B-495B-9F23-E24CD866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D9AD-3115-42CC-A1D7-7729FC0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BBAF-32CD-4E52-94E4-EB4CA5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0392-9A15-4369-9AC2-262E226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A81-E46B-4701-BCEC-689CBAC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DF8DA-6ACB-46D0-B693-D214FA9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6F91-F6CE-42A3-9341-3CE3CECF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4A5B-553F-491E-87A2-4F7FF87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2E55-486A-4477-9077-66049D8D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2E4-F649-4AA7-98E8-2B7493A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8C027-0EA1-4835-ACA9-CCBF6FD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76CA-89DA-41AB-889B-24F84422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83A0-92F1-4569-87D4-C384D586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D8C8-251A-45B8-BB98-5CBAA419412F}" type="datetimeFigureOut">
              <a:rPr lang="ru-RU" smtClean="0"/>
              <a:t>30.10.2017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D92E-426B-443C-BF9D-BEE6861E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A5F6-85CF-4233-BD13-9E9C8FD9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7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JS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1813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2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undefined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Boolean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Number</a:t>
            </a:r>
            <a:r>
              <a:rPr lang="ru-RU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Object (</a:t>
            </a:r>
            <a:r>
              <a:rPr lang="ru-RU" dirty="0"/>
              <a:t>в т.ч. </a:t>
            </a:r>
            <a:r>
              <a:rPr lang="en-US" dirty="0"/>
              <a:t>null)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Symbol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4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4033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Пары ключ </a:t>
            </a:r>
            <a:r>
              <a:rPr lang="en-US" dirty="0"/>
              <a:t>–</a:t>
            </a:r>
            <a:r>
              <a:rPr lang="ru-RU" dirty="0"/>
              <a:t> значени</a:t>
            </a:r>
            <a:r>
              <a:rPr lang="en-US" dirty="0"/>
              <a:t>e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Передаются по ссылке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Имеют прототипы</a:t>
            </a:r>
          </a:p>
        </p:txBody>
      </p:sp>
    </p:spTree>
    <p:extLst>
      <p:ext uri="{BB962C8B-B14F-4D97-AF65-F5344CB8AC3E}">
        <p14:creationId xmlns:p14="http://schemas.microsoft.com/office/powerpoint/2010/main" val="42547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90BFAB-91BB-4FA2-947F-EE32AD96C432}"/>
              </a:ext>
            </a:extLst>
          </p:cNvPr>
          <p:cNvSpPr/>
          <p:nvPr/>
        </p:nvSpPr>
        <p:spPr>
          <a:xfrm>
            <a:off x="597159" y="1604865"/>
            <a:ext cx="10991461" cy="4888010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obj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= {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key1: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() {},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key2: 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(obj.key2[0])</a:t>
            </a:r>
          </a:p>
        </p:txBody>
      </p:sp>
    </p:spTree>
    <p:extLst>
      <p:ext uri="{BB962C8B-B14F-4D97-AF65-F5344CB8AC3E}">
        <p14:creationId xmlns:p14="http://schemas.microsoft.com/office/powerpoint/2010/main" val="18204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90BFAB-91BB-4FA2-947F-EE32AD96C432}"/>
              </a:ext>
            </a:extLst>
          </p:cNvPr>
          <p:cNvSpPr/>
          <p:nvPr/>
        </p:nvSpPr>
        <p:spPr>
          <a:xfrm>
            <a:off x="597159" y="1604865"/>
            <a:ext cx="10991461" cy="4888010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obj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= {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key1: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function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() {},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key2: 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obj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key1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98309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тоже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Object)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90BFAB-91BB-4FA2-947F-EE32AD96C432}"/>
              </a:ext>
            </a:extLst>
          </p:cNvPr>
          <p:cNvSpPr/>
          <p:nvPr/>
        </p:nvSpPr>
        <p:spPr>
          <a:xfrm>
            <a:off x="597159" y="1604865"/>
            <a:ext cx="10991461" cy="4888010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str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]]</a:t>
            </a:r>
          </a:p>
          <a:p>
            <a:endParaRPr lang="en-US" sz="5400" dirty="0">
              <a:solidFill>
                <a:srgbClr val="FFC000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[0])</a:t>
            </a:r>
          </a:p>
          <a:p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arr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[2][1])</a:t>
            </a:r>
          </a:p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arr.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forEach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(console.log)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7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 style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0612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2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i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0;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i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&lt;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arr.length</a:t>
            </a:r>
            <a:r>
              <a:rPr lang="en-US">
                <a:latin typeface="Roboto Mono" pitchFamily="2" charset="0"/>
                <a:ea typeface="Roboto Mono" pitchFamily="2" charset="0"/>
              </a:rPr>
              <a:t>; ++i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)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{ 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/* do </a:t>
            </a:r>
            <a:r>
              <a:rPr lang="en-US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smth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*/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while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(a  ===  b &amp;&amp; c == </a:t>
            </a:r>
            <a:r>
              <a:rPr lang="en-US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) { 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/* do </a:t>
            </a:r>
            <a:r>
              <a:rPr lang="en-US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smth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*/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if</a:t>
            </a:r>
            <a:r>
              <a:rPr lang="ru-RU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 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/* </a:t>
            </a:r>
            <a:r>
              <a:rPr lang="en-US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smth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smth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*/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) { 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/* do </a:t>
            </a:r>
            <a:r>
              <a:rPr lang="en-US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smth</a:t>
            </a:r>
            <a:r>
              <a:rPr lang="en-US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*/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str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new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String()</a:t>
            </a:r>
            <a:endParaRPr lang="ru-RU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 foo(</a:t>
            </a:r>
            <a:r>
              <a:rPr lang="en-US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15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0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; ?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75308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90BFAB-91BB-4FA2-947F-EE32AD96C432}"/>
              </a:ext>
            </a:extLst>
          </p:cNvPr>
          <p:cNvSpPr/>
          <p:nvPr/>
        </p:nvSpPr>
        <p:spPr>
          <a:xfrm>
            <a:off x="597159" y="1604865"/>
            <a:ext cx="10991461" cy="4888010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function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myAdd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a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b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 {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a10 = a * 10;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return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a10 + b;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myAdd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5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 </a:t>
            </a:r>
            <a:r>
              <a:rPr lang="en-US" sz="54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 60</a:t>
            </a:r>
          </a:p>
        </p:txBody>
      </p:sp>
    </p:spTree>
    <p:extLst>
      <p:ext uri="{BB962C8B-B14F-4D97-AF65-F5344CB8AC3E}">
        <p14:creationId xmlns:p14="http://schemas.microsoft.com/office/powerpoint/2010/main" val="12177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8" y="1888666"/>
            <a:ext cx="11113477" cy="308066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Объекты по ссылке</a:t>
            </a:r>
            <a:br>
              <a:rPr lang="ru-RU" sz="7200" dirty="0"/>
            </a:br>
            <a:r>
              <a:rPr lang="ru-RU" sz="7200" dirty="0"/>
              <a:t>Примитивы по значению</a:t>
            </a:r>
          </a:p>
        </p:txBody>
      </p:sp>
    </p:spTree>
    <p:extLst>
      <p:ext uri="{BB962C8B-B14F-4D97-AF65-F5344CB8AC3E}">
        <p14:creationId xmlns:p14="http://schemas.microsoft.com/office/powerpoint/2010/main" val="42569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13538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7200" dirty="0"/>
              <a:t> До командного проекта  </a:t>
            </a:r>
            <a:r>
              <a:rPr lang="en-US" sz="7200" dirty="0"/>
              <a:t>3</a:t>
            </a:r>
            <a:endParaRPr lang="ru-RU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/>
              <a:t>До личного проекта  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B863C-1D22-4B20-8913-A64E1688D238}"/>
              </a:ext>
            </a:extLst>
          </p:cNvPr>
          <p:cNvSpPr txBox="1">
            <a:spLocks/>
          </p:cNvSpPr>
          <p:nvPr/>
        </p:nvSpPr>
        <p:spPr>
          <a:xfrm>
            <a:off x="0" y="524357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* Указано в кол-ве пар</a:t>
            </a:r>
          </a:p>
        </p:txBody>
      </p:sp>
    </p:spTree>
    <p:extLst>
      <p:ext uri="{BB962C8B-B14F-4D97-AF65-F5344CB8AC3E}">
        <p14:creationId xmlns:p14="http://schemas.microsoft.com/office/powerpoint/2010/main" val="6071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426480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==, === ?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//true</a:t>
            </a:r>
            <a:endParaRPr lang="en-US" sz="5400" dirty="0">
              <a:solidFill>
                <a:schemeClr val="accent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599865-E1D9-4FAC-B52E-AE860D0F12C4}"/>
              </a:ext>
            </a:extLst>
          </p:cNvPr>
          <p:cNvSpPr/>
          <p:nvPr/>
        </p:nvSpPr>
        <p:spPr>
          <a:xfrm>
            <a:off x="597159" y="3384444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===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ru-RU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D8725-FC10-4E51-86CD-9D4314B20DB4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==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6077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&lt;, &gt;, &lt;=, &gt;=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11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&gt;=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//true</a:t>
            </a:r>
            <a:endParaRPr lang="en-US" sz="5400" dirty="0">
              <a:solidFill>
                <a:schemeClr val="accent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D8725-FC10-4E51-86CD-9D4314B20DB4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&lt;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5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38730-7157-447D-90C3-C12DF9F4D66A}"/>
              </a:ext>
            </a:extLst>
          </p:cNvPr>
          <p:cNvSpPr/>
          <p:nvPr/>
        </p:nvSpPr>
        <p:spPr>
          <a:xfrm>
            <a:off x="597159" y="3384444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'110'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&gt;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'15'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10103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WTF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11</a:t>
            </a:r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&gt;=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//true</a:t>
            </a:r>
            <a:endParaRPr lang="en-US" sz="5400" dirty="0">
              <a:solidFill>
                <a:schemeClr val="accent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599865-E1D9-4FAC-B52E-AE860D0F12C4}"/>
              </a:ext>
            </a:extLst>
          </p:cNvPr>
          <p:cNvSpPr/>
          <p:nvPr/>
        </p:nvSpPr>
        <p:spPr>
          <a:xfrm>
            <a:off x="597159" y="3384444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'110'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&gt;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'15'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6D940-2A26-4068-9189-4B80717A12A0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5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8485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WTF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6D940-2A26-4068-9189-4B80717A12A0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5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A61A6-A9E3-408D-834E-09942A9DFBA3}"/>
              </a:ext>
            </a:extLst>
          </p:cNvPr>
          <p:cNvSpPr/>
          <p:nvPr/>
        </p:nvSpPr>
        <p:spPr>
          <a:xfrm>
            <a:off x="597159" y="5164022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true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17188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WTF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6D940-2A26-4068-9189-4B80717A12A0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5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4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A61A6-A9E3-408D-834E-09942A9DFBA3}"/>
              </a:ext>
            </a:extLst>
          </p:cNvPr>
          <p:cNvSpPr/>
          <p:nvPr/>
        </p:nvSpPr>
        <p:spPr>
          <a:xfrm>
            <a:off x="597159" y="5164022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true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FF33BE-A246-4A4E-847C-2FDC598F5FA8}"/>
              </a:ext>
            </a:extLst>
          </p:cNvPr>
          <p:cNvSpPr/>
          <p:nvPr/>
        </p:nvSpPr>
        <p:spPr>
          <a:xfrm>
            <a:off x="597159" y="5164021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&gt;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31036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Приводите типы</a:t>
            </a:r>
          </a:p>
        </p:txBody>
      </p:sp>
    </p:spTree>
    <p:extLst>
      <p:ext uri="{BB962C8B-B14F-4D97-AF65-F5344CB8AC3E}">
        <p14:creationId xmlns:p14="http://schemas.microsoft.com/office/powerpoint/2010/main" val="292383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r>
              <a:rPr lang="en-US" dirty="0"/>
              <a:t> </a:t>
            </a:r>
            <a:r>
              <a:rPr lang="ru-RU" dirty="0"/>
              <a:t>лапками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num.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toString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D8725-FC10-4E51-86CD-9D4314B20DB4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3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].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join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str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38730-7157-447D-90C3-C12DF9F4D66A}"/>
              </a:ext>
            </a:extLst>
          </p:cNvPr>
          <p:cNvSpPr/>
          <p:nvPr/>
        </p:nvSpPr>
        <p:spPr>
          <a:xfrm>
            <a:off x="597159" y="3384444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parseInt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'110'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DOM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75115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DOM </a:t>
            </a:r>
            <a:r>
              <a:rPr lang="ru-RU" sz="4000" dirty="0"/>
              <a:t>Дерево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DOM Element (Node) </a:t>
            </a:r>
            <a:r>
              <a:rPr lang="en-US" sz="4000" dirty="0">
                <a:solidFill>
                  <a:schemeClr val="accent3"/>
                </a:solidFill>
              </a:rPr>
              <a:t>(</a:t>
            </a:r>
            <a:r>
              <a:rPr lang="ru-RU" sz="4000" dirty="0">
                <a:solidFill>
                  <a:schemeClr val="accent3"/>
                </a:solidFill>
              </a:rPr>
              <a:t>узел)</a:t>
            </a:r>
            <a:endParaRPr lang="en-US" sz="4000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/>
              <a:t>NodeList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047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B597F-0296-4A53-BBB2-D8D5474F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Фреймворки?</a:t>
            </a:r>
          </a:p>
        </p:txBody>
      </p:sp>
    </p:spTree>
    <p:extLst>
      <p:ext uri="{BB962C8B-B14F-4D97-AF65-F5344CB8AC3E}">
        <p14:creationId xmlns:p14="http://schemas.microsoft.com/office/powerpoint/2010/main" val="309184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92BD8-4C8F-4E31-B44E-80F725F9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000" dirty="0" err="1"/>
              <a:t>element.accessKey;element.addEventListener</a:t>
            </a:r>
            <a:r>
              <a:rPr lang="en-US" sz="4000" dirty="0"/>
              <a:t>();</a:t>
            </a:r>
            <a:r>
              <a:rPr lang="en-US" sz="4000" dirty="0" err="1"/>
              <a:t>element.appendChild</a:t>
            </a:r>
            <a:r>
              <a:rPr lang="en-US" sz="4000" dirty="0"/>
              <a:t>();</a:t>
            </a:r>
            <a:r>
              <a:rPr lang="en-US" sz="4000" dirty="0" err="1"/>
              <a:t>element.attributes;element.blur</a:t>
            </a:r>
            <a:r>
              <a:rPr lang="en-US" sz="4000" dirty="0"/>
              <a:t>();element.childElementCount;element.childNodes;element.children;element.classList;element.className;element.click();element.clientHeight;element.clientLeft;element.clientTop;element.clientWidth;element.cloneNode();</a:t>
            </a:r>
            <a:r>
              <a:rPr lang="en-US" sz="4000" dirty="0" err="1"/>
              <a:t>element.compareDocumentPosition</a:t>
            </a:r>
            <a:r>
              <a:rPr lang="en-US" sz="4000" dirty="0"/>
              <a:t>();</a:t>
            </a:r>
            <a:r>
              <a:rPr lang="en-US" sz="4000" dirty="0" err="1"/>
              <a:t>element.contains</a:t>
            </a:r>
            <a:r>
              <a:rPr lang="en-US" sz="4000" dirty="0"/>
              <a:t>();element.contentEditable;element.dir;element.firstChild;element.firstElementChild;element.focus();</a:t>
            </a:r>
            <a:r>
              <a:rPr lang="en-US" sz="4000" dirty="0" err="1"/>
              <a:t>element.getAttribute</a:t>
            </a:r>
            <a:r>
              <a:rPr lang="en-US" sz="4000" dirty="0"/>
              <a:t>();</a:t>
            </a:r>
            <a:r>
              <a:rPr lang="en-US" sz="4000" dirty="0" err="1"/>
              <a:t>element.getAttributeNode</a:t>
            </a:r>
            <a:r>
              <a:rPr lang="en-US" sz="4000" dirty="0"/>
              <a:t>();</a:t>
            </a:r>
            <a:r>
              <a:rPr lang="en-US" sz="4000" dirty="0" err="1"/>
              <a:t>element.getElementsByClassName</a:t>
            </a:r>
            <a:r>
              <a:rPr lang="en-US" sz="4000" dirty="0"/>
              <a:t>();</a:t>
            </a:r>
            <a:r>
              <a:rPr lang="en-US" sz="4000" dirty="0" err="1"/>
              <a:t>element.getElementsByTagName</a:t>
            </a:r>
            <a:r>
              <a:rPr lang="en-US" sz="4000" dirty="0"/>
              <a:t>();</a:t>
            </a:r>
            <a:r>
              <a:rPr lang="en-US" sz="4000" dirty="0" err="1"/>
              <a:t>element.getFeature</a:t>
            </a:r>
            <a:r>
              <a:rPr lang="en-US" sz="4000" dirty="0"/>
              <a:t>();</a:t>
            </a:r>
            <a:r>
              <a:rPr lang="en-US" sz="4000" dirty="0" err="1"/>
              <a:t>element.hasAttribute</a:t>
            </a:r>
            <a:r>
              <a:rPr lang="en-US" sz="4000" dirty="0"/>
              <a:t>();</a:t>
            </a:r>
            <a:r>
              <a:rPr lang="en-US" sz="4000" dirty="0" err="1"/>
              <a:t>element.hasAttributes</a:t>
            </a:r>
            <a:r>
              <a:rPr lang="en-US" sz="4000" dirty="0"/>
              <a:t>();</a:t>
            </a:r>
            <a:r>
              <a:rPr lang="en-US" sz="4000" dirty="0" err="1"/>
              <a:t>element.hasChildNodes</a:t>
            </a:r>
            <a:r>
              <a:rPr lang="en-US" sz="4000" dirty="0"/>
              <a:t>();</a:t>
            </a:r>
            <a:r>
              <a:rPr lang="en-US" sz="4000" dirty="0" err="1"/>
              <a:t>element.id;element.innerHTML;element.insertBefore</a:t>
            </a:r>
            <a:r>
              <a:rPr lang="en-US" sz="4000" dirty="0"/>
              <a:t>();</a:t>
            </a:r>
            <a:r>
              <a:rPr lang="en-US" sz="4000" dirty="0" err="1"/>
              <a:t>element.isContentEditable;element.isDefaultNamespace</a:t>
            </a:r>
            <a:r>
              <a:rPr lang="en-US" sz="4000" dirty="0"/>
              <a:t>();</a:t>
            </a:r>
            <a:r>
              <a:rPr lang="en-US" sz="4000" dirty="0" err="1"/>
              <a:t>element.isEqualNode</a:t>
            </a:r>
            <a:r>
              <a:rPr lang="en-US" sz="4000" dirty="0"/>
              <a:t>();</a:t>
            </a:r>
            <a:r>
              <a:rPr lang="en-US" sz="4000" dirty="0" err="1"/>
              <a:t>element.isSameNode</a:t>
            </a:r>
            <a:r>
              <a:rPr lang="en-US" sz="4000" dirty="0"/>
              <a:t>();</a:t>
            </a:r>
            <a:r>
              <a:rPr lang="en-US" sz="4000" dirty="0" err="1"/>
              <a:t>element.isSupported</a:t>
            </a:r>
            <a:r>
              <a:rPr lang="en-US" sz="4000" dirty="0"/>
              <a:t>();element.lang;element.lastChild;element.lastElementChild;element.namespaceURI;element.nextSibling;element.nextElementSibling;element.nodeName;element.nodeType;element.nodeValue;element.normalize();element.offsetHeight;element.offsetWidth;element.offsetLeft;element.offsetParent;element.offsetTop;element.ownerDocument;element.parentNode;element.parentElement;element.previousSibling;element.previousElementSibling;element.querySelector();</a:t>
            </a:r>
            <a:r>
              <a:rPr lang="en-US" sz="4000" dirty="0" err="1"/>
              <a:t>element.querySelectorAll</a:t>
            </a:r>
            <a:r>
              <a:rPr lang="en-US" sz="4000" dirty="0"/>
              <a:t>();</a:t>
            </a:r>
            <a:r>
              <a:rPr lang="en-US" sz="4000" dirty="0" err="1"/>
              <a:t>element.removeAttribute</a:t>
            </a:r>
            <a:r>
              <a:rPr lang="en-US" sz="4000" dirty="0"/>
              <a:t>();</a:t>
            </a:r>
            <a:r>
              <a:rPr lang="en-US" sz="4000" dirty="0" err="1"/>
              <a:t>element.removeAttributeNode</a:t>
            </a:r>
            <a:r>
              <a:rPr lang="en-US" sz="4000" dirty="0"/>
              <a:t>();</a:t>
            </a:r>
            <a:r>
              <a:rPr lang="en-US" sz="4000" dirty="0" err="1"/>
              <a:t>element.removeChild</a:t>
            </a:r>
            <a:r>
              <a:rPr lang="en-US" sz="4000" dirty="0"/>
              <a:t>();</a:t>
            </a:r>
            <a:r>
              <a:rPr lang="en-US" sz="4000" dirty="0" err="1"/>
              <a:t>element.removeEventListener</a:t>
            </a:r>
            <a:r>
              <a:rPr lang="en-US" sz="4000" dirty="0"/>
              <a:t>();</a:t>
            </a:r>
            <a:r>
              <a:rPr lang="en-US" sz="4000" dirty="0" err="1"/>
              <a:t>element.replaceChild</a:t>
            </a:r>
            <a:r>
              <a:rPr lang="en-US" sz="4000" dirty="0"/>
              <a:t>();</a:t>
            </a:r>
            <a:r>
              <a:rPr lang="en-US" sz="4000" dirty="0" err="1"/>
              <a:t>element.scrollHeight;element.scrollIntoView</a:t>
            </a:r>
            <a:r>
              <a:rPr lang="en-US" sz="4000" dirty="0"/>
              <a:t>();element.scrollLeft;element.scrollTop;element.scrollWidth;element.setAttribute();</a:t>
            </a:r>
            <a:r>
              <a:rPr lang="en-US" sz="4000" dirty="0" err="1"/>
              <a:t>element.setAttributeNode</a:t>
            </a:r>
            <a:r>
              <a:rPr lang="en-US" sz="4000" dirty="0"/>
              <a:t>();element.style;element.tabIndex;element.tagName;element.textContent;element.title;element.toString(); ;</a:t>
            </a:r>
            <a:r>
              <a:rPr lang="en-US" sz="4000" dirty="0" err="1"/>
              <a:t>nodelist.item</a:t>
            </a:r>
            <a:r>
              <a:rPr lang="en-US" sz="4000" dirty="0"/>
              <a:t>();</a:t>
            </a:r>
            <a:r>
              <a:rPr lang="en-US" sz="4000" dirty="0" err="1"/>
              <a:t>nodelist.length</a:t>
            </a:r>
            <a:r>
              <a:rPr lang="en-US" sz="4000" dirty="0"/>
              <a:t>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64481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EE701C-268B-497A-B569-0A18E2D9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Хранит указатели на своего родителя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Хранит указатели на дочерние элементы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У них есть стандуртная структура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Это </a:t>
            </a:r>
            <a:r>
              <a:rPr lang="en-US" sz="4000" dirty="0">
                <a:solidFill>
                  <a:srgbClr val="FFC000"/>
                </a:solidFill>
              </a:rPr>
              <a:t>Object</a:t>
            </a:r>
            <a:endParaRPr lang="ru-RU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0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r>
              <a:rPr lang="en-US" dirty="0"/>
              <a:t> — Event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EE701C-268B-497A-B569-0A18E2D9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onclick;oncontextmenu;ondblclick;onmousedown;onmouseenter;onmouseleave;onmousemove;onmouseover;onmouseout;onmouseup;onkeydown;onkeypress;onkeyup;onabort;onbeforeunload;onerror;onhashchange;onload;onpageshow;onpagehide;onresize;onscroll;onunload;onblur;onchange;onfocus;onfocusin;onfocusout;oninput;oninvalid;onreset;onsearch;onselect;onsubmit;ondrag;ondragend;ondragenter;ondragleave;ondragover;ondragstart;ondrop;oncopy;oncut;onpaste;onafterprint;onbeforeprint;onabort;oncanplay;oncanplaythrough;ondurationchange;onemptied;onended;onerror;onloadeddata;onloadedmetadata;onloadstart;onpause;onplay;onplaying;onprogress;onratechange;onseeked;onseeking;onstalled;onsuspend;ontimeupdate;onvolumechange;onwaiting;animationend;animationiteration;animationstart;transitionend;onerror;onmessage;onopen;onmessage;onmousewheel;ononline;onoffline;onpopstate;onshow;onstorage;ontoggle;onwheel;ontouchcancel;ontouchend;ontouchmove;ontouchstart;CAPTURING_PHASE;AT_TARGET;BUBBLING_PHASE;bubbles;cancelable;currentTarget;defaultPrevented;eventPhase;isTrusted;target;timeStamp;type;view;preventDefault();</a:t>
            </a:r>
            <a:r>
              <a:rPr lang="en-US" sz="4000" dirty="0" err="1"/>
              <a:t>stopImmediatePropagation</a:t>
            </a:r>
            <a:r>
              <a:rPr lang="en-US" sz="4000" dirty="0"/>
              <a:t>();</a:t>
            </a:r>
            <a:r>
              <a:rPr lang="en-US" sz="4000" dirty="0" err="1"/>
              <a:t>stopPropagation</a:t>
            </a:r>
            <a:r>
              <a:rPr lang="en-US" sz="4000" dirty="0"/>
              <a:t>();altKey;button;buttons;clientX;clientY;ctrlKey;detail;metaKey;pageX;pageY;relatedTarget;screenX;screenY;shiftKey;which;altKey;ctrlKey;charCode;key;keyCode;location;metaKey;shiftKey;which;newURL;oldURL;persisted;relatedTarget;animationName;elapsedTime;propertyName;elapsedTime;deltaX;deltaY;deltaZ;deltaMode;</a:t>
            </a:r>
          </a:p>
        </p:txBody>
      </p:sp>
    </p:spTree>
    <p:extLst>
      <p:ext uri="{BB962C8B-B14F-4D97-AF65-F5344CB8AC3E}">
        <p14:creationId xmlns:p14="http://schemas.microsoft.com/office/powerpoint/2010/main" val="3633130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r>
              <a:rPr lang="en-US" dirty="0"/>
              <a:t> — Event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EE701C-268B-497A-B569-0A18E2D9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На них можно подписываться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3"/>
                </a:solidFill>
              </a:rPr>
              <a:t>(</a:t>
            </a:r>
            <a:r>
              <a:rPr lang="ru-RU" sz="4000" dirty="0">
                <a:solidFill>
                  <a:schemeClr val="accent3"/>
                </a:solidFill>
              </a:rPr>
              <a:t>слушать)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У них есть уникальные имена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У них есть стандуртная структура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4000" dirty="0"/>
              <a:t>Нормально поговрим про них на след. паре</a:t>
            </a:r>
          </a:p>
        </p:txBody>
      </p:sp>
    </p:spTree>
    <p:extLst>
      <p:ext uri="{BB962C8B-B14F-4D97-AF65-F5344CB8AC3E}">
        <p14:creationId xmlns:p14="http://schemas.microsoft.com/office/powerpoint/2010/main" val="294384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7FE178-A84B-41C9-9911-1EF30C6349E9}"/>
              </a:ext>
            </a:extLst>
          </p:cNvPr>
          <p:cNvSpPr/>
          <p:nvPr/>
        </p:nvSpPr>
        <p:spPr>
          <a:xfrm>
            <a:off x="597159" y="1604865"/>
            <a:ext cx="10991461" cy="2167036"/>
          </a:xfrm>
          <a:prstGeom prst="roundRect">
            <a:avLst>
              <a:gd name="adj" fmla="val 35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tag= </a:t>
            </a:r>
            <a:r>
              <a:rPr lang="en-US" sz="36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'div'</a:t>
            </a:r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el = </a:t>
            </a:r>
            <a:r>
              <a:rPr lang="en-US" sz="36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36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createElement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(tag)</a:t>
            </a:r>
          </a:p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el2 = </a:t>
            </a:r>
            <a:r>
              <a:rPr lang="en-US" sz="36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36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createElement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36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'a'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  <a:p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3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appendChild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(el2)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7EC72-8A42-4764-BE16-43B454877529}"/>
              </a:ext>
            </a:extLst>
          </p:cNvPr>
          <p:cNvSpPr/>
          <p:nvPr/>
        </p:nvSpPr>
        <p:spPr>
          <a:xfrm>
            <a:off x="597159" y="3428999"/>
            <a:ext cx="10991461" cy="3063875"/>
          </a:xfrm>
          <a:prstGeom prst="roundRect">
            <a:avLst>
              <a:gd name="adj" fmla="val 35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 &lt;a&gt; &lt;/a&gt;</a:t>
            </a:r>
            <a:b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</a:b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652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.body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8C3B5A-6801-4BCC-B174-1A0E586D33D2}"/>
              </a:ext>
            </a:extLst>
          </p:cNvPr>
          <p:cNvSpPr/>
          <p:nvPr/>
        </p:nvSpPr>
        <p:spPr>
          <a:xfrm>
            <a:off x="597159" y="3390900"/>
            <a:ext cx="10991461" cy="3101975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.body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appendChild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7CE1D-6939-41B7-B9E9-746CA0D3C334}"/>
              </a:ext>
            </a:extLst>
          </p:cNvPr>
          <p:cNvSpPr/>
          <p:nvPr/>
        </p:nvSpPr>
        <p:spPr>
          <a:xfrm>
            <a:off x="8274526" y="5333635"/>
            <a:ext cx="599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18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.body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8C3B5A-6801-4BCC-B174-1A0E586D33D2}"/>
              </a:ext>
            </a:extLst>
          </p:cNvPr>
          <p:cNvSpPr/>
          <p:nvPr/>
        </p:nvSpPr>
        <p:spPr>
          <a:xfrm>
            <a:off x="597159" y="3390900"/>
            <a:ext cx="10991461" cy="3101975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document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.body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 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appendChild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7CE1D-6939-41B7-B9E9-746CA0D3C334}"/>
              </a:ext>
            </a:extLst>
          </p:cNvPr>
          <p:cNvSpPr/>
          <p:nvPr/>
        </p:nvSpPr>
        <p:spPr>
          <a:xfrm>
            <a:off x="8274526" y="5333635"/>
            <a:ext cx="599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913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classList.add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DA783A-B4AD-4642-AE2F-FF300DDE5FB5}"/>
              </a:ext>
            </a:extLst>
          </p:cNvPr>
          <p:cNvSpPr/>
          <p:nvPr/>
        </p:nvSpPr>
        <p:spPr>
          <a:xfrm>
            <a:off x="597159" y="3390900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classList.toogle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08B8BB-91EC-4F6B-957B-F78CA51C237F}"/>
              </a:ext>
            </a:extLst>
          </p:cNvPr>
          <p:cNvSpPr/>
          <p:nvPr/>
        </p:nvSpPr>
        <p:spPr>
          <a:xfrm>
            <a:off x="597159" y="517693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el.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classList.remove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4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7FE178-A84B-41C9-9911-1EF30C6349E9}"/>
              </a:ext>
            </a:extLst>
          </p:cNvPr>
          <p:cNvSpPr/>
          <p:nvPr/>
        </p:nvSpPr>
        <p:spPr>
          <a:xfrm>
            <a:off x="597159" y="1604864"/>
            <a:ext cx="10991461" cy="5011089"/>
          </a:xfrm>
          <a:prstGeom prst="roundRect">
            <a:avLst>
              <a:gd name="adj" fmla="val 18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sel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36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'.note &gt; h3'</a:t>
            </a:r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h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el.</a:t>
            </a:r>
            <a:r>
              <a:rPr lang="en-US" sz="36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querySelector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sel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 -&gt; Node || null</a:t>
            </a:r>
          </a:p>
          <a:p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hAll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36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36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querySelectorAll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3600" dirty="0" err="1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sel</a:t>
            </a:r>
            <a:r>
              <a:rPr lang="en-US" sz="3600" dirty="0">
                <a:solidFill>
                  <a:schemeClr val="tx2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 -&gt; </a:t>
            </a:r>
            <a:r>
              <a:rPr lang="en-US" sz="36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NodeList</a:t>
            </a:r>
            <a:endParaRPr lang="en-US" sz="3600" dirty="0">
              <a:solidFill>
                <a:schemeClr val="accent3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 </a:t>
            </a:r>
            <a:r>
              <a:rPr lang="en-US" sz="36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NodeList</a:t>
            </a:r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!== Array</a:t>
            </a:r>
          </a:p>
          <a:p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// </a:t>
            </a:r>
            <a:r>
              <a:rPr lang="en-US" sz="36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NodeList</a:t>
            </a:r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36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], </a:t>
            </a:r>
            <a:r>
              <a:rPr lang="en-US" sz="36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NodeList.length</a:t>
            </a:r>
            <a:r>
              <a:rPr lang="en-US" sz="36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  <a:p>
            <a:endParaRPr lang="en-US" sz="3600" dirty="0">
              <a:solidFill>
                <a:schemeClr val="tx2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7E1C0-4AF1-404A-8A80-6ECA3256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86" y="1091735"/>
            <a:ext cx="1820486" cy="1820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47706-28A8-4781-9A42-6FAB508CE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54" y="943681"/>
            <a:ext cx="2116594" cy="2116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51C4D-9F6A-4E67-A2E9-D68CB7164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55" y="3898663"/>
            <a:ext cx="2616948" cy="1820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5E0B0-9DE8-4050-BF6D-88177C4A5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09" y="3898664"/>
            <a:ext cx="1820485" cy="1820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496B38-18C0-428E-A8F7-91B8F1F19A24}"/>
              </a:ext>
            </a:extLst>
          </p:cNvPr>
          <p:cNvSpPr txBox="1"/>
          <p:nvPr/>
        </p:nvSpPr>
        <p:spPr>
          <a:xfrm>
            <a:off x="1534760" y="1074509"/>
            <a:ext cx="11102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ru-RU" sz="30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Element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el.textContent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str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34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5B0A40-91EB-4417-97AB-E4A557DAB34A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&lt;script&gt; </a:t>
            </a:r>
            <a:r>
              <a:rPr lang="en-US" sz="54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/*</a:t>
            </a:r>
            <a:r>
              <a:rPr lang="en-US" sz="5400" dirty="0" err="1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js</a:t>
            </a:r>
            <a:r>
              <a:rPr lang="en-US" sz="5400" dirty="0">
                <a:solidFill>
                  <a:schemeClr val="accent3"/>
                </a:solidFill>
                <a:latin typeface="Roboto Mono" pitchFamily="2" charset="0"/>
                <a:ea typeface="Roboto Mono" pitchFamily="2" charset="0"/>
              </a:rPr>
              <a:t>*/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&lt;/script&gt;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EADC80-442D-457C-B29E-1CCE73C351B5}"/>
              </a:ext>
            </a:extLst>
          </p:cNvPr>
          <p:cNvSpPr/>
          <p:nvPr/>
        </p:nvSpPr>
        <p:spPr>
          <a:xfrm>
            <a:off x="597159" y="3429000"/>
            <a:ext cx="10991461" cy="2356338"/>
          </a:xfrm>
          <a:prstGeom prst="roundRect">
            <a:avLst>
              <a:gd name="adj" fmla="val 8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&lt;script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src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'/main.js'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0724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856865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4033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Заметки сохраненные на сервере лежат в переменной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data</a:t>
            </a:r>
            <a:endParaRPr lang="ru-RU" dirty="0">
              <a:solidFill>
                <a:schemeClr val="accent5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 виде массива объектов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Обект с ключами </a:t>
            </a:r>
            <a:r>
              <a:rPr lang="en-US" dirty="0">
                <a:solidFill>
                  <a:schemeClr val="accent5"/>
                </a:solidFill>
              </a:rPr>
              <a:t>title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content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color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Автоматически создать заметки по этому объекту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A6C041-5DAA-4673-A340-785E9E355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04" y="3969573"/>
            <a:ext cx="1790472" cy="1790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3BB32-A7A5-4232-A617-8D11FD5D1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13" y="1207665"/>
            <a:ext cx="1790473" cy="1790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536D6E-A336-49B6-8780-2B9AEA870169}"/>
              </a:ext>
            </a:extLst>
          </p:cNvPr>
          <p:cNvSpPr txBox="1"/>
          <p:nvPr/>
        </p:nvSpPr>
        <p:spPr>
          <a:xfrm>
            <a:off x="9524487" y="1074509"/>
            <a:ext cx="11476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ru-RU" sz="30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93D1A-D7AD-400B-A580-0C0566F6B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13" y="3969572"/>
            <a:ext cx="1790473" cy="1790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7408B-4C6C-430D-8CBD-32916A5CB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2" y="1317376"/>
            <a:ext cx="2016915" cy="16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JS Programming 101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77044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49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Парадигма: </a:t>
            </a:r>
            <a:r>
              <a:rPr lang="ru-RU" dirty="0"/>
              <a:t>Мультипарадигменный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Изначальная цель:</a:t>
            </a:r>
            <a:r>
              <a:rPr lang="en-US" dirty="0">
                <a:latin typeface="+mj-lt"/>
              </a:rPr>
              <a:t> </a:t>
            </a:r>
            <a:r>
              <a:rPr lang="ru-RU" dirty="0"/>
              <a:t>Добавить немного динамики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Сейчас:</a:t>
            </a:r>
            <a:r>
              <a:rPr lang="ru-RU" dirty="0"/>
              <a:t> Полноценный язык программирования,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4BE48-9517-4ED2-96AC-F574117A43D8}"/>
              </a:ext>
            </a:extLst>
          </p:cNvPr>
          <p:cNvSpPr/>
          <p:nvPr/>
        </p:nvSpPr>
        <p:spPr>
          <a:xfrm>
            <a:off x="2229761" y="3965263"/>
            <a:ext cx="8957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котором пишут приложения</a:t>
            </a:r>
            <a:r>
              <a:rPr lang="en-US" sz="2800" dirty="0"/>
              <a:t> </a:t>
            </a:r>
            <a:r>
              <a:rPr lang="ru-RU" sz="2800" dirty="0"/>
              <a:t>под разные платформы, </a:t>
            </a:r>
            <a:r>
              <a:rPr lang="en-US" sz="2800" dirty="0"/>
              <a:t>backend</a:t>
            </a:r>
            <a:r>
              <a:rPr lang="ru-RU" sz="2800" dirty="0"/>
              <a:t>, игры,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54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65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Переменная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Тип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Оператор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Выражение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Область видимости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(Scope)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Среда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переменные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var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myVariable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599865-E1D9-4FAC-B52E-AE860D0F12C4}"/>
              </a:ext>
            </a:extLst>
          </p:cNvPr>
          <p:cNvSpPr/>
          <p:nvPr/>
        </p:nvSpPr>
        <p:spPr>
          <a:xfrm>
            <a:off x="597159" y="3384444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let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myVariable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D8725-FC10-4E51-86CD-9D4314B20DB4}"/>
              </a:ext>
            </a:extLst>
          </p:cNvPr>
          <p:cNvSpPr/>
          <p:nvPr/>
        </p:nvSpPr>
        <p:spPr>
          <a:xfrm>
            <a:off x="597159" y="5164023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myVariable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pmath course">
      <a:dk1>
        <a:sysClr val="windowText" lastClr="000000"/>
      </a:dk1>
      <a:lt1>
        <a:sysClr val="window" lastClr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Custom 1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1266</Words>
  <Application>Microsoft Office PowerPoint</Application>
  <PresentationFormat>Widescreen</PresentationFormat>
  <Paragraphs>166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Roboto</vt:lpstr>
      <vt:lpstr>Roboto Bold</vt:lpstr>
      <vt:lpstr>Roboto Mono</vt:lpstr>
      <vt:lpstr>Office Theme</vt:lpstr>
      <vt:lpstr>JS</vt:lpstr>
      <vt:lpstr> До командного проекта  3</vt:lpstr>
      <vt:lpstr>Фреймворки?</vt:lpstr>
      <vt:lpstr>PowerPoint Presentation</vt:lpstr>
      <vt:lpstr>PowerPoint Presentation</vt:lpstr>
      <vt:lpstr>JS Programming 101</vt:lpstr>
      <vt:lpstr>Философия</vt:lpstr>
      <vt:lpstr>Сущности</vt:lpstr>
      <vt:lpstr>Синтаксис — переменные</vt:lpstr>
      <vt:lpstr>Типы</vt:lpstr>
      <vt:lpstr>Object</vt:lpstr>
      <vt:lpstr>Object</vt:lpstr>
      <vt:lpstr>Object</vt:lpstr>
      <vt:lpstr>Array (тоже Object)</vt:lpstr>
      <vt:lpstr>C style</vt:lpstr>
      <vt:lpstr>Синтаксис</vt:lpstr>
      <vt:lpstr>; ?</vt:lpstr>
      <vt:lpstr>Function</vt:lpstr>
      <vt:lpstr>Объекты по ссылке Примитивы по значению</vt:lpstr>
      <vt:lpstr>Сравнения</vt:lpstr>
      <vt:lpstr>==, === ?</vt:lpstr>
      <vt:lpstr>&lt;, &gt;, &lt;=, &gt;=</vt:lpstr>
      <vt:lpstr>WTF</vt:lpstr>
      <vt:lpstr>WTF</vt:lpstr>
      <vt:lpstr>WTF</vt:lpstr>
      <vt:lpstr>Приводите типы</vt:lpstr>
      <vt:lpstr>Приведение типов лапками</vt:lpstr>
      <vt:lpstr>DOM</vt:lpstr>
      <vt:lpstr>Сущности</vt:lpstr>
      <vt:lpstr>Сущности — Element</vt:lpstr>
      <vt:lpstr>Сущности — Element</vt:lpstr>
      <vt:lpstr>Сущности — Event</vt:lpstr>
      <vt:lpstr>Сущности — Event</vt:lpstr>
      <vt:lpstr>Синтаксис — Element</vt:lpstr>
      <vt:lpstr>Синтаксис — Element</vt:lpstr>
      <vt:lpstr>Синтаксис — Element</vt:lpstr>
      <vt:lpstr>Синтаксис — Element</vt:lpstr>
      <vt:lpstr>Синтаксис — Element</vt:lpstr>
      <vt:lpstr>Синтаксис — Element</vt:lpstr>
      <vt:lpstr>Синтаксис — Element</vt:lpstr>
      <vt:lpstr>&lt;script&gt;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Vsevolod Trofimov</dc:creator>
  <cp:lastModifiedBy>Vsevolod Trofimov</cp:lastModifiedBy>
  <cp:revision>197</cp:revision>
  <dcterms:created xsi:type="dcterms:W3CDTF">2017-09-18T11:24:18Z</dcterms:created>
  <dcterms:modified xsi:type="dcterms:W3CDTF">2017-10-30T15:34:59Z</dcterms:modified>
</cp:coreProperties>
</file>