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ws.ru/book/RAM_-_Random_Access_Memory_-_%D0%9F%D0%B0%D0%BC%D1%8F%D1%82%D1%8C_%D1%81_%D0%BF%D1%80%D0%BE%D0%B8%D0%B7%D0%B2%D0%BE%D0%BB%D1%8C%D0%BD%D1%8B%D0%BC_%D0%B4%D0%BE%D1%81%D1%82%D1%83%D0%BF%D0%BE%D0%BC_-_%D0%9E%D0%BF%D0%B5%D1%80%D0%B0%D1%82%D0%B8%D0%B2%D0%BD%D0%BE%D0%B5_%D0%B7%D0%B0%D0%BF%D0%BE%D0%BC%D0%B8%D0%BD%D0%B0%D1%8E%D1%89%D0%B5%D0%B5_%D1%83%D1%81%D1%82%D1%80%D0%BE%D0%B9%D1%81%D1%82%D0%B2%D0%BE_%D0%9E%D0%97%D0%A3" TargetMode="External"/><Relationship Id="rId2" Type="http://schemas.openxmlformats.org/officeDocument/2006/relationships/hyperlink" Target="https://www.cnews.ru/book/VM_-_Virtual_machine_-_%D0%92%D0%B8%D1%80%D1%82%D1%83%D0%B0%D0%BB%D1%8C%D0%BD%D0%B0%D1%8F_%D0%BC%D0%B0%D1%88%D0%B8%D0%BD%D0%B0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ws.ru/book/VMware_vSphere" TargetMode="External"/><Relationship Id="rId7" Type="http://schemas.openxmlformats.org/officeDocument/2006/relationships/hyperlink" Target="https://www.cnews.ru/book/VMware_vCenter_-_VMware_VirtualCenter" TargetMode="External"/><Relationship Id="rId2" Type="http://schemas.openxmlformats.org/officeDocument/2006/relationships/hyperlink" Target="https://www.cnews.ru/book/%D0%A1%D0%B8%D1%81%D1%82%D0%B5%D0%BC%D0%BD%D1%8B%D0%B9_%D0%B0%D0%B4%D0%BC%D0%B8%D0%BD%D0%B8%D1%81%D1%82%D1%80%D0%B0%D1%82%D0%BE%D1%80_-_System_administrator_-_%D0%98%D0%A2-%D0%B0%D0%B4%D0%BC%D0%B8%D0%BD%D0%B8%D1%81%D1%82%D1%80%D0%B0%D1%82%D0%BE%D1%80_-_%D0%A1%D0%B8%D1%81%D1%82%D0%B5%D0%BC%D0%BD%D0%BE%D0%B5_%D0%B0%D0%B4%D0%BC%D0%B8%D0%BD%D0%B8%D1%81%D1%82%D1%80%D0%B8%D1%80%D0%BE%D0%B2%D0%B0%D0%BD%D0%B8%D0%B5_-_%D0%94%D0%B5%D0%BD%D1%8C_%D0%A1%D0%B8%D1%81%D0%B0%D0%B4%D0%BC%D0%B8%D0%BD%D0%B0_-_%D0%94%D0%B5%D0%BD%D1%8C_%D1%81%D0%B8%D1%81%D1%82%D0%B5%D0%BC%D0%BD%D0%BE%D0%B3%D0%BE_%D0%B0%D0%B4%D0%BC%D0%B8%D0%BD%D0%B8%D1%81%D1%82%D1%80%D0%B0%D1%82%D0%BE%D1%80%D0%B0_-_%D0%BF%D0%BE%D1%81%D0%BB%D0%B5%D0%B4%D0%BD%D1%8F%D1%8F_%D0%BF%D1%8F%D1%82%D0%BD%D0%B8%D1%86%D0%B0_%D0%B8%D1%8E%D0%BB%D1%8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news.ru/book/VMware_vStorage_APIs" TargetMode="External"/><Relationship Id="rId5" Type="http://schemas.openxmlformats.org/officeDocument/2006/relationships/hyperlink" Target="https://www.cnews.ru/book/Interface_-_%D0%98%D0%BD%D1%82%D0%B5%D1%80%D1%84%D0%B5%D0%B9%D1%81_-_%D0%9A%D0%BE%D0%BC%D0%BF%D0%BB%D0%B5%D0%BA%D1%81_%D1%81%D1%80%D0%B5%D0%B4%D1%81%D1%82%D0%B2_%D0%B4%D0%BB%D1%8F_%D0%B2%D0%B7%D0%B0%D0%B8%D0%BC%D0%BE%D0%B4%D0%B5%D0%B9%D1%81%D1%82%D0%B2%D0%B8%D1%8F_%D0%B4%D0%B2%D1%83%D1%85_%D1%81%D0%B8%D1%81%D1%82%D0%B5%D0%BC_%D0%B4%D1%80%D1%83%D0%B3_%D1%81_%D0%B4%D1%80%D1%83%D0%B3%D0%BE%D0%BC" TargetMode="External"/><Relationship Id="rId4" Type="http://schemas.openxmlformats.org/officeDocument/2006/relationships/hyperlink" Target="https://www.cnews.ru/book/HTML_-_HTML5_-_HyperText_Markup_Language_version_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ws.ru/book/IaaS_-_Infrastructure-as-a-Service_-_%D0%98%D0%BD%D1%84%D1%80%D0%B0%D1%81%D1%82%D1%80%D1%83%D0%BA%D1%82%D1%83%D1%80%D0%B0_%D0%BA%D0%B0%D0%BA_%D1%83%D1%81%D0%BB%D1%83%D0%B3%D0%B0_-_%D0%9E%D0%B1%D0%BB%D0%B0%D1%87%D0%BD%D0%B0%D1%8F_%D0%B8%D0%BD%D1%84%D1%80%D0%B0%D1%81%D1%82%D1%80%D1%83%D0%BA%D1%82%D1%83%D1%80%D0%B0" TargetMode="External"/><Relationship Id="rId2" Type="http://schemas.openxmlformats.org/officeDocument/2006/relationships/hyperlink" Target="https://www.cnews.ru/book/VMware_vSphere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ews.ru/book/IaaS_-_Infrastructure-as-a-Service_-_%D0%98%D0%BD%D1%84%D1%80%D0%B0%D1%81%D1%82%D1%80%D1%83%D0%BA%D1%82%D1%83%D1%80%D0%B0_%D0%BA%D0%B0%D0%BA_%D1%83%D1%81%D0%BB%D1%83%D0%B3%D0%B0_-_%D0%9E%D0%B1%D0%BB%D0%B0%D1%87%D0%BD%D0%B0%D1%8F_%D0%B8%D0%BD%D1%84%D1%80%D0%B0%D1%81%D1%82%D1%80%D1%83%D0%BA%D1%82%D1%83%D1%80%D0%B0" TargetMode="External"/><Relationship Id="rId2" Type="http://schemas.openxmlformats.org/officeDocument/2006/relationships/hyperlink" Target="https://www.cnews.ru/book/VMware_vSpher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064443" cy="96751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Состав продуктов </a:t>
            </a:r>
            <a:r>
              <a:rPr lang="en-US" dirty="0" err="1" smtClean="0"/>
              <a:t>Vmware</a:t>
            </a:r>
            <a:r>
              <a:rPr lang="en-US" dirty="0" smtClean="0"/>
              <a:t> vSphere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5884" y="2633903"/>
            <a:ext cx="10233169" cy="2972569"/>
          </a:xfrm>
        </p:spPr>
        <p:txBody>
          <a:bodyPr>
            <a:normAutofit lnSpcReduction="10000"/>
          </a:bodyPr>
          <a:lstStyle/>
          <a:p>
            <a:r>
              <a:rPr lang="ru-RU" sz="2400" dirty="0" err="1"/>
              <a:t>VMware</a:t>
            </a:r>
            <a:r>
              <a:rPr lang="ru-RU" sz="2400" dirty="0"/>
              <a:t> </a:t>
            </a:r>
            <a:r>
              <a:rPr lang="ru-RU" sz="2400" dirty="0" err="1"/>
              <a:t>vSphere</a:t>
            </a:r>
            <a:r>
              <a:rPr lang="ru-RU" sz="2400" dirty="0"/>
              <a:t> — это платформа виртуализации промышленного уровня. К набору программных компонентов, входящих в нее, относятся в числе </a:t>
            </a:r>
            <a:r>
              <a:rPr lang="ru-RU" sz="2400" dirty="0" smtClean="0"/>
              <a:t>прочих: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dirty="0"/>
              <a:t>гипервизор </a:t>
            </a:r>
            <a:r>
              <a:rPr lang="ru-RU" sz="2400" b="1" dirty="0" err="1"/>
              <a:t>ESXi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 решение </a:t>
            </a:r>
            <a:r>
              <a:rPr lang="ru-RU" sz="2400" dirty="0"/>
              <a:t>для управления </a:t>
            </a:r>
            <a:r>
              <a:rPr lang="ru-RU" sz="2400" b="1" dirty="0" err="1"/>
              <a:t>vCenter</a:t>
            </a:r>
            <a:r>
              <a:rPr lang="ru-RU" sz="2400" b="1" dirty="0"/>
              <a:t> </a:t>
            </a:r>
            <a:r>
              <a:rPr lang="ru-RU" sz="2400" b="1" dirty="0" err="1"/>
              <a:t>Server</a:t>
            </a:r>
            <a:r>
              <a:rPr lang="ru-RU" sz="2400" b="1" dirty="0"/>
              <a:t>. </a:t>
            </a:r>
            <a:endParaRPr lang="ru-RU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/>
              <a:t>VMWare</a:t>
            </a:r>
            <a:r>
              <a:rPr lang="ru-RU" dirty="0"/>
              <a:t> </a:t>
            </a:r>
            <a:r>
              <a:rPr lang="ru-RU" dirty="0" err="1"/>
              <a:t>vSphere</a:t>
            </a:r>
            <a:r>
              <a:rPr lang="ru-RU" dirty="0"/>
              <a:t> — это коммерческое название всего пакета продуктов </a:t>
            </a:r>
            <a:r>
              <a:rPr lang="ru-RU" dirty="0" err="1"/>
              <a:t>VMWare</a:t>
            </a:r>
            <a:r>
              <a:rPr lang="ru-RU" dirty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29981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0174" y="0"/>
            <a:ext cx="11064443" cy="96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Установка </a:t>
            </a:r>
            <a:r>
              <a:rPr lang="en-US" b="1" dirty="0" err="1"/>
              <a:t>ESXi</a:t>
            </a:r>
            <a:r>
              <a:rPr lang="en-US" b="1" dirty="0"/>
              <a:t> 7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32" y="1062183"/>
            <a:ext cx="9163525" cy="544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0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0174" y="0"/>
            <a:ext cx="11064443" cy="96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Установка </a:t>
            </a:r>
            <a:r>
              <a:rPr lang="en-US" b="1" dirty="0" err="1"/>
              <a:t>ESXi</a:t>
            </a:r>
            <a:r>
              <a:rPr lang="en-US" b="1" dirty="0"/>
              <a:t> 7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93" y="893619"/>
            <a:ext cx="8282239" cy="589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0174" y="0"/>
            <a:ext cx="11064443" cy="96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Установка </a:t>
            </a:r>
            <a:r>
              <a:rPr lang="en-US" b="1" dirty="0" err="1"/>
              <a:t>ESXi</a:t>
            </a:r>
            <a:r>
              <a:rPr lang="en-US" b="1" dirty="0"/>
              <a:t> 7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21" y="967510"/>
            <a:ext cx="8052547" cy="571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0174" y="0"/>
            <a:ext cx="11064443" cy="96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Установка </a:t>
            </a:r>
            <a:r>
              <a:rPr lang="en-US" b="1" dirty="0" err="1"/>
              <a:t>ESXi</a:t>
            </a:r>
            <a:r>
              <a:rPr lang="en-US" b="1" dirty="0"/>
              <a:t> 7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26" y="1087583"/>
            <a:ext cx="8502612" cy="52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0174" y="0"/>
            <a:ext cx="11064443" cy="96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Установка </a:t>
            </a:r>
            <a:r>
              <a:rPr lang="en-US" b="1" dirty="0" err="1"/>
              <a:t>ESXi</a:t>
            </a:r>
            <a:r>
              <a:rPr lang="en-US" b="1" dirty="0"/>
              <a:t> 7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79" y="967510"/>
            <a:ext cx="9275509" cy="558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0174" y="0"/>
            <a:ext cx="11064443" cy="96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Установка </a:t>
            </a:r>
            <a:r>
              <a:rPr lang="en-US" b="1" dirty="0" err="1"/>
              <a:t>ESXi</a:t>
            </a:r>
            <a:r>
              <a:rPr lang="en-US" b="1" dirty="0"/>
              <a:t> 7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579" y="895927"/>
            <a:ext cx="9224878" cy="58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1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064443" cy="96751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Гипервизор </a:t>
            </a:r>
            <a:r>
              <a:rPr lang="en-US" dirty="0"/>
              <a:t>VMWare </a:t>
            </a:r>
            <a:r>
              <a:rPr lang="en-US" dirty="0" err="1"/>
              <a:t>ESXi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06400" y="2633903"/>
            <a:ext cx="11259127" cy="3757661"/>
          </a:xfrm>
        </p:spPr>
        <p:txBody>
          <a:bodyPr>
            <a:normAutofit/>
          </a:bodyPr>
          <a:lstStyle/>
          <a:p>
            <a:r>
              <a:rPr lang="ru-RU" b="1" dirty="0" err="1"/>
              <a:t>ESXi</a:t>
            </a:r>
            <a:r>
              <a:rPr lang="ru-RU" b="1" dirty="0"/>
              <a:t> </a:t>
            </a:r>
            <a:r>
              <a:rPr lang="ru-RU" dirty="0"/>
              <a:t>является гипервизором «первого типа», устанавливается напрямую на физический сервер, и благодаря прямому доступу эффективно распределяет аппаратные ресурсы для консолидации используемого программного </a:t>
            </a:r>
            <a:r>
              <a:rPr lang="ru-RU" dirty="0" smtClean="0"/>
              <a:t>обеспечения, </a:t>
            </a:r>
            <a:r>
              <a:rPr lang="ru-RU" dirty="0"/>
              <a:t>позволяет консолидировать несколько серверов на меньшем количестве физических машин. Это позволяет сократить затраты как на администрирование, так и на потребности в ресурсах</a:t>
            </a:r>
            <a:endParaRPr lang="ru-RU" dirty="0" smtClean="0"/>
          </a:p>
          <a:p>
            <a:r>
              <a:rPr lang="ru-RU" dirty="0"/>
              <a:t>Два или более </a:t>
            </a:r>
            <a:r>
              <a:rPr lang="ru-RU" dirty="0" err="1"/>
              <a:t>ESXi</a:t>
            </a:r>
            <a:r>
              <a:rPr lang="ru-RU" dirty="0"/>
              <a:t>-гипервизора могут быть сгруппированы в кластер. Имеется возможность динамически добавлять или удалять машины под управлением </a:t>
            </a:r>
            <a:r>
              <a:rPr lang="ru-RU" dirty="0" err="1"/>
              <a:t>ESXi</a:t>
            </a:r>
            <a:r>
              <a:rPr lang="ru-RU" dirty="0"/>
              <a:t> из кластера и разделять ресурсы обработки и памяти хостов и кластеров в иерархию пулов.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54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064443" cy="96751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Преимущества гипервизора </a:t>
            </a:r>
            <a:r>
              <a:rPr lang="en-US" b="1" dirty="0"/>
              <a:t>VMWare </a:t>
            </a:r>
            <a:r>
              <a:rPr lang="en-US" b="1" dirty="0" err="1"/>
              <a:t>ESXi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5884" y="1653311"/>
            <a:ext cx="10233169" cy="4913744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Занимает мало места на диске</a:t>
            </a:r>
            <a:r>
              <a:rPr lang="ru-RU" dirty="0"/>
              <a:t>. Гипервизор </a:t>
            </a:r>
            <a:r>
              <a:rPr lang="ru-RU" dirty="0" err="1"/>
              <a:t>ESXi</a:t>
            </a:r>
            <a:r>
              <a:rPr lang="ru-RU" dirty="0"/>
              <a:t> можно рассматривать как более компактную версию ESX. Это относится к объему памяти, занимаемой гипервизором. В случае </a:t>
            </a:r>
            <a:r>
              <a:rPr lang="ru-RU" dirty="0" err="1"/>
              <a:t>ESXi</a:t>
            </a:r>
            <a:r>
              <a:rPr lang="ru-RU" dirty="0"/>
              <a:t> 6.7 это всего около 130 МБ, а размер ISO-образа </a:t>
            </a:r>
            <a:r>
              <a:rPr lang="ru-RU" dirty="0" err="1"/>
              <a:t>ESXi</a:t>
            </a:r>
            <a:r>
              <a:rPr lang="ru-RU" dirty="0"/>
              <a:t> 6.7 составляет 325 МБ.</a:t>
            </a:r>
          </a:p>
          <a:p>
            <a:r>
              <a:rPr lang="ru-RU" b="1" dirty="0"/>
              <a:t>Гибкая конфигурация</a:t>
            </a:r>
            <a:r>
              <a:rPr lang="ru-RU" dirty="0"/>
              <a:t>. </a:t>
            </a:r>
            <a:r>
              <a:rPr lang="ru-RU" dirty="0" err="1"/>
              <a:t>VMware</a:t>
            </a:r>
            <a:r>
              <a:rPr lang="ru-RU" dirty="0"/>
              <a:t> предоставляет инструмент для определения рекомендуемых ограничений конфигурации для конкретного программного обеспечения, при этом обеспечивая возможность размещения приложений практически любого размера.</a:t>
            </a:r>
          </a:p>
          <a:p>
            <a:r>
              <a:rPr lang="ru-RU" dirty="0"/>
              <a:t>В гипервизоре </a:t>
            </a:r>
            <a:r>
              <a:rPr lang="ru-RU" dirty="0" err="1"/>
              <a:t>ESXi</a:t>
            </a:r>
            <a:r>
              <a:rPr lang="ru-RU" dirty="0"/>
              <a:t> 6.7 каждая из </a:t>
            </a:r>
            <a:r>
              <a:rPr lang="ru-RU" u="sng" dirty="0">
                <a:hlinkClick r:id="rId2" tooltip="https://www.cnews.ru/book/VM_-_Virtual_machine_-_%D0%92%D0%B8%D1%80%D1%82%D1%83%D0%B0%D0%BB%D1%8C%D0%BD%D0%B0%D1%8F_%D0%BC%D0%B0%D1%88%D0%B8%D0%BD%D0%B0"/>
              </a:rPr>
              <a:t>виртуальных машин</a:t>
            </a:r>
            <a:r>
              <a:rPr lang="ru-RU" dirty="0"/>
              <a:t> может иметь до 256 виртуальных процессоров, 6 ТБ </a:t>
            </a:r>
            <a:r>
              <a:rPr lang="ru-RU" u="sng" dirty="0">
                <a:hlinkClick r:id="rId3" tooltip="https://www.cnews.ru/book/RAM_-_Random_Access_Memory_-_%D0%9F%D0%B0%D0%BC%D1%8F%D1%82%D1%8C_%D1%81_%D0%BF%D1%80%D0%BE%D0%B8%D0%B7%D0%B2%D0%BE%D0%BB%D1%8C%D0%BD%D1%8B%D0%BC_%D0%B4%D0%BE%D1%81%D1%82%D1%83%D0%BF%D0%BE%D0%BC_-_%D0%9E%D0%BF%D0%B5%D1%80%D0%B0%D1%82%D0%B8%D0%B2%D0%BD%D0%BE%D0%B5_%D0%B7%D0%B0%D0%BF%D0%BE%D0%BC%D0%B8%D0%BD%D0%B0%D1%8E%D1%89%D0%B5%D0%B5_%D1%83%D1%81%D1%82%D1%80%D0%BE%D0%B9%D1%81%D1%82%D0%B2%D0%BE_%D0%9E%D0%97%D0%A3"/>
              </a:rPr>
              <a:t>ОЗУ</a:t>
            </a:r>
            <a:r>
              <a:rPr lang="ru-RU" dirty="0"/>
              <a:t>, 2 ГБ видеопамяти. Размер виртуального диска может достигать 62 ТБ.</a:t>
            </a:r>
          </a:p>
          <a:p>
            <a:r>
              <a:rPr lang="ru-RU" b="1" dirty="0"/>
              <a:t>Повышенная безопасность</a:t>
            </a:r>
            <a:r>
              <a:rPr lang="ru-RU" dirty="0"/>
              <a:t>. </a:t>
            </a:r>
            <a:r>
              <a:rPr lang="ru-RU" dirty="0" err="1"/>
              <a:t>VMware</a:t>
            </a:r>
            <a:r>
              <a:rPr lang="ru-RU" dirty="0"/>
              <a:t> предлагает большой выбор инструментов и функций для защиты хостов </a:t>
            </a:r>
            <a:r>
              <a:rPr lang="ru-RU" dirty="0" err="1"/>
              <a:t>ESXi</a:t>
            </a:r>
            <a:r>
              <a:rPr lang="ru-RU" dirty="0"/>
              <a:t> от несанкционированного доступа и неправильного использования.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453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064443" cy="96751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Преимущества гипервизора </a:t>
            </a:r>
            <a:r>
              <a:rPr lang="en-US" b="1" dirty="0"/>
              <a:t>VMWare </a:t>
            </a:r>
            <a:r>
              <a:rPr lang="en-US" b="1" dirty="0" err="1"/>
              <a:t>ESXi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1993" y="2068947"/>
            <a:ext cx="10233169" cy="4913744"/>
          </a:xfrm>
        </p:spPr>
        <p:txBody>
          <a:bodyPr>
            <a:normAutofit/>
          </a:bodyPr>
          <a:lstStyle/>
          <a:p>
            <a:r>
              <a:rPr lang="ru-RU" b="1" dirty="0"/>
              <a:t>Удобное </a:t>
            </a:r>
            <a:r>
              <a:rPr lang="ru-RU" b="1" u="sng" dirty="0">
                <a:hlinkClick r:id="rId2" tooltip="https://www.cnews.ru/book/%D0%A1%D0%B8%D1%81%D1%82%D0%B5%D0%BC%D0%BD%D1%8B%D0%B9_%D0%B0%D0%B4%D0%BC%D0%B8%D0%BD%D0%B8%D1%81%D1%82%D1%80%D0%B0%D1%82%D0%BE%D1%80_-_System_administrator_-_%D0%98%D0%A2-%D0%B0%D0%B4%D0%BC%D0%B8%D0%BD%D0%B8%D1%81%D1%82%D1%80%D0%B0%D1%82%D0%BE%D1%80_-_%D0%A1%D0%B8%D1%81%D1%82%D0%B5%D0%BC%D0%BD%D0%BE%D0%B5_%D0%B0%D0%B4%D0%BC%D0%B8%D0%BD%D0%B8%D1%81%D1%82%D1%80%D0%B8%D1%80%D0%BE%D0%B2%D0%B0%D0%BD%D0%B8%D0%B5_-_%D0%94%D0%B5%D0%BD%D1%8C_%D0%A1%D0%B8%D1%81%D0%B0%D0%B4%D0%BC%D0%B8%D0%BD%D0%B0_-_%D0%94%D0%B5%D0%BD%D1%8C_%D1%81%D0%B8%D1%81%D1%82%D0%B5%D0%BC%D0%BD%D0%BE%D0%B3%D0%BE_%D0%B0%D0%B4%D0%BC%D0%B8%D0%BD%D0%B8%D1%81%D1%82%D1%80%D0%B0%D1%82%D0%BE%D1%80%D0%B0_-_%D0%BF%D0%BE%D1%81%D0%BB%D0%B5%D0%B4%D0%BD%D1%8F%D1%8F_%D0%BF%D1%8F%D1%82%D0%BD%D0%B8%D1%86%D0%B0_%D0%B8%D1%8E%D0%BB%D1%8F"/>
              </a:rPr>
              <a:t>администрирование</a:t>
            </a:r>
            <a:r>
              <a:rPr lang="ru-RU" dirty="0"/>
              <a:t>. Начиная с версии 6.5, компонент </a:t>
            </a:r>
            <a:r>
              <a:rPr lang="ru-RU" u="sng" dirty="0" err="1">
                <a:hlinkClick r:id="rId3" tooltip="https://www.cnews.ru/book/VMware_vSphere"/>
              </a:rPr>
              <a:t>vSphere</a:t>
            </a:r>
            <a:r>
              <a:rPr lang="ru-RU" dirty="0"/>
              <a:t> </a:t>
            </a:r>
            <a:r>
              <a:rPr lang="ru-RU" dirty="0" err="1"/>
              <a:t>Client</a:t>
            </a:r>
            <a:r>
              <a:rPr lang="ru-RU" dirty="0"/>
              <a:t>, который используется в качестве оболочки для управления, доступен в версии </a:t>
            </a:r>
            <a:r>
              <a:rPr lang="ru-RU" u="sng" dirty="0">
                <a:hlinkClick r:id="rId4" tooltip="https://www.cnews.ru/book/HTML_-_HTML5_-_HyperText_Markup_Language_version_5"/>
              </a:rPr>
              <a:t>HTML5</a:t>
            </a:r>
            <a:r>
              <a:rPr lang="ru-RU" dirty="0"/>
              <a:t>, что значительно улучшает взаимодействие с конечным пользователем. Также доступен </a:t>
            </a:r>
            <a:r>
              <a:rPr lang="ru-RU" u="sng" dirty="0">
                <a:hlinkClick r:id="rId5" tooltip="https://www.cnews.ru/book/Interface_-_%D0%98%D0%BD%D1%82%D0%B5%D1%80%D1%84%D0%B5%D0%B9%D1%81_-_%D0%9A%D0%BE%D0%BC%D0%BF%D0%BB%D0%B5%D0%BA%D1%81_%D1%81%D1%80%D0%B5%D0%B4%D1%81%D1%82%D0%B2_%D0%B4%D0%BB%D1%8F_%D0%B2%D0%B7%D0%B0%D0%B8%D0%BC%D0%BE%D0%B4%D0%B5%D0%B9%D1%81%D1%82%D0%B2%D0%B8%D1%8F_%D0%B4%D0%B2%D1%83%D1%85_%D1%81%D0%B8%D1%81%D1%82%D0%B5%D0%BC_%D0%B4%D1%80%D1%83%D0%B3_%D1%81_%D0%B4%D1%80%D1%83%D0%B3%D0%BE%D0%BC"/>
              </a:rPr>
              <a:t>интерфейс</a:t>
            </a:r>
            <a:r>
              <a:rPr lang="ru-RU" dirty="0"/>
              <a:t> командной строки </a:t>
            </a:r>
            <a:r>
              <a:rPr lang="ru-RU" dirty="0" err="1"/>
              <a:t>vSphere</a:t>
            </a:r>
            <a:r>
              <a:rPr lang="ru-RU" dirty="0"/>
              <a:t> CLI, позволяющий запускать основные команды администрирования с любого компьютера, имеющего доступ к системе по сети</a:t>
            </a:r>
            <a:r>
              <a:rPr lang="ru-RU" dirty="0" smtClean="0"/>
              <a:t>.</a:t>
            </a:r>
          </a:p>
          <a:p>
            <a:r>
              <a:rPr lang="ru-RU" dirty="0"/>
              <a:t>Основными недостатками использования бесплатного </a:t>
            </a:r>
            <a:r>
              <a:rPr lang="ru-RU" dirty="0" err="1"/>
              <a:t>VMware</a:t>
            </a:r>
            <a:r>
              <a:rPr lang="ru-RU" dirty="0"/>
              <a:t> </a:t>
            </a:r>
            <a:r>
              <a:rPr lang="ru-RU" dirty="0" err="1"/>
              <a:t>ESXi</a:t>
            </a:r>
            <a:r>
              <a:rPr lang="ru-RU" dirty="0"/>
              <a:t> являются невозможность использования API-интерфейсов </a:t>
            </a:r>
            <a:r>
              <a:rPr lang="ru-RU" u="sng" dirty="0" err="1">
                <a:hlinkClick r:id="rId6" tooltip="https://www.cnews.ru/book/VMware_vStorage_APIs"/>
              </a:rPr>
              <a:t>vStorage</a:t>
            </a:r>
            <a:r>
              <a:rPr lang="ru-RU" dirty="0"/>
              <a:t> и, как следствие, использование собственных приложений резервного копирования для использования в виртуальных машинах уровня хоста, а также отсутствие доступа к централизованному управлению с помощью </a:t>
            </a:r>
            <a:r>
              <a:rPr lang="ru-RU" u="sng" dirty="0" err="1">
                <a:hlinkClick r:id="rId7" tooltip="https://www.cnews.ru/book/VMware_vCenter_-_VMware_VirtualCenter"/>
              </a:rPr>
              <a:t>VMware</a:t>
            </a:r>
            <a:r>
              <a:rPr lang="ru-RU" u="sng" dirty="0">
                <a:hlinkClick r:id="rId7" tooltip="https://www.cnews.ru/book/VMware_vCenter_-_VMware_VirtualCenter"/>
              </a:rPr>
              <a:t> </a:t>
            </a:r>
            <a:r>
              <a:rPr lang="ru-RU" u="sng" dirty="0" err="1">
                <a:hlinkClick r:id="rId7" tooltip="https://www.cnews.ru/book/VMware_vCenter_-_VMware_VirtualCenter"/>
              </a:rPr>
              <a:t>vCenter</a:t>
            </a:r>
            <a:r>
              <a:rPr lang="ru-RU" u="sng" dirty="0">
                <a:hlinkClick r:id="rId7" tooltip="https://www.cnews.ru/book/VMware_vCenter_-_VMware_VirtualCenter"/>
              </a:rPr>
              <a:t> </a:t>
            </a:r>
            <a:r>
              <a:rPr lang="ru-RU" u="sng" dirty="0" err="1">
                <a:hlinkClick r:id="rId7" tooltip="https://www.cnews.ru/book/VMware_vCenter_-_VMware_VirtualCenter"/>
              </a:rPr>
              <a:t>Server</a:t>
            </a:r>
            <a:r>
              <a:rPr lang="ru-RU" dirty="0"/>
              <a:t>.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338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064443" cy="96751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VMWare </a:t>
            </a:r>
            <a:r>
              <a:rPr lang="en-US" b="1" dirty="0" err="1"/>
              <a:t>vCenter</a:t>
            </a:r>
            <a:r>
              <a:rPr lang="en-US" b="1" dirty="0"/>
              <a:t> Server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5884" y="2633903"/>
            <a:ext cx="10233169" cy="2972569"/>
          </a:xfrm>
        </p:spPr>
        <p:txBody>
          <a:bodyPr>
            <a:normAutofit/>
          </a:bodyPr>
          <a:lstStyle/>
          <a:p>
            <a:r>
              <a:rPr lang="ru-RU" dirty="0" err="1"/>
              <a:t>VMware</a:t>
            </a:r>
            <a:r>
              <a:rPr lang="ru-RU" dirty="0"/>
              <a:t> </a:t>
            </a:r>
            <a:r>
              <a:rPr lang="ru-RU" dirty="0" err="1"/>
              <a:t>vCenter</a:t>
            </a:r>
            <a:r>
              <a:rPr lang="ru-RU" dirty="0"/>
              <a:t> </a:t>
            </a:r>
            <a:r>
              <a:rPr lang="ru-RU" dirty="0" err="1"/>
              <a:t>Server</a:t>
            </a:r>
            <a:r>
              <a:rPr lang="ru-RU" dirty="0"/>
              <a:t> — это приложение для централизованного управления средами </a:t>
            </a:r>
            <a:r>
              <a:rPr lang="ru-RU" u="sng" dirty="0" err="1">
                <a:hlinkClick r:id="rId2" tooltip="https://www.cnews.ru/book/VMware_vSphere"/>
              </a:rPr>
              <a:t>VMware</a:t>
            </a:r>
            <a:r>
              <a:rPr lang="ru-RU" u="sng" dirty="0">
                <a:hlinkClick r:id="rId2" tooltip="https://www.cnews.ru/book/VMware_vSphere"/>
              </a:rPr>
              <a:t> </a:t>
            </a:r>
            <a:r>
              <a:rPr lang="ru-RU" u="sng" dirty="0" err="1">
                <a:hlinkClick r:id="rId2" tooltip="https://www.cnews.ru/book/VMware_vSphere"/>
              </a:rPr>
              <a:t>vSphere</a:t>
            </a:r>
            <a:r>
              <a:rPr lang="ru-RU" dirty="0"/>
              <a:t> и построения виртуальной </a:t>
            </a:r>
            <a:r>
              <a:rPr lang="ru-RU" u="sng" dirty="0">
                <a:hlinkClick r:id="rId3" tooltip="https://www.cnews.ru/book/IaaS_-_Infrastructure-as-a-Service_-_%D0%98%D0%BD%D1%84%D1%80%D0%B0%D1%81%D1%82%D1%80%D1%83%D0%BA%D1%82%D1%83%D1%80%D0%B0_%D0%BA%D0%B0%D0%BA_%D1%83%D1%81%D0%BB%D1%83%D0%B3%D0%B0_-_%D0%9E%D0%B1%D0%BB%D0%B0%D1%87%D0%BD%D0%B0%D1%8F_%D0%B8%D0%BD%D1%84%D1%80%D0%B0%D1%81%D1%82%D1%80%D1%83%D0%BA%D1%82%D1%83%D1%80%D0%B0"/>
              </a:rPr>
              <a:t>облачной инфраструктуры</a:t>
            </a:r>
            <a:r>
              <a:rPr lang="ru-RU" dirty="0"/>
              <a:t>. </a:t>
            </a:r>
            <a:r>
              <a:rPr lang="ru-RU" dirty="0" err="1"/>
              <a:t>vCenter</a:t>
            </a:r>
            <a:r>
              <a:rPr lang="ru-RU" dirty="0"/>
              <a:t> </a:t>
            </a:r>
            <a:r>
              <a:rPr lang="ru-RU" dirty="0" err="1"/>
              <a:t>Server</a:t>
            </a:r>
            <a:r>
              <a:rPr lang="ru-RU" dirty="0"/>
              <a:t> — это, по сути, диспетчер, который используется для мониторинга виртуальных машин, работающих на виртуальной платформе. Этот инструмент позволяет контролировать все хосты </a:t>
            </a:r>
            <a:r>
              <a:rPr lang="ru-RU" dirty="0" err="1"/>
              <a:t>ESXi</a:t>
            </a:r>
            <a:r>
              <a:rPr lang="ru-RU" dirty="0"/>
              <a:t> и кластеры с единой консоли, что снижает нагрузку на управление.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68405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1064443" cy="96751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VMWare </a:t>
            </a:r>
            <a:r>
              <a:rPr lang="en-US" b="1" dirty="0" err="1"/>
              <a:t>vCenter</a:t>
            </a:r>
            <a:r>
              <a:rPr lang="en-US" b="1" dirty="0"/>
              <a:t> Server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5884" y="2633903"/>
            <a:ext cx="10233169" cy="2972569"/>
          </a:xfrm>
        </p:spPr>
        <p:txBody>
          <a:bodyPr>
            <a:normAutofit/>
          </a:bodyPr>
          <a:lstStyle/>
          <a:p>
            <a:r>
              <a:rPr lang="ru-RU" dirty="0" err="1"/>
              <a:t>VMware</a:t>
            </a:r>
            <a:r>
              <a:rPr lang="ru-RU" dirty="0"/>
              <a:t> </a:t>
            </a:r>
            <a:r>
              <a:rPr lang="ru-RU" dirty="0" err="1"/>
              <a:t>vCenter</a:t>
            </a:r>
            <a:r>
              <a:rPr lang="ru-RU" dirty="0"/>
              <a:t> </a:t>
            </a:r>
            <a:r>
              <a:rPr lang="ru-RU" dirty="0" err="1"/>
              <a:t>Server</a:t>
            </a:r>
            <a:r>
              <a:rPr lang="ru-RU" dirty="0"/>
              <a:t> — это приложение для централизованного управления средами </a:t>
            </a:r>
            <a:r>
              <a:rPr lang="ru-RU" u="sng" dirty="0" err="1">
                <a:hlinkClick r:id="rId2" tooltip="https://www.cnews.ru/book/VMware_vSphere"/>
              </a:rPr>
              <a:t>VMware</a:t>
            </a:r>
            <a:r>
              <a:rPr lang="ru-RU" u="sng" dirty="0">
                <a:hlinkClick r:id="rId2" tooltip="https://www.cnews.ru/book/VMware_vSphere"/>
              </a:rPr>
              <a:t> </a:t>
            </a:r>
            <a:r>
              <a:rPr lang="ru-RU" u="sng" dirty="0" err="1">
                <a:hlinkClick r:id="rId2" tooltip="https://www.cnews.ru/book/VMware_vSphere"/>
              </a:rPr>
              <a:t>vSphere</a:t>
            </a:r>
            <a:r>
              <a:rPr lang="ru-RU" dirty="0"/>
              <a:t> и построения виртуальной </a:t>
            </a:r>
            <a:r>
              <a:rPr lang="ru-RU" u="sng" dirty="0">
                <a:hlinkClick r:id="rId3" tooltip="https://www.cnews.ru/book/IaaS_-_Infrastructure-as-a-Service_-_%D0%98%D0%BD%D1%84%D1%80%D0%B0%D1%81%D1%82%D1%80%D1%83%D0%BA%D1%82%D1%83%D1%80%D0%B0_%D0%BA%D0%B0%D0%BA_%D1%83%D1%81%D0%BB%D1%83%D0%B3%D0%B0_-_%D0%9E%D0%B1%D0%BB%D0%B0%D1%87%D0%BD%D0%B0%D1%8F_%D0%B8%D0%BD%D1%84%D1%80%D0%B0%D1%81%D1%82%D1%80%D1%83%D0%BA%D1%82%D1%83%D1%80%D0%B0"/>
              </a:rPr>
              <a:t>облачной инфраструктуры</a:t>
            </a:r>
            <a:r>
              <a:rPr lang="ru-RU" dirty="0"/>
              <a:t>. </a:t>
            </a:r>
            <a:r>
              <a:rPr lang="ru-RU" dirty="0" err="1"/>
              <a:t>vCenter</a:t>
            </a:r>
            <a:r>
              <a:rPr lang="ru-RU" dirty="0"/>
              <a:t> </a:t>
            </a:r>
            <a:r>
              <a:rPr lang="ru-RU" dirty="0" err="1"/>
              <a:t>Server</a:t>
            </a:r>
            <a:r>
              <a:rPr lang="ru-RU" dirty="0"/>
              <a:t> — это, по сути, диспетчер, который используется для мониторинга виртуальных машин, работающих на виртуальной платформе. Этот инструмент позволяет контролировать все хосты </a:t>
            </a:r>
            <a:r>
              <a:rPr lang="ru-RU" dirty="0" err="1"/>
              <a:t>ESXi</a:t>
            </a:r>
            <a:r>
              <a:rPr lang="ru-RU" dirty="0"/>
              <a:t> и кластеры с единой консоли, что снижает нагрузку на управление.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6486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5593" y="187037"/>
            <a:ext cx="11064443" cy="96751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VMWare </a:t>
            </a:r>
            <a:r>
              <a:rPr lang="en-US" b="1" dirty="0" err="1"/>
              <a:t>vCenter</a:t>
            </a:r>
            <a:r>
              <a:rPr lang="en-US" b="1" dirty="0"/>
              <a:t> Server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34" y="1220874"/>
            <a:ext cx="7349693" cy="54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1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0174" y="0"/>
            <a:ext cx="11064443" cy="96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Установка </a:t>
            </a:r>
            <a:r>
              <a:rPr lang="en-US" b="1" dirty="0" err="1"/>
              <a:t>ESXi</a:t>
            </a:r>
            <a:r>
              <a:rPr lang="en-US" b="1" dirty="0"/>
              <a:t> 7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68" y="967510"/>
            <a:ext cx="9550053" cy="576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8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0174" y="0"/>
            <a:ext cx="11064443" cy="96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Установка </a:t>
            </a:r>
            <a:r>
              <a:rPr lang="en-US" b="1" dirty="0" err="1"/>
              <a:t>ESXi</a:t>
            </a:r>
            <a:r>
              <a:rPr lang="en-US" b="1" dirty="0"/>
              <a:t> 7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26" y="967510"/>
            <a:ext cx="9482137" cy="57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260</Words>
  <Application>Microsoft Office PowerPoint</Application>
  <PresentationFormat>Широкоэкранный</PresentationFormat>
  <Paragraphs>29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Сектор</vt:lpstr>
      <vt:lpstr>Состав продуктов Vmware vSphere</vt:lpstr>
      <vt:lpstr>Гипервизор VMWare ESXi</vt:lpstr>
      <vt:lpstr>Преимущества гипервизора VMWare ESXi</vt:lpstr>
      <vt:lpstr>Преимущества гипервизора VMWare ESXi</vt:lpstr>
      <vt:lpstr>VMWare vCenter Server</vt:lpstr>
      <vt:lpstr>VMWare vCenter Server</vt:lpstr>
      <vt:lpstr>VMWare vCenter Server</vt:lpstr>
      <vt:lpstr>Установка ESXi 7</vt:lpstr>
      <vt:lpstr>Установка ESXi 7</vt:lpstr>
      <vt:lpstr>Установка ESXi 7</vt:lpstr>
      <vt:lpstr>Установка ESXi 7</vt:lpstr>
      <vt:lpstr>Установка ESXi 7</vt:lpstr>
      <vt:lpstr>Установка ESXi 7</vt:lpstr>
      <vt:lpstr>Установка ESXi 7</vt:lpstr>
      <vt:lpstr>Установка ESXi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Состав продуктов Vmware vSphere</dc:title>
  <dc:creator>Владислав Новиков</dc:creator>
  <cp:lastModifiedBy>Владислав Новиков</cp:lastModifiedBy>
  <cp:revision>10</cp:revision>
  <dcterms:created xsi:type="dcterms:W3CDTF">2022-09-06T06:11:26Z</dcterms:created>
  <dcterms:modified xsi:type="dcterms:W3CDTF">2022-09-06T07:02:33Z</dcterms:modified>
</cp:coreProperties>
</file>