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2" r:id="rId9"/>
    <p:sldId id="263" r:id="rId10"/>
    <p:sldId id="266"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6139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0386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501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438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573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4234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3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05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7021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4476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11/30/22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262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11/30/22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81087580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069FE-3762-960A-9A43-E4C8F9687254}"/>
              </a:ext>
            </a:extLst>
          </p:cNvPr>
          <p:cNvSpPr>
            <a:spLocks noGrp="1"/>
          </p:cNvSpPr>
          <p:nvPr>
            <p:ph type="ctrTitle"/>
          </p:nvPr>
        </p:nvSpPr>
        <p:spPr>
          <a:xfrm>
            <a:off x="838200" y="849230"/>
            <a:ext cx="6858000" cy="2387600"/>
          </a:xfrm>
        </p:spPr>
        <p:txBody>
          <a:bodyPr>
            <a:normAutofit/>
          </a:bodyPr>
          <a:lstStyle/>
          <a:p>
            <a:pPr algn="l"/>
            <a:r>
              <a:rPr lang="en-US" dirty="0">
                <a:solidFill>
                  <a:schemeClr val="tx1"/>
                </a:solidFill>
              </a:rPr>
              <a:t>SARS-Cov-2 Wild Type vs Representative Omicron Variant </a:t>
            </a:r>
          </a:p>
        </p:txBody>
      </p:sp>
      <p:sp>
        <p:nvSpPr>
          <p:cNvPr id="3" name="Subtitle 2">
            <a:extLst>
              <a:ext uri="{FF2B5EF4-FFF2-40B4-BE49-F238E27FC236}">
                <a16:creationId xmlns:a16="http://schemas.microsoft.com/office/drawing/2014/main" id="{8033C26D-1D60-22A5-E886-1A5E0718D582}"/>
              </a:ext>
            </a:extLst>
          </p:cNvPr>
          <p:cNvSpPr>
            <a:spLocks noGrp="1"/>
          </p:cNvSpPr>
          <p:nvPr>
            <p:ph type="subTitle" idx="1"/>
          </p:nvPr>
        </p:nvSpPr>
        <p:spPr>
          <a:xfrm>
            <a:off x="838200" y="3804445"/>
            <a:ext cx="6858000" cy="1655762"/>
          </a:xfrm>
        </p:spPr>
        <p:txBody>
          <a:bodyPr>
            <a:normAutofit/>
          </a:bodyPr>
          <a:lstStyle/>
          <a:p>
            <a:pPr algn="l"/>
            <a:r>
              <a:rPr lang="en-US" sz="1400" b="1" dirty="0">
                <a:solidFill>
                  <a:schemeClr val="tx1">
                    <a:alpha val="60000"/>
                  </a:schemeClr>
                </a:solidFill>
                <a:latin typeface="Arial" panose="020B0604020202020204" pitchFamily="34" charset="0"/>
                <a:cs typeface="Arial" panose="020B0604020202020204" pitchFamily="34" charset="0"/>
              </a:rPr>
              <a:t>Team Members:</a:t>
            </a:r>
          </a:p>
          <a:p>
            <a:pPr algn="l"/>
            <a:r>
              <a:rPr lang="en-US" sz="1400" dirty="0">
                <a:solidFill>
                  <a:schemeClr val="tx1">
                    <a:alpha val="60000"/>
                  </a:schemeClr>
                </a:solidFill>
                <a:latin typeface="Arial" panose="020B0604020202020204" pitchFamily="34" charset="0"/>
                <a:cs typeface="Arial" panose="020B0604020202020204" pitchFamily="34" charset="0"/>
              </a:rPr>
              <a:t>Mahima Devi Allam (Z1924638)</a:t>
            </a:r>
          </a:p>
          <a:p>
            <a:pPr algn="l"/>
            <a:r>
              <a:rPr lang="en-US" sz="1400" dirty="0">
                <a:solidFill>
                  <a:schemeClr val="tx1">
                    <a:alpha val="60000"/>
                  </a:schemeClr>
                </a:solidFill>
                <a:latin typeface="Arial" panose="020B0604020202020204" pitchFamily="34" charset="0"/>
                <a:cs typeface="Arial" panose="020B0604020202020204" pitchFamily="34" charset="0"/>
              </a:rPr>
              <a:t>Dinesh </a:t>
            </a:r>
            <a:r>
              <a:rPr lang="en-US" sz="1400" dirty="0" err="1">
                <a:solidFill>
                  <a:schemeClr val="tx1">
                    <a:alpha val="60000"/>
                  </a:schemeClr>
                </a:solidFill>
                <a:latin typeface="Arial" panose="020B0604020202020204" pitchFamily="34" charset="0"/>
                <a:cs typeface="Arial" panose="020B0604020202020204" pitchFamily="34" charset="0"/>
              </a:rPr>
              <a:t>Kolla</a:t>
            </a:r>
            <a:r>
              <a:rPr lang="en-US" sz="1400" dirty="0">
                <a:solidFill>
                  <a:schemeClr val="tx1">
                    <a:alpha val="60000"/>
                  </a:schemeClr>
                </a:solidFill>
                <a:latin typeface="Arial" panose="020B0604020202020204" pitchFamily="34" charset="0"/>
                <a:cs typeface="Arial" panose="020B0604020202020204" pitchFamily="34" charset="0"/>
              </a:rPr>
              <a:t> (Z1935563)</a:t>
            </a:r>
          </a:p>
          <a:p>
            <a:pPr algn="l"/>
            <a:r>
              <a:rPr lang="en-US" sz="1400" dirty="0">
                <a:solidFill>
                  <a:schemeClr val="tx1">
                    <a:alpha val="60000"/>
                  </a:schemeClr>
                </a:solidFill>
                <a:latin typeface="Arial" panose="020B0604020202020204" pitchFamily="34" charset="0"/>
                <a:cs typeface="Arial" panose="020B0604020202020204" pitchFamily="34" charset="0"/>
              </a:rPr>
              <a:t>Ganesh </a:t>
            </a:r>
            <a:r>
              <a:rPr lang="en-US" sz="1400" dirty="0" err="1">
                <a:solidFill>
                  <a:schemeClr val="tx1">
                    <a:alpha val="60000"/>
                  </a:schemeClr>
                </a:solidFill>
                <a:latin typeface="Arial" panose="020B0604020202020204" pitchFamily="34" charset="0"/>
                <a:cs typeface="Arial" panose="020B0604020202020204" pitchFamily="34" charset="0"/>
              </a:rPr>
              <a:t>Kanadam</a:t>
            </a:r>
            <a:r>
              <a:rPr lang="en-US" sz="1400" dirty="0">
                <a:solidFill>
                  <a:schemeClr val="tx1">
                    <a:alpha val="60000"/>
                  </a:schemeClr>
                </a:solidFill>
                <a:latin typeface="Arial" panose="020B0604020202020204" pitchFamily="34" charset="0"/>
                <a:cs typeface="Arial" panose="020B0604020202020204" pitchFamily="34" charset="0"/>
              </a:rPr>
              <a:t> (Z1939317)</a:t>
            </a:r>
          </a:p>
        </p:txBody>
      </p:sp>
      <p:pic>
        <p:nvPicPr>
          <p:cNvPr id="4" name="Picture 3" descr="Green patterned leaves">
            <a:extLst>
              <a:ext uri="{FF2B5EF4-FFF2-40B4-BE49-F238E27FC236}">
                <a16:creationId xmlns:a16="http://schemas.microsoft.com/office/drawing/2014/main" id="{136866A3-67BA-CF08-2E22-A4EAD35C30F1}"/>
              </a:ext>
            </a:extLst>
          </p:cNvPr>
          <p:cNvPicPr>
            <a:picLocks noChangeAspect="1"/>
          </p:cNvPicPr>
          <p:nvPr/>
        </p:nvPicPr>
        <p:blipFill rotWithShape="1">
          <a:blip r:embed="rId2">
            <a:alphaModFix/>
          </a:blip>
          <a:srcRect l="38090" r="21904" b="-1"/>
          <a:stretch/>
        </p:blipFill>
        <p:spPr>
          <a:xfrm>
            <a:off x="8069579" y="10"/>
            <a:ext cx="4110228" cy="6857989"/>
          </a:xfrm>
          <a:prstGeom prst="rect">
            <a:avLst/>
          </a:prstGeom>
        </p:spPr>
      </p:pic>
      <p:sp>
        <p:nvSpPr>
          <p:cNvPr id="5" name="TextBox 4">
            <a:extLst>
              <a:ext uri="{FF2B5EF4-FFF2-40B4-BE49-F238E27FC236}">
                <a16:creationId xmlns:a16="http://schemas.microsoft.com/office/drawing/2014/main" id="{07473C04-F580-4074-9FFE-D6DEB112B791}"/>
              </a:ext>
            </a:extLst>
          </p:cNvPr>
          <p:cNvSpPr txBox="1"/>
          <p:nvPr/>
        </p:nvSpPr>
        <p:spPr>
          <a:xfrm>
            <a:off x="838200" y="191850"/>
            <a:ext cx="1933478" cy="369332"/>
          </a:xfrm>
          <a:prstGeom prst="rect">
            <a:avLst/>
          </a:prstGeom>
          <a:noFill/>
        </p:spPr>
        <p:txBody>
          <a:bodyPr wrap="none" rtlCol="0">
            <a:spAutoFit/>
          </a:bodyPr>
          <a:lstStyle/>
          <a:p>
            <a:r>
              <a:rPr lang="en-US" b="1" dirty="0">
                <a:solidFill>
                  <a:schemeClr val="bg1">
                    <a:lumMod val="65000"/>
                  </a:schemeClr>
                </a:solidFill>
              </a:rPr>
              <a:t>TERM PROJECT</a:t>
            </a:r>
          </a:p>
        </p:txBody>
      </p:sp>
      <p:sp>
        <p:nvSpPr>
          <p:cNvPr id="7" name="TextBox 6">
            <a:extLst>
              <a:ext uri="{FF2B5EF4-FFF2-40B4-BE49-F238E27FC236}">
                <a16:creationId xmlns:a16="http://schemas.microsoft.com/office/drawing/2014/main" id="{FA899BE1-9E69-D7E5-933C-B56F8329D080}"/>
              </a:ext>
            </a:extLst>
          </p:cNvPr>
          <p:cNvSpPr txBox="1"/>
          <p:nvPr/>
        </p:nvSpPr>
        <p:spPr>
          <a:xfrm>
            <a:off x="12193" y="6476718"/>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54055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E917-DB6D-59EC-B93C-F3EAC9E2D432}"/>
              </a:ext>
            </a:extLst>
          </p:cNvPr>
          <p:cNvSpPr>
            <a:spLocks noGrp="1"/>
          </p:cNvSpPr>
          <p:nvPr>
            <p:ph type="title"/>
          </p:nvPr>
        </p:nvSpPr>
        <p:spPr>
          <a:xfrm>
            <a:off x="838200" y="681037"/>
            <a:ext cx="10515600" cy="690563"/>
          </a:xfrm>
        </p:spPr>
        <p:txBody>
          <a:bodyPr>
            <a:normAutofit fontScale="90000"/>
          </a:bodyPr>
          <a:lstStyle/>
          <a:p>
            <a:pPr algn="ctr"/>
            <a:r>
              <a:rPr lang="en-US" sz="5400" dirty="0">
                <a:solidFill>
                  <a:schemeClr val="bg2">
                    <a:lumMod val="10000"/>
                  </a:schemeClr>
                </a:solidFill>
                <a:latin typeface="Times New Roman" panose="02020603050405020304" pitchFamily="18" charset="0"/>
                <a:cs typeface="Times New Roman" panose="02020603050405020304" pitchFamily="18" charset="0"/>
              </a:rPr>
              <a:t>Results</a:t>
            </a: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77B33A2B-FF1F-0AF3-CECB-48CD8674D442}"/>
              </a:ext>
            </a:extLst>
          </p:cNvPr>
          <p:cNvPicPr>
            <a:picLocks noGrp="1" noChangeAspect="1"/>
          </p:cNvPicPr>
          <p:nvPr>
            <p:ph idx="1"/>
          </p:nvPr>
        </p:nvPicPr>
        <p:blipFill>
          <a:blip r:embed="rId2"/>
          <a:stretch>
            <a:fillRect/>
          </a:stretch>
        </p:blipFill>
        <p:spPr>
          <a:xfrm>
            <a:off x="8189007" y="1371599"/>
            <a:ext cx="3006282" cy="4203701"/>
          </a:xfrm>
        </p:spPr>
      </p:pic>
      <p:pic>
        <p:nvPicPr>
          <p:cNvPr id="7" name="Picture 6" descr="Text&#10;&#10;Description automatically generated with low confidence">
            <a:extLst>
              <a:ext uri="{FF2B5EF4-FFF2-40B4-BE49-F238E27FC236}">
                <a16:creationId xmlns:a16="http://schemas.microsoft.com/office/drawing/2014/main" id="{E2A6BD86-D778-3E14-0738-441F85CBDDAB}"/>
              </a:ext>
            </a:extLst>
          </p:cNvPr>
          <p:cNvPicPr>
            <a:picLocks noChangeAspect="1"/>
          </p:cNvPicPr>
          <p:nvPr/>
        </p:nvPicPr>
        <p:blipFill>
          <a:blip r:embed="rId3"/>
          <a:stretch>
            <a:fillRect/>
          </a:stretch>
        </p:blipFill>
        <p:spPr>
          <a:xfrm>
            <a:off x="4607455" y="1371599"/>
            <a:ext cx="2977089" cy="4203701"/>
          </a:xfrm>
          <a:prstGeom prst="rect">
            <a:avLst/>
          </a:prstGeom>
        </p:spPr>
      </p:pic>
      <p:pic>
        <p:nvPicPr>
          <p:cNvPr id="9" name="Picture 8" descr="Text&#10;&#10;Description automatically generated">
            <a:extLst>
              <a:ext uri="{FF2B5EF4-FFF2-40B4-BE49-F238E27FC236}">
                <a16:creationId xmlns:a16="http://schemas.microsoft.com/office/drawing/2014/main" id="{09A2F623-34E5-E4E6-1525-6D1B57BC4BE7}"/>
              </a:ext>
            </a:extLst>
          </p:cNvPr>
          <p:cNvPicPr>
            <a:picLocks noChangeAspect="1"/>
          </p:cNvPicPr>
          <p:nvPr/>
        </p:nvPicPr>
        <p:blipFill>
          <a:blip r:embed="rId4"/>
          <a:stretch>
            <a:fillRect/>
          </a:stretch>
        </p:blipFill>
        <p:spPr>
          <a:xfrm>
            <a:off x="1041442" y="1371599"/>
            <a:ext cx="2961550" cy="4203701"/>
          </a:xfrm>
          <a:prstGeom prst="rect">
            <a:avLst/>
          </a:prstGeom>
        </p:spPr>
      </p:pic>
      <p:sp>
        <p:nvSpPr>
          <p:cNvPr id="10" name="TextBox 9">
            <a:extLst>
              <a:ext uri="{FF2B5EF4-FFF2-40B4-BE49-F238E27FC236}">
                <a16:creationId xmlns:a16="http://schemas.microsoft.com/office/drawing/2014/main" id="{3C436031-9301-80A8-958C-B19733998639}"/>
              </a:ext>
            </a:extLst>
          </p:cNvPr>
          <p:cNvSpPr txBox="1"/>
          <p:nvPr/>
        </p:nvSpPr>
        <p:spPr>
          <a:xfrm>
            <a:off x="482600" y="5992297"/>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251208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A863-B03E-DC68-5025-168B3C77E6D9}"/>
              </a:ext>
            </a:extLst>
          </p:cNvPr>
          <p:cNvSpPr>
            <a:spLocks noGrp="1"/>
          </p:cNvSpPr>
          <p:nvPr>
            <p:ph type="title"/>
          </p:nvPr>
        </p:nvSpPr>
        <p:spPr>
          <a:xfrm>
            <a:off x="838200" y="338137"/>
            <a:ext cx="10515600" cy="1020763"/>
          </a:xfrm>
        </p:spPr>
        <p:txBody>
          <a:bodyPr>
            <a:normAutofit/>
          </a:bodyPr>
          <a:lstStyle/>
          <a:p>
            <a:pPr algn="ctr"/>
            <a:r>
              <a:rPr lang="en-US" sz="4800" dirty="0">
                <a:solidFill>
                  <a:schemeClr val="bg2">
                    <a:lumMod val="10000"/>
                  </a:schemeClr>
                </a:solidFill>
                <a:latin typeface="Times New Roman" panose="02020603050405020304" pitchFamily="18" charset="0"/>
                <a:cs typeface="Times New Roman" panose="02020603050405020304" pitchFamily="18" charset="0"/>
              </a:rPr>
              <a:t>Results</a:t>
            </a:r>
          </a:p>
        </p:txBody>
      </p:sp>
      <p:pic>
        <p:nvPicPr>
          <p:cNvPr id="5" name="Content Placeholder 4" descr="A picture containing text&#10;&#10;Description automatically generated">
            <a:extLst>
              <a:ext uri="{FF2B5EF4-FFF2-40B4-BE49-F238E27FC236}">
                <a16:creationId xmlns:a16="http://schemas.microsoft.com/office/drawing/2014/main" id="{2CC2415D-3589-C005-4284-6D1F074FA8CC}"/>
              </a:ext>
            </a:extLst>
          </p:cNvPr>
          <p:cNvPicPr>
            <a:picLocks noGrp="1" noChangeAspect="1"/>
          </p:cNvPicPr>
          <p:nvPr>
            <p:ph idx="1"/>
          </p:nvPr>
        </p:nvPicPr>
        <p:blipFill>
          <a:blip r:embed="rId2"/>
          <a:stretch>
            <a:fillRect/>
          </a:stretch>
        </p:blipFill>
        <p:spPr>
          <a:xfrm>
            <a:off x="1069849" y="1358900"/>
            <a:ext cx="3036118" cy="4169776"/>
          </a:xfrm>
        </p:spPr>
      </p:pic>
      <p:pic>
        <p:nvPicPr>
          <p:cNvPr id="7" name="Picture 6" descr="A picture containing calendar&#10;&#10;Description automatically generated">
            <a:extLst>
              <a:ext uri="{FF2B5EF4-FFF2-40B4-BE49-F238E27FC236}">
                <a16:creationId xmlns:a16="http://schemas.microsoft.com/office/drawing/2014/main" id="{0F11F8FA-5964-3119-C292-E86B8E045392}"/>
              </a:ext>
            </a:extLst>
          </p:cNvPr>
          <p:cNvPicPr>
            <a:picLocks noChangeAspect="1"/>
          </p:cNvPicPr>
          <p:nvPr/>
        </p:nvPicPr>
        <p:blipFill>
          <a:blip r:embed="rId3"/>
          <a:stretch>
            <a:fillRect/>
          </a:stretch>
        </p:blipFill>
        <p:spPr>
          <a:xfrm>
            <a:off x="4550468" y="1358900"/>
            <a:ext cx="3063591" cy="4210049"/>
          </a:xfrm>
          <a:prstGeom prst="rect">
            <a:avLst/>
          </a:prstGeom>
        </p:spPr>
      </p:pic>
      <p:pic>
        <p:nvPicPr>
          <p:cNvPr id="9" name="Picture 8" descr="A picture containing calendar&#10;&#10;Description automatically generated">
            <a:extLst>
              <a:ext uri="{FF2B5EF4-FFF2-40B4-BE49-F238E27FC236}">
                <a16:creationId xmlns:a16="http://schemas.microsoft.com/office/drawing/2014/main" id="{B0272763-D3B0-5AF8-9188-2668EA4ECFF0}"/>
              </a:ext>
            </a:extLst>
          </p:cNvPr>
          <p:cNvPicPr>
            <a:picLocks noChangeAspect="1"/>
          </p:cNvPicPr>
          <p:nvPr/>
        </p:nvPicPr>
        <p:blipFill>
          <a:blip r:embed="rId4"/>
          <a:stretch>
            <a:fillRect/>
          </a:stretch>
        </p:blipFill>
        <p:spPr>
          <a:xfrm>
            <a:off x="7952134" y="1340769"/>
            <a:ext cx="3063591" cy="4176461"/>
          </a:xfrm>
          <a:prstGeom prst="rect">
            <a:avLst/>
          </a:prstGeom>
        </p:spPr>
      </p:pic>
      <p:sp>
        <p:nvSpPr>
          <p:cNvPr id="10" name="TextBox 9">
            <a:extLst>
              <a:ext uri="{FF2B5EF4-FFF2-40B4-BE49-F238E27FC236}">
                <a16:creationId xmlns:a16="http://schemas.microsoft.com/office/drawing/2014/main" id="{BC0B008D-84DD-9D86-3D1A-2392527F342D}"/>
              </a:ext>
            </a:extLst>
          </p:cNvPr>
          <p:cNvSpPr txBox="1"/>
          <p:nvPr/>
        </p:nvSpPr>
        <p:spPr>
          <a:xfrm>
            <a:off x="457200" y="6045200"/>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389816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507B-501A-3E5E-EBF0-BBA8346F922C}"/>
              </a:ext>
            </a:extLst>
          </p:cNvPr>
          <p:cNvSpPr>
            <a:spLocks noGrp="1"/>
          </p:cNvSpPr>
          <p:nvPr>
            <p:ph type="title"/>
          </p:nvPr>
        </p:nvSpPr>
        <p:spPr/>
        <p:txBody>
          <a:bodyPr>
            <a:normAutofit fontScale="90000"/>
          </a:bodyPr>
          <a:lstStyle/>
          <a:p>
            <a:r>
              <a:rPr lang="en-US" sz="4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Team member’s contribution: </a:t>
            </a:r>
            <a:br>
              <a:rPr lang="en-US" sz="5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A6C8792-64E6-A0CC-CA45-111B302FFC48}"/>
              </a:ext>
            </a:extLst>
          </p:cNvPr>
          <p:cNvSpPr>
            <a:spLocks noGrp="1"/>
          </p:cNvSpPr>
          <p:nvPr>
            <p:ph idx="1"/>
          </p:nvPr>
        </p:nvSpPr>
        <p:spPr/>
        <p:txBody>
          <a:bodyPr/>
          <a:lstStyle/>
          <a:p>
            <a:pPr marL="0" marR="0" indent="0">
              <a:spcBef>
                <a:spcPts val="0"/>
              </a:spcBef>
              <a:spcAft>
                <a:spcPts val="0"/>
              </a:spcAft>
              <a:buNone/>
            </a:pPr>
            <a:endParaRPr lang="en-US" sz="1800" b="1"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Project management:  Mahima (35%), Dinesh (30%), Ganesh (35%) </a:t>
            </a:r>
          </a:p>
          <a:p>
            <a:pPr marL="0" marR="0" indent="0">
              <a:spcBef>
                <a:spcPts val="0"/>
              </a:spcBef>
              <a:spcAft>
                <a:spcPts val="0"/>
              </a:spcAft>
              <a:buNone/>
            </a:pPr>
            <a:r>
              <a:rPr lang="en-US" sz="18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Implementation:         Ganesh (30%), Dinesh (40%), Mahima (30%) </a:t>
            </a:r>
          </a:p>
          <a:p>
            <a:pPr marL="0" marR="0" indent="0">
              <a:spcBef>
                <a:spcPts val="0"/>
              </a:spcBef>
              <a:spcAft>
                <a:spcPts val="0"/>
              </a:spcAft>
              <a:buNone/>
            </a:pPr>
            <a:r>
              <a:rPr lang="en-US" sz="18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Coding &amp; Design:      Dinesh (35%), Mahima (35%), Ganesh (30%)</a:t>
            </a:r>
            <a:br>
              <a:rPr lang="en-US" sz="18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Presentation:               Dinesh (30%), Mahima (30%), Ganesh (40%) </a:t>
            </a:r>
          </a:p>
          <a:p>
            <a:endParaRPr lang="en-US" dirty="0"/>
          </a:p>
        </p:txBody>
      </p:sp>
      <p:sp>
        <p:nvSpPr>
          <p:cNvPr id="4" name="TextBox 3">
            <a:extLst>
              <a:ext uri="{FF2B5EF4-FFF2-40B4-BE49-F238E27FC236}">
                <a16:creationId xmlns:a16="http://schemas.microsoft.com/office/drawing/2014/main" id="{D9B56265-75B2-9837-1B67-16414744A4D2}"/>
              </a:ext>
            </a:extLst>
          </p:cNvPr>
          <p:cNvSpPr txBox="1"/>
          <p:nvPr/>
        </p:nvSpPr>
        <p:spPr>
          <a:xfrm>
            <a:off x="475013" y="5992297"/>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endParaRPr lang="en-US" dirty="0"/>
          </a:p>
        </p:txBody>
      </p:sp>
    </p:spTree>
    <p:extLst>
      <p:ext uri="{BB962C8B-B14F-4D97-AF65-F5344CB8AC3E}">
        <p14:creationId xmlns:p14="http://schemas.microsoft.com/office/powerpoint/2010/main" val="179988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8F38-BBDC-2C42-1A73-4665E585B65D}"/>
              </a:ext>
            </a:extLst>
          </p:cNvPr>
          <p:cNvSpPr>
            <a:spLocks noGrp="1"/>
          </p:cNvSpPr>
          <p:nvPr>
            <p:ph type="title"/>
          </p:nvPr>
        </p:nvSpPr>
        <p:spPr>
          <a:xfrm>
            <a:off x="831850" y="1709739"/>
            <a:ext cx="10515600" cy="2303462"/>
          </a:xfrm>
        </p:spPr>
        <p:txBody>
          <a:bodyPr/>
          <a:lstStyle/>
          <a:p>
            <a:pPr algn="ctr"/>
            <a:r>
              <a:rPr lang="en-US" dirty="0">
                <a:solidFill>
                  <a:schemeClr val="bg2">
                    <a:lumMod val="10000"/>
                  </a:schemeClr>
                </a:solidFill>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348342BA-7B46-C54E-9EC5-A2F8A1835494}"/>
              </a:ext>
            </a:extLst>
          </p:cNvPr>
          <p:cNvSpPr txBox="1"/>
          <p:nvPr/>
        </p:nvSpPr>
        <p:spPr>
          <a:xfrm>
            <a:off x="457200" y="6057900"/>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212948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D338-06BF-1876-E658-6B4FF8B07CE8}"/>
              </a:ext>
            </a:extLst>
          </p:cNvPr>
          <p:cNvSpPr>
            <a:spLocks noGrp="1"/>
          </p:cNvSpPr>
          <p:nvPr>
            <p:ph type="title"/>
          </p:nvPr>
        </p:nvSpPr>
        <p:spPr/>
        <p:txBody>
          <a:bodyPr>
            <a:normAutofit/>
          </a:bodyPr>
          <a:lstStyle/>
          <a:p>
            <a:pPr algn="ctr"/>
            <a:r>
              <a:rPr lang="en-US" sz="4000" b="1" dirty="0">
                <a:solidFill>
                  <a:schemeClr val="tx1"/>
                </a:solidFill>
              </a:rPr>
              <a:t>Introduction </a:t>
            </a:r>
          </a:p>
        </p:txBody>
      </p:sp>
      <p:sp>
        <p:nvSpPr>
          <p:cNvPr id="3" name="Content Placeholder 2">
            <a:extLst>
              <a:ext uri="{FF2B5EF4-FFF2-40B4-BE49-F238E27FC236}">
                <a16:creationId xmlns:a16="http://schemas.microsoft.com/office/drawing/2014/main" id="{87A93E1F-52BF-84DF-9BD9-7ECDCE605EE2}"/>
              </a:ext>
            </a:extLst>
          </p:cNvPr>
          <p:cNvSpPr>
            <a:spLocks noGrp="1"/>
          </p:cNvSpPr>
          <p:nvPr>
            <p:ph idx="1"/>
          </p:nvPr>
        </p:nvSpPr>
        <p:spPr/>
        <p:txBody>
          <a:bodyPr/>
          <a:lstStyle/>
          <a:p>
            <a:pPr marL="228600" indent="0" algn="just">
              <a:buNone/>
            </a:pPr>
            <a:r>
              <a:rPr lang="en-US" sz="2400" dirty="0">
                <a:solidFill>
                  <a:schemeClr val="bg2">
                    <a:lumMod val="10000"/>
                  </a:schemeClr>
                </a:solidFill>
                <a:effectLst/>
                <a:latin typeface="Times New Roman" panose="02020603050405020304" pitchFamily="18" charset="0"/>
                <a:ea typeface="Calibri" panose="020F0502020204030204" pitchFamily="34" charset="0"/>
              </a:rPr>
              <a:t>Sars-Cov2 is one of the viruses that causes the Covid19 pandemic. It belongs to the coronavirus family, and it also contains other genomes like Omicron variant which is more contagious than prior variants, it leads to large  </a:t>
            </a:r>
            <a:r>
              <a:rPr lang="en-US" sz="2400" dirty="0">
                <a:solidFill>
                  <a:schemeClr val="bg2">
                    <a:lumMod val="10000"/>
                  </a:schemeClr>
                </a:solidFill>
                <a:latin typeface="Times New Roman" panose="02020603050405020304" pitchFamily="18" charset="0"/>
                <a:ea typeface="Calibri" panose="020F0502020204030204" pitchFamily="34" charset="0"/>
              </a:rPr>
              <a:t>cause in community cases.</a:t>
            </a:r>
          </a:p>
          <a:p>
            <a:pPr marL="228600" indent="0" algn="just">
              <a:buNone/>
            </a:pPr>
            <a:r>
              <a:rPr lang="en-US" sz="24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 this project, we will use pairwise alignment</a:t>
            </a:r>
            <a:r>
              <a:rPr lang="en-US" sz="24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for Omicron like genomes, we are calculating the substitution rate and the gap rates for the genome, we also plotted some graphs  in order to study the relation between Sars-Cov2 and Omicron Variant.</a:t>
            </a:r>
          </a:p>
          <a:p>
            <a:pPr marL="228600" indent="0">
              <a:buNone/>
            </a:pPr>
            <a:endParaRPr lang="en-US" sz="2400" dirty="0">
              <a:solidFill>
                <a:schemeClr val="tx1">
                  <a:alpha val="70000"/>
                </a:schemeClr>
              </a:solidFill>
              <a:latin typeface="Times New Roman" panose="02020603050405020304" pitchFamily="18" charset="0"/>
            </a:endParaRPr>
          </a:p>
        </p:txBody>
      </p:sp>
      <p:sp>
        <p:nvSpPr>
          <p:cNvPr id="4" name="TextBox 3">
            <a:extLst>
              <a:ext uri="{FF2B5EF4-FFF2-40B4-BE49-F238E27FC236}">
                <a16:creationId xmlns:a16="http://schemas.microsoft.com/office/drawing/2014/main" id="{E685359F-304E-09E3-574E-F924296EA588}"/>
              </a:ext>
            </a:extLst>
          </p:cNvPr>
          <p:cNvSpPr txBox="1"/>
          <p:nvPr/>
        </p:nvSpPr>
        <p:spPr>
          <a:xfrm>
            <a:off x="495300" y="6025854"/>
            <a:ext cx="1569660" cy="646331"/>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a:p>
            <a:endParaRPr lang="en-US" dirty="0"/>
          </a:p>
        </p:txBody>
      </p:sp>
    </p:spTree>
    <p:extLst>
      <p:ext uri="{BB962C8B-B14F-4D97-AF65-F5344CB8AC3E}">
        <p14:creationId xmlns:p14="http://schemas.microsoft.com/office/powerpoint/2010/main" val="271067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AACB-A6D7-86EE-7490-50FAB6BAD815}"/>
              </a:ext>
            </a:extLst>
          </p:cNvPr>
          <p:cNvSpPr>
            <a:spLocks noGrp="1"/>
          </p:cNvSpPr>
          <p:nvPr>
            <p:ph type="title"/>
          </p:nvPr>
        </p:nvSpPr>
        <p:spPr>
          <a:xfrm>
            <a:off x="838200" y="681037"/>
            <a:ext cx="10515600" cy="104088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SARS Cov-2 vs Omicron  </a:t>
            </a:r>
          </a:p>
        </p:txBody>
      </p:sp>
      <p:sp>
        <p:nvSpPr>
          <p:cNvPr id="3" name="Content Placeholder 2">
            <a:extLst>
              <a:ext uri="{FF2B5EF4-FFF2-40B4-BE49-F238E27FC236}">
                <a16:creationId xmlns:a16="http://schemas.microsoft.com/office/drawing/2014/main" id="{E9AF625C-5D3F-BD19-30B1-EED6C35D630D}"/>
              </a:ext>
            </a:extLst>
          </p:cNvPr>
          <p:cNvSpPr>
            <a:spLocks noGrp="1"/>
          </p:cNvSpPr>
          <p:nvPr>
            <p:ph idx="1"/>
          </p:nvPr>
        </p:nvSpPr>
        <p:spPr>
          <a:xfrm>
            <a:off x="838200" y="1549265"/>
            <a:ext cx="10515600" cy="3998306"/>
          </a:xfrm>
        </p:spPr>
        <p:txBody>
          <a:bodyPr>
            <a:normAutofit fontScale="70000" lnSpcReduction="20000"/>
          </a:bodyPr>
          <a:lstStyle/>
          <a:p>
            <a:pPr marL="0" marR="0" indent="0" algn="just">
              <a:spcBef>
                <a:spcPts val="0"/>
              </a:spcBef>
              <a:spcAft>
                <a:spcPts val="0"/>
              </a:spcAft>
              <a:buNone/>
            </a:pPr>
            <a:r>
              <a:rPr lang="en-US" b="1" i="0" dirty="0">
                <a:solidFill>
                  <a:schemeClr val="tx1"/>
                </a:solidFill>
                <a:effectLst/>
                <a:latin typeface="Times New Roman" panose="02020603050405020304" pitchFamily="18" charset="0"/>
                <a:cs typeface="Times New Roman" panose="02020603050405020304" pitchFamily="18" charset="0"/>
              </a:rPr>
              <a:t>SARS-CoV-2</a:t>
            </a:r>
            <a:endParaRPr lang="en-US" b="1"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600" i="0" dirty="0">
              <a:solidFill>
                <a:schemeClr val="tx1"/>
              </a:solidFill>
              <a:effectLst/>
              <a:latin typeface="Times" pitchFamily="2" charset="0"/>
              <a:cs typeface="Arial" panose="020B0604020202020204" pitchFamily="34" charset="0"/>
            </a:endParaRPr>
          </a:p>
          <a:p>
            <a:pPr marL="0" marR="0" indent="0" algn="just">
              <a:spcBef>
                <a:spcPts val="0"/>
              </a:spcBef>
              <a:spcAft>
                <a:spcPts val="0"/>
              </a:spcAft>
              <a:buNone/>
            </a:pPr>
            <a:r>
              <a:rPr lang="en-US" sz="3100" i="0" dirty="0">
                <a:solidFill>
                  <a:schemeClr val="tx1"/>
                </a:solidFill>
                <a:effectLst/>
                <a:latin typeface="Times" pitchFamily="2" charset="0"/>
                <a:cs typeface="Arial" panose="020B0604020202020204" pitchFamily="34" charset="0"/>
              </a:rPr>
              <a:t>The virus that causes a respiratory disease called coronavirus disease 19 (COVID-19). SARS-CoV-2 is a member of a large family of viruses called coronaviruses. </a:t>
            </a:r>
            <a:r>
              <a:rPr lang="en-US" sz="3100" dirty="0">
                <a:solidFill>
                  <a:schemeClr val="tx1"/>
                </a:solidFill>
                <a:effectLst/>
                <a:latin typeface="Times" pitchFamily="2" charset="0"/>
                <a:ea typeface="Calibri" panose="020F0502020204030204" pitchFamily="34" charset="0"/>
                <a:cs typeface="Arial" panose="020B0604020202020204" pitchFamily="34" charset="0"/>
              </a:rPr>
              <a:t>The incubation period of SARS CoV-2 wild-type is 5 days. December 15, 2020, to February 28, 2021. Basically, wild type gene is found in its natural, non-mutated which is the unchanged virus form.</a:t>
            </a:r>
            <a:endParaRPr lang="en-US" sz="3100"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en-US" sz="3100" b="0" i="0" dirty="0">
                <a:solidFill>
                  <a:schemeClr val="tx1"/>
                </a:solidFill>
                <a:effectLst/>
                <a:latin typeface="Times New Roman" panose="02020603050405020304" pitchFamily="18" charset="0"/>
                <a:cs typeface="Times New Roman" panose="02020603050405020304" pitchFamily="18" charset="0"/>
              </a:rPr>
              <a:t>These viruses can infect people and some animals. SARS-CoV-2 was first known to infect people in 2019. The virus is thought to spread from person to person through droplets released when an infected person coughs, sneezes, or talks. It may also be spread by touching a surface with the virus on it and then touching one’s mouth, nose, or eyes, but this is less common. Research is being done to treat COVID-19 and to prevent infection with SARS-CoV-2. Also called severe acute respiratory syndrome coronavirus 2.</a:t>
            </a:r>
            <a:endParaRPr lang="en-US"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F1F1E4E-DD59-10E1-68FC-C183DC6CB3DA}"/>
              </a:ext>
            </a:extLst>
          </p:cNvPr>
          <p:cNvSpPr txBox="1"/>
          <p:nvPr/>
        </p:nvSpPr>
        <p:spPr>
          <a:xfrm>
            <a:off x="495300" y="5994400"/>
            <a:ext cx="1569660" cy="646331"/>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a:p>
            <a:endParaRPr lang="en-US" dirty="0"/>
          </a:p>
        </p:txBody>
      </p:sp>
    </p:spTree>
    <p:extLst>
      <p:ext uri="{BB962C8B-B14F-4D97-AF65-F5344CB8AC3E}">
        <p14:creationId xmlns:p14="http://schemas.microsoft.com/office/powerpoint/2010/main" val="388214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4113-4E09-DA9D-47F3-C1C151BAE6A1}"/>
              </a:ext>
            </a:extLst>
          </p:cNvPr>
          <p:cNvSpPr>
            <a:spLocks noGrp="1"/>
          </p:cNvSpPr>
          <p:nvPr>
            <p:ph type="title"/>
          </p:nvPr>
        </p:nvSpPr>
        <p:spPr>
          <a:xfrm>
            <a:off x="921328" y="1239178"/>
            <a:ext cx="10515600" cy="755876"/>
          </a:xfrm>
        </p:spPr>
        <p:txBody>
          <a:bodyPr>
            <a:normAutofit fontScale="90000"/>
          </a:bodyPr>
          <a:lstStyle/>
          <a:p>
            <a:r>
              <a:rPr lang="en-US" sz="3100" b="1" dirty="0">
                <a:solidFill>
                  <a:schemeClr val="bg2">
                    <a:lumMod val="10000"/>
                  </a:schemeClr>
                </a:solidFill>
                <a:latin typeface="Times New Roman" panose="02020603050405020304" pitchFamily="18" charset="0"/>
                <a:cs typeface="Times New Roman" panose="02020603050405020304" pitchFamily="18" charset="0"/>
              </a:rPr>
              <a:t>Omicron</a:t>
            </a:r>
            <a:r>
              <a:rPr lang="en-US" sz="3100" dirty="0">
                <a:solidFill>
                  <a:schemeClr val="bg2">
                    <a:lumMod val="10000"/>
                  </a:schemeClr>
                </a:solidFill>
              </a:rPr>
              <a:t>:</a:t>
            </a:r>
            <a:br>
              <a:rPr lang="en-US" sz="5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5400" dirty="0">
                <a:solidFill>
                  <a:schemeClr val="tx1">
                    <a:alpha val="70000"/>
                  </a:schemeClr>
                </a:solidFill>
              </a:rPr>
            </a:br>
            <a:endParaRPr lang="en-US" dirty="0"/>
          </a:p>
        </p:txBody>
      </p:sp>
      <p:sp>
        <p:nvSpPr>
          <p:cNvPr id="3" name="Content Placeholder 2">
            <a:extLst>
              <a:ext uri="{FF2B5EF4-FFF2-40B4-BE49-F238E27FC236}">
                <a16:creationId xmlns:a16="http://schemas.microsoft.com/office/drawing/2014/main" id="{C57AC4D8-91EE-9A4D-CC35-56BEFD9D8AFD}"/>
              </a:ext>
            </a:extLst>
          </p:cNvPr>
          <p:cNvSpPr>
            <a:spLocks noGrp="1"/>
          </p:cNvSpPr>
          <p:nvPr>
            <p:ph idx="1"/>
          </p:nvPr>
        </p:nvSpPr>
        <p:spPr>
          <a:xfrm>
            <a:off x="755072" y="1186070"/>
            <a:ext cx="10515600" cy="5179103"/>
          </a:xfrm>
        </p:spPr>
        <p:txBody>
          <a:bodyPr>
            <a:normAutofit fontScale="70000" lnSpcReduction="20000"/>
          </a:bodyPr>
          <a:lstStyle/>
          <a:p>
            <a:pPr marL="228600" indent="0" algn="just">
              <a:buNone/>
            </a:pPr>
            <a:endParaRPr lang="en-US" dirty="0">
              <a:solidFill>
                <a:schemeClr val="tx1">
                  <a:alpha val="70000"/>
                </a:schemeClr>
              </a:solidFill>
              <a:latin typeface="Times New Roman" panose="02020603050405020304" pitchFamily="18" charset="0"/>
              <a:cs typeface="Times New Roman" panose="02020603050405020304" pitchFamily="18" charset="0"/>
            </a:endParaRPr>
          </a:p>
          <a:p>
            <a:pPr marL="228600" indent="0" algn="just">
              <a:buNone/>
            </a:pPr>
            <a:r>
              <a:rPr lang="en-US" sz="3400" dirty="0">
                <a:solidFill>
                  <a:schemeClr val="bg2">
                    <a:lumMod val="10000"/>
                  </a:schemeClr>
                </a:solidFill>
                <a:latin typeface="Times New Roman" panose="02020603050405020304" pitchFamily="18" charset="0"/>
                <a:cs typeface="Times New Roman" panose="02020603050405020304" pitchFamily="18" charset="0"/>
              </a:rPr>
              <a:t>The SARS-CoV-2 Omicron variant is more contagious than prior variants, leading to large increases in community cases , as well as Omicron’s greater contagiousness than wild type. </a:t>
            </a:r>
          </a:p>
          <a:p>
            <a:pPr marL="228600" indent="0" algn="just">
              <a:buNone/>
            </a:pPr>
            <a:r>
              <a:rPr lang="en-US" sz="3400" dirty="0">
                <a:solidFill>
                  <a:schemeClr val="bg2">
                    <a:lumMod val="10000"/>
                  </a:schemeClr>
                </a:solidFill>
                <a:latin typeface="Times New Roman" panose="02020603050405020304" pitchFamily="18" charset="0"/>
                <a:cs typeface="Times New Roman" panose="02020603050405020304" pitchFamily="18" charset="0"/>
              </a:rPr>
              <a:t>The incubation period of SARSCoV-2 Omicron is 3 days and from December 15, 2021, to February 28, 2022, is when the Omicron variant predominated </a:t>
            </a:r>
          </a:p>
          <a:p>
            <a:pPr marL="228600" indent="0" algn="just">
              <a:buNone/>
            </a:pPr>
            <a:r>
              <a:rPr lang="en-US" sz="3400" dirty="0">
                <a:solidFill>
                  <a:schemeClr val="bg2">
                    <a:lumMod val="10000"/>
                  </a:schemeClr>
                </a:solidFill>
                <a:latin typeface="Times New Roman" panose="02020603050405020304" pitchFamily="18" charset="0"/>
                <a:cs typeface="Times New Roman" panose="02020603050405020304" pitchFamily="18" charset="0"/>
              </a:rPr>
              <a:t>Omicron’s variants are especially efficient spreaders of the disease, One explanation was that more than 30 of Omicron’s mutations are on the virus’s spike protein, the part that attaches to human cells, and several of those are believed to increase the probability of infection.  </a:t>
            </a:r>
          </a:p>
          <a:p>
            <a:pPr marL="228600" indent="0" algn="just">
              <a:buNone/>
            </a:pPr>
            <a:endParaRPr lang="en-US" sz="34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lgn="just">
              <a:buNone/>
            </a:pPr>
            <a:r>
              <a:rPr lang="en-US" sz="3400" dirty="0">
                <a:solidFill>
                  <a:schemeClr val="bg2">
                    <a:lumMod val="10000"/>
                  </a:schemeClr>
                </a:solidFill>
                <a:latin typeface="Times New Roman" panose="02020603050405020304" pitchFamily="18" charset="0"/>
                <a:cs typeface="Times New Roman" panose="02020603050405020304" pitchFamily="18" charset="0"/>
              </a:rPr>
              <a:t>    </a:t>
            </a:r>
          </a:p>
          <a:p>
            <a:pPr marL="228600" indent="0" algn="just">
              <a:buNone/>
            </a:pPr>
            <a:endParaRPr lang="en-US" sz="34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lgn="just">
              <a:buNone/>
            </a:pPr>
            <a:endParaRPr lang="en-US" sz="34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lgn="just">
              <a:buNone/>
            </a:pPr>
            <a:endParaRPr lang="en-US" sz="34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lgn="just">
              <a:buNone/>
            </a:pPr>
            <a:endParaRPr lang="en-US" sz="34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lgn="just">
              <a:buNone/>
            </a:pPr>
            <a:endParaRPr lang="en-US" sz="3400" dirty="0">
              <a:solidFill>
                <a:schemeClr val="tx1">
                  <a:alpha val="70000"/>
                </a:schemeClr>
              </a:solidFill>
              <a:latin typeface="Times New Roman" panose="02020603050405020304" pitchFamily="18" charset="0"/>
              <a:cs typeface="Times New Roman" panose="02020603050405020304" pitchFamily="18" charset="0"/>
            </a:endParaRPr>
          </a:p>
          <a:p>
            <a:pPr marL="228600" indent="0" algn="just">
              <a:buNone/>
            </a:pPr>
            <a:endParaRPr lang="en-US" dirty="0">
              <a:solidFill>
                <a:schemeClr val="tx1">
                  <a:alpha val="70000"/>
                </a:schemeClr>
              </a:solidFill>
              <a:latin typeface="Times New Roman" panose="02020603050405020304" pitchFamily="18" charset="0"/>
              <a:cs typeface="Times New Roman" panose="02020603050405020304" pitchFamily="18" charset="0"/>
            </a:endParaRPr>
          </a:p>
          <a:p>
            <a:pPr marL="228600" indent="0" algn="just">
              <a:buNone/>
            </a:pPr>
            <a:endParaRPr lang="en-US" dirty="0">
              <a:solidFill>
                <a:schemeClr val="tx1">
                  <a:alpha val="70000"/>
                </a:schemeClr>
              </a:solidFill>
              <a:latin typeface="Times New Roman" panose="02020603050405020304" pitchFamily="18" charset="0"/>
              <a:cs typeface="Times New Roman" panose="02020603050405020304" pitchFamily="18" charset="0"/>
            </a:endParaRPr>
          </a:p>
          <a:p>
            <a:pPr marL="228600" indent="0" algn="just">
              <a:buNone/>
            </a:pPr>
            <a:endParaRPr lang="en-US" dirty="0">
              <a:solidFill>
                <a:schemeClr val="tx1">
                  <a:alpha val="70000"/>
                </a:schemeClr>
              </a:solidFill>
              <a:latin typeface="Times New Roman" panose="02020603050405020304" pitchFamily="18" charset="0"/>
              <a:cs typeface="Times New Roman" panose="02020603050405020304" pitchFamily="18" charset="0"/>
            </a:endParaRPr>
          </a:p>
          <a:p>
            <a:pPr marL="228600" indent="0" algn="just">
              <a:buNone/>
            </a:pPr>
            <a:endParaRPr lang="en-US" dirty="0">
              <a:solidFill>
                <a:schemeClr val="tx1">
                  <a:alpha val="70000"/>
                </a:schemeClr>
              </a:solidFill>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9A71E81-C306-BBB6-A174-E16F05ED15A8}"/>
              </a:ext>
            </a:extLst>
          </p:cNvPr>
          <p:cNvSpPr txBox="1"/>
          <p:nvPr/>
        </p:nvSpPr>
        <p:spPr>
          <a:xfrm>
            <a:off x="457200" y="6048949"/>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377530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A2AC-487E-7D26-6F64-BEAFE70AD305}"/>
              </a:ext>
            </a:extLst>
          </p:cNvPr>
          <p:cNvSpPr>
            <a:spLocks noGrp="1"/>
          </p:cNvSpPr>
          <p:nvPr>
            <p:ph type="title"/>
          </p:nvPr>
        </p:nvSpPr>
        <p:spPr>
          <a:xfrm>
            <a:off x="838200" y="681038"/>
            <a:ext cx="10515600" cy="1029010"/>
          </a:xfrm>
        </p:spPr>
        <p:txBody>
          <a:bodyPr>
            <a:normAutofit/>
          </a:bodyPr>
          <a:lstStyle/>
          <a:p>
            <a:pPr algn="ctr"/>
            <a:r>
              <a:rPr lang="en-US" sz="40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a:t>
            </a:r>
            <a:r>
              <a:rPr lang="en-US" sz="4000" b="1"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airwise Alignment</a:t>
            </a:r>
            <a:r>
              <a:rPr lang="en-US" sz="40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4000" b="1" dirty="0"/>
          </a:p>
        </p:txBody>
      </p:sp>
      <p:sp>
        <p:nvSpPr>
          <p:cNvPr id="3" name="Content Placeholder 2">
            <a:extLst>
              <a:ext uri="{FF2B5EF4-FFF2-40B4-BE49-F238E27FC236}">
                <a16:creationId xmlns:a16="http://schemas.microsoft.com/office/drawing/2014/main" id="{E6AD3471-9A96-1825-BB1E-6664C94BE0F8}"/>
              </a:ext>
            </a:extLst>
          </p:cNvPr>
          <p:cNvSpPr>
            <a:spLocks noGrp="1"/>
          </p:cNvSpPr>
          <p:nvPr>
            <p:ph idx="1"/>
          </p:nvPr>
        </p:nvSpPr>
        <p:spPr>
          <a:xfrm>
            <a:off x="838200" y="1798646"/>
            <a:ext cx="10515600" cy="3998306"/>
          </a:xfrm>
        </p:spPr>
        <p:txBody>
          <a:bodyPr>
            <a:normAutofit/>
          </a:bodyPr>
          <a:lstStyle/>
          <a:p>
            <a:pPr marL="228600" indent="0" algn="just">
              <a:buNone/>
            </a:pPr>
            <a:r>
              <a:rPr lang="en-US" b="0" i="0" u="none" strike="noStrike" dirty="0">
                <a:solidFill>
                  <a:srgbClr val="202124"/>
                </a:solidFill>
                <a:effectLst/>
                <a:latin typeface="Times New Roman" panose="02020603050405020304" pitchFamily="18" charset="0"/>
                <a:cs typeface="Times New Roman" panose="02020603050405020304" pitchFamily="18" charset="0"/>
              </a:rPr>
              <a:t>An alignment procedure comparing two biological sequences of either protein, DNA or RNA. </a:t>
            </a:r>
          </a:p>
          <a:p>
            <a:pPr marL="228600" indent="0" algn="just">
              <a:buNone/>
            </a:pPr>
            <a:r>
              <a:rPr lang="en-US" b="0" i="0" u="none" strike="noStrike" dirty="0">
                <a:solidFill>
                  <a:srgbClr val="16232D"/>
                </a:solidFill>
                <a:effectLst/>
                <a:latin typeface="Times New Roman" panose="02020603050405020304" pitchFamily="18" charset="0"/>
                <a:cs typeface="Times New Roman" panose="02020603050405020304" pitchFamily="18" charset="0"/>
              </a:rPr>
              <a:t>When aligning two sequences, the algorithm will identify the optimal relationship between them. This is done by comparing every letter in one sequence with every letter in the other. The algorithm will account for matches and mismatches and compute the best mathematical path through these matches and mismatches.</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dirty="0">
              <a:solidFill>
                <a:schemeClr val="bg2">
                  <a:lumMod val="10000"/>
                  <a:alpha val="70000"/>
                </a:schemeClr>
              </a:solidFill>
            </a:endParaRPr>
          </a:p>
        </p:txBody>
      </p:sp>
      <p:sp>
        <p:nvSpPr>
          <p:cNvPr id="4" name="TextBox 3">
            <a:extLst>
              <a:ext uri="{FF2B5EF4-FFF2-40B4-BE49-F238E27FC236}">
                <a16:creationId xmlns:a16="http://schemas.microsoft.com/office/drawing/2014/main" id="{D485A6DB-7245-D631-EBDE-480B4356DCB7}"/>
              </a:ext>
            </a:extLst>
          </p:cNvPr>
          <p:cNvSpPr txBox="1"/>
          <p:nvPr/>
        </p:nvSpPr>
        <p:spPr>
          <a:xfrm>
            <a:off x="419100" y="6083300"/>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414749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6220-00ED-2E04-1D5C-E9E5858A3982}"/>
              </a:ext>
            </a:extLst>
          </p:cNvPr>
          <p:cNvSpPr>
            <a:spLocks noGrp="1"/>
          </p:cNvSpPr>
          <p:nvPr>
            <p:ph type="title"/>
          </p:nvPr>
        </p:nvSpPr>
        <p:spPr/>
        <p:txBody>
          <a:bodyPr>
            <a:normAutofit/>
          </a:bodyPr>
          <a:lstStyle/>
          <a:p>
            <a:pPr algn="ctr"/>
            <a:r>
              <a:rPr lang="en-US" sz="4000" b="1" i="0" u="none" strike="noStrike" dirty="0">
                <a:solidFill>
                  <a:srgbClr val="212529"/>
                </a:solidFill>
                <a:effectLst/>
                <a:latin typeface="Times New Roman" panose="02020603050405020304" pitchFamily="18" charset="0"/>
                <a:cs typeface="Times New Roman" panose="02020603050405020304" pitchFamily="18" charset="0"/>
              </a:rPr>
              <a:t>Substitution rate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57900-8FDB-B085-757F-CCDBDAA8A7AB}"/>
              </a:ext>
            </a:extLst>
          </p:cNvPr>
          <p:cNvSpPr>
            <a:spLocks noGrp="1"/>
          </p:cNvSpPr>
          <p:nvPr>
            <p:ph idx="1"/>
          </p:nvPr>
        </p:nvSpPr>
        <p:spPr/>
        <p:txBody>
          <a:bodyPr>
            <a:normAutofit/>
          </a:bodyPr>
          <a:lstStyle/>
          <a:p>
            <a:pPr marL="228600" indent="0">
              <a:buNone/>
            </a:pPr>
            <a:r>
              <a:rPr lang="en-US" sz="2400" b="0" i="0" u="none" strike="noStrike" dirty="0">
                <a:solidFill>
                  <a:schemeClr val="bg2">
                    <a:lumMod val="10000"/>
                  </a:schemeClr>
                </a:solidFill>
                <a:effectLst/>
                <a:latin typeface="Times New Roman" panose="02020603050405020304" pitchFamily="18" charset="0"/>
                <a:cs typeface="Times New Roman" panose="02020603050405020304" pitchFamily="18" charset="0"/>
              </a:rPr>
              <a:t>The substitution rate is calculated when the number of mutations in each generation is multiplied by the probability of the new mutation that reaches fixation.</a:t>
            </a:r>
          </a:p>
          <a:p>
            <a:pPr marL="228600" indent="0">
              <a:buNone/>
            </a:pPr>
            <a:endParaRPr lang="en-US" sz="1600" dirty="0">
              <a:solidFill>
                <a:schemeClr val="bg2">
                  <a:lumMod val="10000"/>
                </a:schemeClr>
              </a:solidFill>
              <a:latin typeface="Times New Roman" panose="02020603050405020304" pitchFamily="18" charset="0"/>
              <a:cs typeface="Times New Roman" panose="02020603050405020304" pitchFamily="18" charset="0"/>
            </a:endParaRPr>
          </a:p>
          <a:p>
            <a:pPr marL="228600" indent="0">
              <a:buNone/>
            </a:pPr>
            <a:r>
              <a:rPr lang="en-US" sz="2000" dirty="0">
                <a:solidFill>
                  <a:schemeClr val="bg2">
                    <a:lumMod val="10000"/>
                  </a:schemeClr>
                </a:solidFill>
                <a:latin typeface="Menlo" panose="020B0609030804020204" pitchFamily="49" charset="0"/>
                <a:ea typeface="Menlo" panose="020B0609030804020204" pitchFamily="49" charset="0"/>
                <a:cs typeface="Menlo" panose="020B0609030804020204" pitchFamily="49" charset="0"/>
              </a:rPr>
              <a:t>Substitution Rate :      Mismatching Count </a:t>
            </a:r>
          </a:p>
          <a:p>
            <a:pPr marL="228600" indent="0" algn="ctr">
              <a:lnSpc>
                <a:spcPct val="100000"/>
              </a:lnSpc>
              <a:buNone/>
            </a:pPr>
            <a:r>
              <a:rPr lang="en-US" sz="2000" dirty="0">
                <a:solidFill>
                  <a:schemeClr val="bg2">
                    <a:lumMod val="10000"/>
                  </a:schemeClr>
                </a:solidFill>
                <a:latin typeface="Times New Roman" panose="02020603050405020304" pitchFamily="18" charset="0"/>
                <a:ea typeface="Menlo" panose="020B0609030804020204" pitchFamily="49" charset="0"/>
                <a:cs typeface="Times New Roman" panose="02020603050405020304" pitchFamily="18" charset="0"/>
              </a:rPr>
              <a:t>        _______________________________</a:t>
            </a:r>
          </a:p>
          <a:p>
            <a:pPr marL="228600" indent="0" algn="ctr">
              <a:buNone/>
            </a:pPr>
            <a:r>
              <a:rPr lang="en-US" sz="2000" dirty="0">
                <a:solidFill>
                  <a:schemeClr val="bg2">
                    <a:lumMod val="10000"/>
                  </a:schemeClr>
                </a:solidFill>
                <a:latin typeface="Menlo" panose="020B0609030804020204" pitchFamily="49" charset="0"/>
                <a:ea typeface="Menlo" panose="020B0609030804020204" pitchFamily="49" charset="0"/>
                <a:cs typeface="Menlo" panose="020B0609030804020204" pitchFamily="49" charset="0"/>
              </a:rPr>
              <a:t>     Matching Count + Mismatching Count</a:t>
            </a:r>
          </a:p>
          <a:p>
            <a:pPr marL="228600" indent="0">
              <a:buNone/>
            </a:pPr>
            <a:endParaRPr lang="en-US" dirty="0"/>
          </a:p>
        </p:txBody>
      </p:sp>
      <p:sp>
        <p:nvSpPr>
          <p:cNvPr id="5" name="TextBox 4">
            <a:extLst>
              <a:ext uri="{FF2B5EF4-FFF2-40B4-BE49-F238E27FC236}">
                <a16:creationId xmlns:a16="http://schemas.microsoft.com/office/drawing/2014/main" id="{3811CC4F-F3B3-317D-B791-1B037F258C27}"/>
              </a:ext>
            </a:extLst>
          </p:cNvPr>
          <p:cNvSpPr txBox="1"/>
          <p:nvPr/>
        </p:nvSpPr>
        <p:spPr>
          <a:xfrm>
            <a:off x="457200" y="5992297"/>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420883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78F8B2F-1A00-5B41-72A1-6C335BAD6EFF}"/>
              </a:ext>
            </a:extLst>
          </p:cNvPr>
          <p:cNvPicPr>
            <a:picLocks noChangeAspect="1"/>
          </p:cNvPicPr>
          <p:nvPr/>
        </p:nvPicPr>
        <p:blipFill>
          <a:blip r:embed="rId2"/>
          <a:stretch>
            <a:fillRect/>
          </a:stretch>
        </p:blipFill>
        <p:spPr>
          <a:xfrm>
            <a:off x="1661353" y="2016579"/>
            <a:ext cx="8869293" cy="2555421"/>
          </a:xfrm>
          <a:prstGeom prst="rect">
            <a:avLst/>
          </a:prstGeom>
        </p:spPr>
      </p:pic>
      <p:sp>
        <p:nvSpPr>
          <p:cNvPr id="5" name="TextBox 4">
            <a:extLst>
              <a:ext uri="{FF2B5EF4-FFF2-40B4-BE49-F238E27FC236}">
                <a16:creationId xmlns:a16="http://schemas.microsoft.com/office/drawing/2014/main" id="{F294B015-BC35-8A7E-EE6E-0E487A163C11}"/>
              </a:ext>
            </a:extLst>
          </p:cNvPr>
          <p:cNvSpPr txBox="1"/>
          <p:nvPr/>
        </p:nvSpPr>
        <p:spPr>
          <a:xfrm>
            <a:off x="1661353" y="1320800"/>
            <a:ext cx="3324949" cy="461665"/>
          </a:xfrm>
          <a:prstGeom prst="rect">
            <a:avLst/>
          </a:prstGeom>
          <a:noFill/>
        </p:spPr>
        <p:txBody>
          <a:bodyPr wrap="none" rtlCol="0">
            <a:spAutoFit/>
          </a:bodyPr>
          <a:lstStyle/>
          <a:p>
            <a:r>
              <a:rPr lang="en-US" sz="2400" b="1" dirty="0">
                <a:solidFill>
                  <a:schemeClr val="bg2">
                    <a:lumMod val="10000"/>
                  </a:schemeClr>
                </a:solidFill>
                <a:latin typeface="Times New Roman" panose="02020603050405020304" pitchFamily="18" charset="0"/>
                <a:ea typeface="Menlo" panose="020B0609030804020204" pitchFamily="49" charset="0"/>
                <a:cs typeface="Times New Roman" panose="02020603050405020304" pitchFamily="18" charset="0"/>
              </a:rPr>
              <a:t>Substitution Rate Code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F486C3-22B9-140F-9A8C-79A3269504E0}"/>
              </a:ext>
            </a:extLst>
          </p:cNvPr>
          <p:cNvSpPr txBox="1"/>
          <p:nvPr/>
        </p:nvSpPr>
        <p:spPr>
          <a:xfrm>
            <a:off x="444500" y="6045200"/>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204744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8857-3D29-104F-B2E8-1BF0C1BD6F1B}"/>
              </a:ext>
            </a:extLst>
          </p:cNvPr>
          <p:cNvSpPr>
            <a:spLocks noGrp="1"/>
          </p:cNvSpPr>
          <p:nvPr>
            <p:ph type="title"/>
          </p:nvPr>
        </p:nvSpPr>
        <p:spPr/>
        <p:txBody>
          <a:bodyPr>
            <a:normAutofit/>
          </a:bodyPr>
          <a:lstStyle/>
          <a:p>
            <a:pPr algn="ctr"/>
            <a:r>
              <a:rPr lang="en-US" sz="4000" b="1" dirty="0">
                <a:solidFill>
                  <a:schemeClr val="bg2">
                    <a:lumMod val="10000"/>
                  </a:schemeClr>
                </a:solidFill>
                <a:latin typeface="Times New Roman" panose="02020603050405020304" pitchFamily="18" charset="0"/>
                <a:cs typeface="Times New Roman" panose="02020603050405020304" pitchFamily="18" charset="0"/>
              </a:rPr>
              <a:t>Gap Rate</a:t>
            </a:r>
          </a:p>
        </p:txBody>
      </p:sp>
      <p:sp>
        <p:nvSpPr>
          <p:cNvPr id="3" name="Content Placeholder 2">
            <a:extLst>
              <a:ext uri="{FF2B5EF4-FFF2-40B4-BE49-F238E27FC236}">
                <a16:creationId xmlns:a16="http://schemas.microsoft.com/office/drawing/2014/main" id="{B43279D0-4A32-8D3B-0912-17012CA789FD}"/>
              </a:ext>
            </a:extLst>
          </p:cNvPr>
          <p:cNvSpPr>
            <a:spLocks noGrp="1"/>
          </p:cNvSpPr>
          <p:nvPr>
            <p:ph idx="1"/>
          </p:nvPr>
        </p:nvSpPr>
        <p:spPr/>
        <p:txBody>
          <a:bodyPr>
            <a:normAutofit/>
          </a:bodyPr>
          <a:lstStyle/>
          <a:p>
            <a:pPr marL="228600" indent="0">
              <a:buNone/>
            </a:pPr>
            <a:r>
              <a:rPr lang="en-US" sz="2400" i="0" u="none" strike="noStrike" dirty="0">
                <a:solidFill>
                  <a:srgbClr val="202124"/>
                </a:solidFill>
                <a:effectLst/>
                <a:latin typeface="Times New Roman" panose="02020603050405020304" pitchFamily="18" charset="0"/>
                <a:cs typeface="Times New Roman" panose="02020603050405020304" pitchFamily="18" charset="0"/>
              </a:rPr>
              <a:t>In bioinformatics, gaps are used to account for genetic mutations occurring from insertions or deletions in the sequence</a:t>
            </a:r>
          </a:p>
          <a:p>
            <a:pPr marL="228600" indent="0">
              <a:buNone/>
            </a:pPr>
            <a:endParaRPr lang="en-US" sz="2400" dirty="0">
              <a:solidFill>
                <a:srgbClr val="202124"/>
              </a:solidFill>
              <a:latin typeface="Times New Roman" panose="02020603050405020304" pitchFamily="18" charset="0"/>
              <a:cs typeface="Times New Roman" panose="02020603050405020304" pitchFamily="18" charset="0"/>
            </a:endParaRPr>
          </a:p>
          <a:p>
            <a:pPr marL="228600" indent="0">
              <a:buNone/>
            </a:pPr>
            <a:r>
              <a:rPr lang="en-US" sz="2000" b="0" dirty="0">
                <a:solidFill>
                  <a:schemeClr val="bg2">
                    <a:lumMod val="10000"/>
                  </a:schemeClr>
                </a:solidFill>
                <a:effectLst/>
                <a:latin typeface="Menlo" panose="020B0609030804020204" pitchFamily="49" charset="0"/>
              </a:rPr>
              <a:t>Gap Rate : 			Gap Count</a:t>
            </a:r>
          </a:p>
          <a:p>
            <a:pPr marL="228600" indent="0">
              <a:buNone/>
            </a:pPr>
            <a:r>
              <a:rPr lang="en-US" sz="2000" dirty="0">
                <a:solidFill>
                  <a:schemeClr val="bg2">
                    <a:lumMod val="10000"/>
                  </a:schemeClr>
                </a:solidFill>
                <a:latin typeface="Menlo" panose="020B0609030804020204" pitchFamily="49" charset="0"/>
              </a:rPr>
              <a:t>				___________________________</a:t>
            </a:r>
            <a:endParaRPr lang="en-US" sz="2000" b="0" dirty="0">
              <a:solidFill>
                <a:schemeClr val="bg2">
                  <a:lumMod val="10000"/>
                </a:schemeClr>
              </a:solidFill>
              <a:effectLst/>
              <a:latin typeface="Menlo" panose="020B0609030804020204" pitchFamily="49" charset="0"/>
            </a:endParaRPr>
          </a:p>
          <a:p>
            <a:pPr marL="228600" indent="0" algn="ctr">
              <a:buNone/>
            </a:pPr>
            <a:r>
              <a:rPr lang="en-US" sz="2000" b="0" dirty="0">
                <a:solidFill>
                  <a:schemeClr val="bg2">
                    <a:lumMod val="10000"/>
                  </a:schemeClr>
                </a:solidFill>
                <a:effectLst/>
                <a:latin typeface="Menlo" panose="020B0609030804020204" pitchFamily="49" charset="0"/>
              </a:rPr>
              <a:t> Match Count + Mismatch Count + Gap Count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1486F7-DB3E-B12A-0CBE-3C2236E447BB}"/>
              </a:ext>
            </a:extLst>
          </p:cNvPr>
          <p:cNvSpPr txBox="1"/>
          <p:nvPr/>
        </p:nvSpPr>
        <p:spPr>
          <a:xfrm>
            <a:off x="482600" y="5992297"/>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354977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1511D0C-7660-99A9-5745-9378B01B142F}"/>
              </a:ext>
            </a:extLst>
          </p:cNvPr>
          <p:cNvPicPr>
            <a:picLocks noChangeAspect="1"/>
          </p:cNvPicPr>
          <p:nvPr/>
        </p:nvPicPr>
        <p:blipFill>
          <a:blip r:embed="rId2"/>
          <a:stretch>
            <a:fillRect/>
          </a:stretch>
        </p:blipFill>
        <p:spPr>
          <a:xfrm>
            <a:off x="1828800" y="2101850"/>
            <a:ext cx="7772400" cy="2417308"/>
          </a:xfrm>
          <a:prstGeom prst="rect">
            <a:avLst/>
          </a:prstGeom>
        </p:spPr>
      </p:pic>
      <p:sp>
        <p:nvSpPr>
          <p:cNvPr id="4" name="TextBox 3">
            <a:extLst>
              <a:ext uri="{FF2B5EF4-FFF2-40B4-BE49-F238E27FC236}">
                <a16:creationId xmlns:a16="http://schemas.microsoft.com/office/drawing/2014/main" id="{E3E49EC1-1C1E-D203-8F5D-D2F84E768E12}"/>
              </a:ext>
            </a:extLst>
          </p:cNvPr>
          <p:cNvSpPr txBox="1"/>
          <p:nvPr/>
        </p:nvSpPr>
        <p:spPr>
          <a:xfrm>
            <a:off x="1828800" y="1244600"/>
            <a:ext cx="227979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Gap Rate Code </a:t>
            </a:r>
          </a:p>
        </p:txBody>
      </p:sp>
      <p:sp>
        <p:nvSpPr>
          <p:cNvPr id="5" name="TextBox 4">
            <a:extLst>
              <a:ext uri="{FF2B5EF4-FFF2-40B4-BE49-F238E27FC236}">
                <a16:creationId xmlns:a16="http://schemas.microsoft.com/office/drawing/2014/main" id="{B34035B9-1E3B-AFC3-CF65-AC0A57FEB0A3}"/>
              </a:ext>
            </a:extLst>
          </p:cNvPr>
          <p:cNvSpPr txBox="1"/>
          <p:nvPr/>
        </p:nvSpPr>
        <p:spPr>
          <a:xfrm>
            <a:off x="457200" y="6045200"/>
            <a:ext cx="1569660" cy="369332"/>
          </a:xfrm>
          <a:prstGeom prst="rect">
            <a:avLst/>
          </a:prstGeom>
          <a:noFill/>
        </p:spPr>
        <p:txBody>
          <a:bodyPr wrap="none"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Bioinformatics</a:t>
            </a:r>
          </a:p>
        </p:txBody>
      </p:sp>
    </p:spTree>
    <p:extLst>
      <p:ext uri="{BB962C8B-B14F-4D97-AF65-F5344CB8AC3E}">
        <p14:creationId xmlns:p14="http://schemas.microsoft.com/office/powerpoint/2010/main" val="381025246"/>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1E362C"/>
      </a:dk2>
      <a:lt2>
        <a:srgbClr val="E2E3E8"/>
      </a:lt2>
      <a:accent1>
        <a:srgbClr val="AAA081"/>
      </a:accent1>
      <a:accent2>
        <a:srgbClr val="9CA671"/>
      </a:accent2>
      <a:accent3>
        <a:srgbClr val="90A87F"/>
      </a:accent3>
      <a:accent4>
        <a:srgbClr val="76AD77"/>
      </a:accent4>
      <a:accent5>
        <a:srgbClr val="81AB93"/>
      </a:accent5>
      <a:accent6>
        <a:srgbClr val="74AAA2"/>
      </a:accent6>
      <a:hlink>
        <a:srgbClr val="6979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259</TotalTime>
  <Words>640</Words>
  <Application>Microsoft Macintosh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Next LT Pro</vt:lpstr>
      <vt:lpstr>Calibri</vt:lpstr>
      <vt:lpstr>Menlo</vt:lpstr>
      <vt:lpstr>Sabon Next LT</vt:lpstr>
      <vt:lpstr>Times</vt:lpstr>
      <vt:lpstr>Times New Roman</vt:lpstr>
      <vt:lpstr>Wingdings</vt:lpstr>
      <vt:lpstr>LuminousVTI</vt:lpstr>
      <vt:lpstr>SARS-Cov-2 Wild Type vs Representative Omicron Variant </vt:lpstr>
      <vt:lpstr>Introduction </vt:lpstr>
      <vt:lpstr>SARS Cov-2 vs Omicron  </vt:lpstr>
      <vt:lpstr>Omicron:  </vt:lpstr>
      <vt:lpstr>Pairwise Alignment </vt:lpstr>
      <vt:lpstr>Substitution rate</vt:lpstr>
      <vt:lpstr>PowerPoint Presentation</vt:lpstr>
      <vt:lpstr>Gap Rate</vt:lpstr>
      <vt:lpstr>PowerPoint Presentation</vt:lpstr>
      <vt:lpstr>Results</vt:lpstr>
      <vt:lpstr>Results</vt:lpstr>
      <vt:lpstr>Team member’s contribution: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SARS-Cov-2 Wild Type vs Representative Omicron Variant </dc:title>
  <dc:creator>Dinesh Kolla</dc:creator>
  <cp:lastModifiedBy>Dinesh Kolla</cp:lastModifiedBy>
  <cp:revision>5</cp:revision>
  <dcterms:created xsi:type="dcterms:W3CDTF">2022-11-30T18:03:16Z</dcterms:created>
  <dcterms:modified xsi:type="dcterms:W3CDTF">2022-12-01T01:10:17Z</dcterms:modified>
</cp:coreProperties>
</file>