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23"/>
  </p:notesMasterIdLst>
  <p:sldIdLst>
    <p:sldId id="256" r:id="rId5"/>
    <p:sldId id="269" r:id="rId6"/>
    <p:sldId id="260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7" r:id="rId20"/>
    <p:sldId id="25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179F0-6E7D-4FD3-AAFB-24E8423B4446}" v="1515" dt="2020-10-18T15:37:28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400" autoAdjust="0"/>
  </p:normalViewPr>
  <p:slideViewPr>
    <p:cSldViewPr snapToGrid="0">
      <p:cViewPr varScale="1">
        <p:scale>
          <a:sx n="105" d="100"/>
          <a:sy n="105" d="100"/>
        </p:scale>
        <p:origin x="12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10/18/2020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.linkedin.com/in/razeshkolla" TargetMode="External"/><Relationship Id="rId2" Type="http://schemas.openxmlformats.org/officeDocument/2006/relationships/hyperlink" Target="mailto:razesh.koll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azure-functions/durable/durable-functions-orchestrations?tabs=csha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razesh.kolla@gmail.com" TargetMode="External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e.linkedin.com/in/razeshkoll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azesh.kolla@gmail.com" TargetMode="External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be.linkedin.com/in/razeshkoll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functions/functions-bindings-storage-queue-trigger?tabs=csharp#example" TargetMode="External"/><Relationship Id="rId13" Type="http://schemas.openxmlformats.org/officeDocument/2006/relationships/hyperlink" Target="https://docs.microsoft.com/en-us/azure/azure-functions/functions-bindings-timer?tabs=csharp#example" TargetMode="External"/><Relationship Id="rId3" Type="http://schemas.openxmlformats.org/officeDocument/2006/relationships/hyperlink" Target="https://docs.microsoft.com/en-us/azure/azure-functions/functions-bindings-cosmosdb-v2-trigger?tabs=csharp#example" TargetMode="External"/><Relationship Id="rId7" Type="http://schemas.openxmlformats.org/officeDocument/2006/relationships/hyperlink" Target="https://docs.microsoft.com/en-us/azure/azure-functions/functions-bindings-http-webhook-trigger?tabs=csharp#example" TargetMode="External"/><Relationship Id="rId12" Type="http://schemas.openxmlformats.org/officeDocument/2006/relationships/hyperlink" Target="https://docs.microsoft.com/en-us/azure/azure-functions/functions-bindings-storage-table-input?tabs=csharp" TargetMode="External"/><Relationship Id="rId2" Type="http://schemas.openxmlformats.org/officeDocument/2006/relationships/hyperlink" Target="https://docs.microsoft.com/en-us/azure/azure-functions/functions-bindings-storage-blob-trigger?tabs=csharp#exam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zure-functions/functions-bindings-event-iot-trigger?tabs=csharp#example" TargetMode="External"/><Relationship Id="rId11" Type="http://schemas.openxmlformats.org/officeDocument/2006/relationships/hyperlink" Target="https://docs.microsoft.com/en-us/azure/azure-functions/functions-bindings-signalr-service-trigger?tabs=csharp#example" TargetMode="External"/><Relationship Id="rId5" Type="http://schemas.openxmlformats.org/officeDocument/2006/relationships/hyperlink" Target="https://docs.microsoft.com/en-us/azure/azure-functions/functions-bindings-event-hubs-trigger?tabs=csharp#example" TargetMode="External"/><Relationship Id="rId10" Type="http://schemas.openxmlformats.org/officeDocument/2006/relationships/hyperlink" Target="https://docs.microsoft.com/en-us/azure/azure-functions/functions-bindings-service-bus-trigger?tabs=csharp#example" TargetMode="External"/><Relationship Id="rId4" Type="http://schemas.openxmlformats.org/officeDocument/2006/relationships/hyperlink" Target="https://docs.microsoft.com/en-us/azure/azure-functions/functions-bindings-event-grid-trigger?tabs=csharp#example" TargetMode="External"/><Relationship Id="rId9" Type="http://schemas.openxmlformats.org/officeDocument/2006/relationships/hyperlink" Target="https://docs.microsoft.com/en-us/azure/azure-functions/functions-bindings-sendgrid?tabs=csharp#example" TargetMode="External"/><Relationship Id="rId14" Type="http://schemas.openxmlformats.org/officeDocument/2006/relationships/hyperlink" Target="https://docs.microsoft.com/en-us/azure/azure-functions/functions-bindings-twilio?tabs=csharp#example---functions-2x-and-high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run-local?tabs=windows%2Ccsharp%2Cbash#v2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0" y="3891280"/>
            <a:ext cx="5822831" cy="2580639"/>
          </a:xfrm>
        </p:spPr>
        <p:txBody>
          <a:bodyPr/>
          <a:lstStyle/>
          <a:p>
            <a:pPr algn="l"/>
            <a:r>
              <a:rPr lang="en-US" dirty="0"/>
              <a:t>Rajesh Kolla </a:t>
            </a:r>
          </a:p>
          <a:p>
            <a:pPr algn="l"/>
            <a:r>
              <a:rPr lang="en-US" dirty="0"/>
              <a:t>             Full-stack developer ,Azure Architect </a:t>
            </a:r>
          </a:p>
          <a:p>
            <a:pPr algn="l"/>
            <a:br>
              <a:rPr lang="en-US" dirty="0"/>
            </a:br>
            <a:r>
              <a:rPr lang="en-US" dirty="0"/>
              <a:t>  Email: </a:t>
            </a:r>
            <a:r>
              <a:rPr lang="en-US" dirty="0">
                <a:hlinkClick r:id="rId2"/>
              </a:rPr>
              <a:t>razesh.kolla@gmail.com</a:t>
            </a:r>
            <a:endParaRPr lang="en-US" dirty="0"/>
          </a:p>
          <a:p>
            <a:pPr algn="l"/>
            <a:r>
              <a:rPr lang="en-US" dirty="0"/>
              <a:t> Twitter: </a:t>
            </a:r>
            <a:r>
              <a:rPr lang="en-US" dirty="0">
                <a:solidFill>
                  <a:schemeClr val="accent1"/>
                </a:solidFill>
              </a:rPr>
              <a:t>@RajeshKolla18</a:t>
            </a:r>
          </a:p>
          <a:p>
            <a:pPr algn="l"/>
            <a:r>
              <a:rPr lang="en-US" dirty="0"/>
              <a:t>LinkedIn: </a:t>
            </a:r>
            <a:r>
              <a:rPr lang="en-US" dirty="0">
                <a:hlinkClick r:id="rId3"/>
              </a:rPr>
              <a:t>https://be.linkedin.com/in/razeshkolla</a:t>
            </a:r>
            <a:endParaRPr lang="en-US" dirty="0"/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3A9FE351-A4C6-4292-8E5E-15D6D36A50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/>
        </p:blipFill>
        <p:spPr>
          <a:xfrm>
            <a:off x="2743615" y="1438908"/>
            <a:ext cx="2397795" cy="2254979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1D1716-DEA5-4CCA-AB48-C05E6CA1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91" y="217315"/>
            <a:ext cx="6850434" cy="62603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The main purpose of durable functions  is simplifying complex, stateful requirement in serverless applications.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Pattern #1: Function chaining:-</a:t>
            </a:r>
            <a:br>
              <a:rPr lang="en-US" b="1" dirty="0"/>
            </a:br>
            <a:r>
              <a:rPr lang="en-US" dirty="0"/>
              <a:t>a sequence of function executes  in specific order.</a:t>
            </a:r>
          </a:p>
          <a:p>
            <a:pPr marL="0" indent="0">
              <a:buNone/>
            </a:pPr>
            <a:r>
              <a:rPr lang="en-US" dirty="0"/>
              <a:t>      The output of one function is input of another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023340C7-051D-43C5-8F7F-4840AD09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727458"/>
            <a:ext cx="4773967" cy="85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26AAEB-69C7-4FE0-9DC1-2B297985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785009"/>
            <a:ext cx="4686666" cy="26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1D1716-DEA5-4CCA-AB48-C05E6CA1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91" y="217315"/>
            <a:ext cx="6850434" cy="6260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Pattern #2: Fan out/fan in</a:t>
            </a:r>
          </a:p>
          <a:p>
            <a:pPr marL="0" indent="0">
              <a:buNone/>
            </a:pPr>
            <a:r>
              <a:rPr lang="en-US" dirty="0"/>
              <a:t>In this pattern, multiple functions execute in parallel and then wait for all functions to finish and then aggregate the result.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6C8CA-6BE4-4EC9-A500-72F106DB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1" y="1400382"/>
            <a:ext cx="3916644" cy="1810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65C5A-0127-4F79-AF75-3B17B8CF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26504"/>
            <a:ext cx="4053377" cy="23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1D1716-DEA5-4CCA-AB48-C05E6CA1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91" y="217315"/>
            <a:ext cx="6850434" cy="6260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Pattern #3: Async HTTP APIs</a:t>
            </a:r>
          </a:p>
          <a:p>
            <a:pPr marL="0" indent="0">
              <a:buNone/>
            </a:pPr>
            <a:r>
              <a:rPr lang="en-US" dirty="0"/>
              <a:t> The async HTTP API pattern addresses the problem of coordinating the state of long-running operations with external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Pattern #4: Monitor</a:t>
            </a:r>
          </a:p>
          <a:p>
            <a:pPr marL="0" indent="0">
              <a:buNone/>
            </a:pPr>
            <a:r>
              <a:rPr lang="en-US" dirty="0"/>
              <a:t>recurring process in a workflow. An example is polling until specific conditions are met. 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C092D-37AF-4617-8443-3E3E7B27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4588"/>
            <a:ext cx="2176503" cy="1647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0C57F-26CC-49A1-8A90-352489A9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33" y="4533244"/>
            <a:ext cx="3830957" cy="18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387C79-7F3E-4C34-BA8E-D54EB4A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83" y="243483"/>
            <a:ext cx="6172200" cy="56172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7F466010-123C-415B-86D6-33249663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2" y="380288"/>
            <a:ext cx="4783137" cy="31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387C79-7F3E-4C34-BA8E-D54EB4A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83" y="243483"/>
            <a:ext cx="6172200" cy="56172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Pattern #5: Human interaction</a:t>
            </a:r>
          </a:p>
          <a:p>
            <a:pPr marL="0" indent="0">
              <a:buNone/>
            </a:pPr>
            <a:r>
              <a:rPr lang="en-US" dirty="0"/>
              <a:t> this pattern  is mainly used in automated process involve human interaction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7F466010-123C-415B-86D6-33249663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917" y="3328587"/>
            <a:ext cx="4783137" cy="3150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DFB20-E1A7-4352-9889-FF4B146F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917" y="1529205"/>
            <a:ext cx="3730050" cy="15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0" y="380288"/>
            <a:ext cx="4382261" cy="2098065"/>
          </a:xfrm>
        </p:spPr>
        <p:txBody>
          <a:bodyPr anchor="ctr"/>
          <a:lstStyle/>
          <a:p>
            <a:pPr algn="ctr"/>
            <a:r>
              <a:rPr lang="en-US" dirty="0"/>
              <a:t>Durable Function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DB8FA-340D-4F79-9F42-7050D4C1B2C1}"/>
              </a:ext>
            </a:extLst>
          </p:cNvPr>
          <p:cNvSpPr txBox="1">
            <a:spLocks/>
          </p:cNvSpPr>
          <p:nvPr/>
        </p:nvSpPr>
        <p:spPr>
          <a:xfrm>
            <a:off x="301864" y="2949388"/>
            <a:ext cx="4206542" cy="31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Durable function is an extension of Azure function. Allow developer write stateful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Define Stateful workflows by writing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orchestrator functions </a:t>
            </a:r>
            <a:r>
              <a:rPr lang="en-US" dirty="0">
                <a:solidFill>
                  <a:schemeClr val="bg2"/>
                </a:solidFill>
              </a:rPr>
              <a:t>and stateful entities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387C79-7F3E-4C34-BA8E-D54EB4A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83" y="243483"/>
            <a:ext cx="6172200" cy="56172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Pattern #6: Aggregator (stateful entities)</a:t>
            </a:r>
          </a:p>
          <a:p>
            <a:pPr marL="0" indent="0">
              <a:buNone/>
            </a:pPr>
            <a:r>
              <a:rPr lang="en-US" dirty="0"/>
              <a:t>     this is used for aggregating event data  over a period of  time into single entity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F5AB9-87A7-4AB4-8217-C2779EA3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78" y="1799451"/>
            <a:ext cx="3230377" cy="1357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26791-28CC-43E1-8780-6BBCED19D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324" y="3259392"/>
            <a:ext cx="5633769" cy="28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 in Portal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Function in Visual studio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 Function in Visual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4100" y="3429000"/>
            <a:ext cx="1944000" cy="2700000"/>
          </a:xfrm>
        </p:spPr>
        <p:txBody>
          <a:bodyPr/>
          <a:lstStyle/>
          <a:p>
            <a:r>
              <a:rPr lang="en-US" dirty="0"/>
              <a:t>Running Functions in Containers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64311" y="3429000"/>
            <a:ext cx="1944000" cy="2700000"/>
          </a:xfrm>
        </p:spPr>
        <p:txBody>
          <a:bodyPr/>
          <a:lstStyle/>
          <a:p>
            <a:r>
              <a:rPr lang="en-US" dirty="0"/>
              <a:t>Working with Triggers and Binding 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/>
          <a:srcRect/>
          <a:stretch/>
        </p:blipFill>
        <p:spPr>
          <a:xfrm>
            <a:off x="6390830" y="3687110"/>
            <a:ext cx="1430540" cy="1091890"/>
          </a:xfrm>
        </p:spPr>
      </p:pic>
      <p:pic>
        <p:nvPicPr>
          <p:cNvPr id="25" name="Picture Placeholder 24" descr="Diploma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0777" t="-20809" r="-20842" b="-20809"/>
          <a:stretch/>
        </p:blipFill>
        <p:spPr>
          <a:xfrm>
            <a:off x="9050311" y="3598323"/>
            <a:ext cx="972000" cy="9720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16</a:t>
            </a:fld>
            <a:endParaRPr lang="en-US"/>
          </a:p>
        </p:txBody>
      </p:sp>
      <p:pic>
        <p:nvPicPr>
          <p:cNvPr id="18" name="Picture Placeholder 17" descr="Logo&#10;&#10;Description automatically generated">
            <a:extLst>
              <a:ext uri="{FF2B5EF4-FFF2-40B4-BE49-F238E27FC236}">
                <a16:creationId xmlns:a16="http://schemas.microsoft.com/office/drawing/2014/main" id="{A7EBEFCF-F27C-4A53-BC8F-5D2CE1AC8C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9" name="Picture Placeholder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32772-7AFE-4D36-ACB8-949CBB276BC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 t="82" b="82"/>
          <a:stretch>
            <a:fillRect/>
          </a:stretch>
        </p:blipFill>
        <p:spPr/>
      </p:pic>
      <p:pic>
        <p:nvPicPr>
          <p:cNvPr id="30" name="Picture Placeholder 17">
            <a:extLst>
              <a:ext uri="{FF2B5EF4-FFF2-40B4-BE49-F238E27FC236}">
                <a16:creationId xmlns:a16="http://schemas.microsoft.com/office/drawing/2014/main" id="{D4F5DE6B-96A2-4BB5-AF24-5290D13FAC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33150" y="751063"/>
            <a:ext cx="1725700" cy="11192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6839D2-7ED2-4E47-813C-4E181A4F8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7532" y="3361821"/>
            <a:ext cx="3138679" cy="2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698905" cy="5140368"/>
          </a:xfrm>
        </p:spPr>
        <p:txBody>
          <a:bodyPr anchor="ctr"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891458" y="2572248"/>
            <a:ext cx="5295545" cy="1405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razesh.kolla@gmail.com</a:t>
            </a:r>
            <a:endParaRPr lang="en-US" sz="2000" dirty="0"/>
          </a:p>
          <a:p>
            <a:r>
              <a:rPr lang="en-US" sz="2000" dirty="0"/>
              <a:t> Twitter: </a:t>
            </a:r>
            <a:r>
              <a:rPr lang="en-US" sz="2000" dirty="0">
                <a:solidFill>
                  <a:schemeClr val="accent1"/>
                </a:solidFill>
              </a:rPr>
              <a:t>@RajeshKolla18</a:t>
            </a:r>
          </a:p>
          <a:p>
            <a:r>
              <a:rPr lang="en-US" sz="2000" dirty="0"/>
              <a:t>LinkedIn: </a:t>
            </a:r>
            <a:r>
              <a:rPr lang="en-US" sz="2000" dirty="0">
                <a:hlinkClick r:id="rId4"/>
              </a:rPr>
              <a:t>https://be.linkedin.com/in/razeshkolla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1" kern="1200" cap="none" baseline="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95250" y="4151086"/>
            <a:ext cx="5365514" cy="1463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Email: </a:t>
            </a:r>
            <a:r>
              <a:rPr lang="en-US" sz="2000" b="0" i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razesh.kolla@gmail.com</a:t>
            </a:r>
            <a:endParaRPr lang="en-US" sz="2000" b="0" i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Twitter: @RajeshKolla18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LinkedIn: </a:t>
            </a:r>
            <a:r>
              <a:rPr lang="en-US" sz="2000" b="0" i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https://be.linkedin.com/in/razeshkolla</a:t>
            </a:r>
            <a:endParaRPr lang="en-US" sz="2000" b="0" i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607050"/>
            <a:ext cx="40798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Picture Placeholder 52">
            <a:extLst>
              <a:ext uri="{FF2B5EF4-FFF2-40B4-BE49-F238E27FC236}">
                <a16:creationId xmlns:a16="http://schemas.microsoft.com/office/drawing/2014/main" id="{B982CA73-52C4-48E8-874A-B854B4555C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978" r="2978"/>
          <a:stretch/>
        </p:blipFill>
        <p:spPr>
          <a:xfrm>
            <a:off x="2743200" y="1366838"/>
            <a:ext cx="2398713" cy="2398712"/>
          </a:xfrm>
        </p:spPr>
      </p:pic>
    </p:spTree>
    <p:extLst>
      <p:ext uri="{BB962C8B-B14F-4D97-AF65-F5344CB8AC3E}">
        <p14:creationId xmlns:p14="http://schemas.microsoft.com/office/powerpoint/2010/main" val="65832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356" y="2648744"/>
            <a:ext cx="3452884" cy="285591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Durable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Common Scenarios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Wrap up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113E9-149E-43B9-A168-C368E7DA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569" y="1237789"/>
            <a:ext cx="703043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5504692"/>
          </a:xfrm>
        </p:spPr>
        <p:txBody>
          <a:bodyPr/>
          <a:lstStyle/>
          <a:p>
            <a:pPr algn="ctr"/>
            <a:r>
              <a:rPr lang="en-US" dirty="0"/>
              <a:t>Microsoft Azure serverless compute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It’s now becoming easier than ever to create small, targeted microservice architecture using a variety of services </a:t>
            </a:r>
          </a:p>
          <a:p>
            <a:r>
              <a:rPr lang="en-US" dirty="0"/>
              <a:t>Azure provides many services that can help you achieve a low-friction, high-throughput and low-cost solution </a:t>
            </a:r>
          </a:p>
          <a:p>
            <a:r>
              <a:rPr lang="en-US" dirty="0"/>
              <a:t>Azure Functions is the newest service in the serverless architecture family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Per-second Billing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only pay  when your code runs ‘</a:t>
            </a:r>
          </a:p>
          <a:p>
            <a:r>
              <a:rPr lang="en-US" dirty="0"/>
              <a:t>Automatic scale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Cheaper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scalable 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Azure  Function is small pieces of code  without worrying about  underlying infrastructure .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It is triggered by a specific type of event   or running on schedule  or as  the result of an Http request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73C2B7-1A04-454D-9D77-B0D97CC1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578129"/>
            <a:ext cx="729996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80" y="559678"/>
            <a:ext cx="3833906" cy="23263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Triggers &amp; Binding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must have exactly one trigger </a:t>
            </a:r>
          </a:p>
          <a:p>
            <a:r>
              <a:rPr lang="en-US" dirty="0"/>
              <a:t>Triggers have associated data which is often provided as the payload of the function.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76C15E7-9DC5-4DFF-A467-AADA0496BC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3756" y="2886076"/>
            <a:ext cx="4502150" cy="3086641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 trigger is action (or) event  (or) time-based schedule  which defines  how function is invoked.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Binding to the function  is a way of connecting  another resource to function in input \output \both.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Triggers and Bindings let developer avoid hardcoding access to other services  </a:t>
            </a:r>
          </a:p>
          <a:p>
            <a:pPr algn="l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7CD92A-620C-4B54-AB54-02839ED4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1105"/>
              </p:ext>
            </p:extLst>
          </p:nvPr>
        </p:nvGraphicFramePr>
        <p:xfrm>
          <a:off x="5506340" y="1466772"/>
          <a:ext cx="483197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158">
                  <a:extLst>
                    <a:ext uri="{9D8B030D-6E8A-4147-A177-3AD203B41FA5}">
                      <a16:colId xmlns:a16="http://schemas.microsoft.com/office/drawing/2014/main" val="28519292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61402439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2696937689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2086184313"/>
                    </a:ext>
                  </a:extLst>
                </a:gridCol>
              </a:tblGrid>
              <a:tr h="356989">
                <a:tc>
                  <a:txBody>
                    <a:bodyPr/>
                    <a:lstStyle/>
                    <a:p>
                      <a:r>
                        <a:rPr lang="en-US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00003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Blob Storage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33847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Azure Cosmos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47296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Event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16090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Event Hubs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11891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IOT 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03116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56156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Queue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85878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Send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82754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Service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2151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1"/>
                        </a:rPr>
                        <a:t>Signal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37240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2"/>
                        </a:rPr>
                        <a:t>Table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53514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3"/>
                        </a:rPr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17489"/>
                  </a:ext>
                </a:extLst>
              </a:tr>
              <a:tr h="356989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4"/>
                        </a:rPr>
                        <a:t>Twilio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0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5FB1CC-81DF-4F4F-ABEF-2E0BF0328793}"/>
              </a:ext>
            </a:extLst>
          </p:cNvPr>
          <p:cNvSpPr/>
          <p:nvPr/>
        </p:nvSpPr>
        <p:spPr>
          <a:xfrm>
            <a:off x="7512416" y="3350232"/>
            <a:ext cx="2182090" cy="29164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Run Anywhere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On premises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Other cloud providers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ACFF9-8D31-4AD7-B456-FB7271193BBE}"/>
              </a:ext>
            </a:extLst>
          </p:cNvPr>
          <p:cNvSpPr/>
          <p:nvPr/>
        </p:nvSpPr>
        <p:spPr>
          <a:xfrm>
            <a:off x="10044005" y="109879"/>
            <a:ext cx="1981107" cy="2536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Pre-warmed instances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VNet</a:t>
            </a:r>
            <a:r>
              <a:rPr lang="en-US" sz="1600" dirty="0"/>
              <a:t> integration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Longer run duration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AF219-3124-4048-A76A-DDA906CA7F8C}"/>
              </a:ext>
            </a:extLst>
          </p:cNvPr>
          <p:cNvSpPr/>
          <p:nvPr/>
        </p:nvSpPr>
        <p:spPr>
          <a:xfrm>
            <a:off x="7448346" y="109879"/>
            <a:ext cx="1981107" cy="25368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Reserved servers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Predictable monthly costs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776BF-95FD-41C7-8AD7-D6B21F50C351}"/>
              </a:ext>
            </a:extLst>
          </p:cNvPr>
          <p:cNvSpPr/>
          <p:nvPr/>
        </p:nvSpPr>
        <p:spPr>
          <a:xfrm>
            <a:off x="5031216" y="132750"/>
            <a:ext cx="1981107" cy="253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Per-sec billing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1m executions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400,000 GB-s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21" y="1361412"/>
            <a:ext cx="3833906" cy="286932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Hosting Models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0B51ED6-3212-4830-BBC4-36DA1F62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C8548628-E23A-475E-B847-4B9DD381304B}"/>
              </a:ext>
            </a:extLst>
          </p:cNvPr>
          <p:cNvSpPr txBox="1">
            <a:spLocks/>
          </p:cNvSpPr>
          <p:nvPr/>
        </p:nvSpPr>
        <p:spPr>
          <a:xfrm>
            <a:off x="7457623" y="338934"/>
            <a:ext cx="1999660" cy="1022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9718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34290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8862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App Service</a:t>
            </a:r>
            <a:br>
              <a:rPr lang="en-US" dirty="0"/>
            </a:br>
            <a:r>
              <a:rPr lang="en-US" dirty="0"/>
              <a:t> Plan</a:t>
            </a: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8E42CD19-5D58-4AC9-B93C-2D271279D8C5}"/>
              </a:ext>
            </a:extLst>
          </p:cNvPr>
          <p:cNvSpPr txBox="1">
            <a:spLocks/>
          </p:cNvSpPr>
          <p:nvPr/>
        </p:nvSpPr>
        <p:spPr>
          <a:xfrm>
            <a:off x="5031215" y="338933"/>
            <a:ext cx="1990385" cy="1022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Consumption Plan</a:t>
            </a:r>
          </a:p>
          <a:p>
            <a:pPr marL="0" indent="0" algn="ctr">
              <a:buNone/>
            </a:pPr>
            <a:r>
              <a:rPr lang="en-US" dirty="0"/>
              <a:t>(Server less)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FA3886C1-4333-4B62-9E1D-5478E4CA82C0}"/>
              </a:ext>
            </a:extLst>
          </p:cNvPr>
          <p:cNvSpPr txBox="1">
            <a:spLocks/>
          </p:cNvSpPr>
          <p:nvPr/>
        </p:nvSpPr>
        <p:spPr>
          <a:xfrm>
            <a:off x="10044005" y="338933"/>
            <a:ext cx="1999660" cy="1022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9718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34290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8862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Premium </a:t>
            </a:r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id="{56EAC4C0-A500-46C4-AFD4-A372DF145E80}"/>
              </a:ext>
            </a:extLst>
          </p:cNvPr>
          <p:cNvSpPr txBox="1">
            <a:spLocks/>
          </p:cNvSpPr>
          <p:nvPr/>
        </p:nvSpPr>
        <p:spPr>
          <a:xfrm>
            <a:off x="7512416" y="3759849"/>
            <a:ext cx="2182090" cy="1022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Docker </a:t>
            </a:r>
            <a:br>
              <a:rPr lang="en-US" dirty="0"/>
            </a:br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2826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0776BF-95FD-41C7-8AD7-D6B21F50C351}"/>
              </a:ext>
            </a:extLst>
          </p:cNvPr>
          <p:cNvSpPr/>
          <p:nvPr/>
        </p:nvSpPr>
        <p:spPr>
          <a:xfrm>
            <a:off x="5548889" y="129963"/>
            <a:ext cx="2293837" cy="253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/>
              <a:t>https://portal.azure.com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Experiments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Proof of concepts</a:t>
            </a:r>
          </a:p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3031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Development Environments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7711D20-3932-4394-9279-C9D5D2BF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38" y="3142164"/>
            <a:ext cx="4107678" cy="2191836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sz="2400" u="sng" dirty="0">
                <a:solidFill>
                  <a:schemeClr val="bg2">
                    <a:lumMod val="90000"/>
                  </a:schemeClr>
                </a:solidFill>
                <a:latin typeface="David" panose="020B0604020202020204" pitchFamily="34" charset="-79"/>
                <a:cs typeface="David" panose="020B0604020202020204" pitchFamily="34" charset="-79"/>
              </a:rPr>
              <a:t>Supported Languages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Azure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functions  can be created in C# , Node/JavaScript, Python, F# ,PHP and scripting languages like PowerShell ,Batch and Bash.</a:t>
            </a:r>
          </a:p>
          <a:p>
            <a:pPr algn="l"/>
            <a:endParaRPr lang="en-US" dirty="0"/>
          </a:p>
          <a:p>
            <a:pPr algn="l"/>
            <a:r>
              <a:rPr lang="en-US" sz="2400" u="sng" dirty="0">
                <a:latin typeface="David" panose="020B0604020202020204" pitchFamily="34" charset="-79"/>
                <a:cs typeface="David" panose="020B0604020202020204" pitchFamily="34" charset="-79"/>
              </a:rPr>
              <a:t> </a:t>
            </a: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8E42CD19-5D58-4AC9-B93C-2D271279D8C5}"/>
              </a:ext>
            </a:extLst>
          </p:cNvPr>
          <p:cNvSpPr txBox="1">
            <a:spLocks/>
          </p:cNvSpPr>
          <p:nvPr/>
        </p:nvSpPr>
        <p:spPr>
          <a:xfrm>
            <a:off x="5548889" y="326148"/>
            <a:ext cx="2312499" cy="1022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Azure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FD7FB-4E63-487B-9E57-03463459BBB4}"/>
              </a:ext>
            </a:extLst>
          </p:cNvPr>
          <p:cNvGrpSpPr/>
          <p:nvPr/>
        </p:nvGrpSpPr>
        <p:grpSpPr>
          <a:xfrm>
            <a:off x="9288225" y="129963"/>
            <a:ext cx="2375040" cy="2661312"/>
            <a:chOff x="10921081" y="109879"/>
            <a:chExt cx="2375040" cy="266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3ACFF9-8D31-4AD7-B456-FB7271193BBE}"/>
                </a:ext>
              </a:extLst>
            </p:cNvPr>
            <p:cNvSpPr/>
            <p:nvPr/>
          </p:nvSpPr>
          <p:spPr>
            <a:xfrm>
              <a:off x="10921082" y="109879"/>
              <a:ext cx="2375039" cy="26613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Powerful IDE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Azure function extension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Debug and test locally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</p:txBody>
        </p:sp>
        <p:sp>
          <p:nvSpPr>
            <p:cNvPr id="9" name="Content Placeholder 18">
              <a:extLst>
                <a:ext uri="{FF2B5EF4-FFF2-40B4-BE49-F238E27FC236}">
                  <a16:creationId xmlns:a16="http://schemas.microsoft.com/office/drawing/2014/main" id="{FA3886C1-4333-4B62-9E1D-5478E4CA82C0}"/>
                </a:ext>
              </a:extLst>
            </p:cNvPr>
            <p:cNvSpPr txBox="1">
              <a:spLocks/>
            </p:cNvSpPr>
            <p:nvPr/>
          </p:nvSpPr>
          <p:spPr>
            <a:xfrm>
              <a:off x="10921081" y="338933"/>
              <a:ext cx="2375039" cy="10224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indent="0" algn="ctr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None/>
                <a:defRPr sz="20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  <a:lvl2pPr marL="685800" indent="-283464" defTabSz="914400">
                <a:lnSpc>
                  <a:spcPct val="112000"/>
                </a:lnSpc>
                <a:spcBef>
                  <a:spcPts val="900"/>
                </a:spcBef>
                <a:buFont typeface="Corbel" panose="020B0503020204020204" pitchFamily="34" charset="0"/>
                <a:buChar char="–"/>
                <a:defRPr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2pPr>
              <a:lvl3pPr marL="1143000" indent="-283464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16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3pPr>
              <a:lvl4pPr marL="1600200" indent="-283464" defTabSz="914400">
                <a:lnSpc>
                  <a:spcPct val="112000"/>
                </a:lnSpc>
                <a:spcBef>
                  <a:spcPts val="900"/>
                </a:spcBef>
                <a:buFont typeface="Corbel" panose="020B0503020204020204" pitchFamily="34" charset="0"/>
                <a:buChar char="–"/>
                <a:defRPr sz="14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4pPr>
              <a:lvl5pPr marL="2057400" indent="-283464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1400" i="1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5pPr>
              <a:lvl6pPr marL="2514600" indent="-283464" defTabSz="914400">
                <a:lnSpc>
                  <a:spcPct val="112000"/>
                </a:lnSpc>
                <a:spcBef>
                  <a:spcPts val="1300"/>
                </a:spcBef>
                <a:buFont typeface="Corbel" panose="020B0503020204020204" pitchFamily="34" charset="0"/>
                <a:buChar char="–"/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6pPr>
              <a:lvl7pPr marL="2971800" indent="-283464" defTabSz="914400">
                <a:lnSpc>
                  <a:spcPct val="112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1400" i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7pPr>
              <a:lvl8pPr marL="3429000" indent="-283464" defTabSz="914400">
                <a:lnSpc>
                  <a:spcPct val="112000"/>
                </a:lnSpc>
                <a:spcBef>
                  <a:spcPts val="1300"/>
                </a:spcBef>
                <a:buFont typeface="Corbel" panose="020B0503020204020204" pitchFamily="34" charset="0"/>
                <a:buChar char="–"/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8pPr>
              <a:lvl9pPr marL="3886200" indent="-283464" defTabSz="914400">
                <a:lnSpc>
                  <a:spcPct val="112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1400" i="1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9pPr>
            </a:lstStyle>
            <a:p>
              <a:r>
                <a:rPr lang="en-US" dirty="0"/>
                <a:t>Visual Studio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CEC1B-1CC3-4D1D-B620-A15081E51F39}"/>
              </a:ext>
            </a:extLst>
          </p:cNvPr>
          <p:cNvSpPr/>
          <p:nvPr/>
        </p:nvSpPr>
        <p:spPr>
          <a:xfrm>
            <a:off x="7415884" y="3311405"/>
            <a:ext cx="2375039" cy="26613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Platform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Visual Studio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Azure function extension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3783A12-335F-4858-ACE1-BA258177EF3A}"/>
              </a:ext>
            </a:extLst>
          </p:cNvPr>
          <p:cNvSpPr txBox="1">
            <a:spLocks/>
          </p:cNvSpPr>
          <p:nvPr/>
        </p:nvSpPr>
        <p:spPr>
          <a:xfrm>
            <a:off x="7415883" y="3540459"/>
            <a:ext cx="2375039" cy="1022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9718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34290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8862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Function Core Tools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20D2D-D78E-4F8F-B7D0-05DBDE5C2ECA}"/>
              </a:ext>
            </a:extLst>
          </p:cNvPr>
          <p:cNvSpPr/>
          <p:nvPr/>
        </p:nvSpPr>
        <p:spPr>
          <a:xfrm>
            <a:off x="-45086" y="5913145"/>
            <a:ext cx="4640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https://www.npmjs.com/package/azure-functions-core-tools</a:t>
            </a:r>
          </a:p>
        </p:txBody>
      </p:sp>
    </p:spTree>
    <p:extLst>
      <p:ext uri="{BB962C8B-B14F-4D97-AF65-F5344CB8AC3E}">
        <p14:creationId xmlns:p14="http://schemas.microsoft.com/office/powerpoint/2010/main" val="37033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build="p"/>
      <p:bldP spid="8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0776BF-95FD-41C7-8AD7-D6B21F50C351}"/>
              </a:ext>
            </a:extLst>
          </p:cNvPr>
          <p:cNvSpPr/>
          <p:nvPr/>
        </p:nvSpPr>
        <p:spPr>
          <a:xfrm>
            <a:off x="5548889" y="129963"/>
            <a:ext cx="2293837" cy="28838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ctr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API Keys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Identity Provider integration such as AAD , third party identity providers </a:t>
            </a:r>
          </a:p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238971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Additional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5A9F1B2-7A59-47AE-911A-6F826389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4" y="2949388"/>
            <a:ext cx="4206542" cy="31677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u="sng" dirty="0">
                <a:solidFill>
                  <a:schemeClr val="bg2"/>
                </a:solidFill>
                <a:latin typeface="David" panose="020B0604020202020204" pitchFamily="34" charset="-79"/>
                <a:cs typeface="David" panose="020B0604020202020204" pitchFamily="34" charset="-79"/>
              </a:rPr>
              <a:t>Concept of Function App</a:t>
            </a:r>
            <a:br>
              <a:rPr lang="en-US" sz="2400" u="sng" dirty="0">
                <a:solidFill>
                  <a:schemeClr val="bg2"/>
                </a:solidFill>
                <a:latin typeface="David" panose="020B0604020202020204" pitchFamily="34" charset="-79"/>
                <a:cs typeface="David" panose="020B0604020202020204" pitchFamily="34" charset="-79"/>
              </a:rPr>
            </a:br>
            <a:endParaRPr lang="en-US" sz="2400" u="sng" dirty="0">
              <a:solidFill>
                <a:schemeClr val="bg2"/>
              </a:solidFill>
              <a:latin typeface="David" panose="020B0604020202020204" pitchFamily="34" charset="-79"/>
              <a:cs typeface="David" panose="020B0604020202020204" pitchFamily="34" charset="-79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Unit of  Deployment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Share common  configuration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Scale together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Logically related</a:t>
            </a: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8E42CD19-5D58-4AC9-B93C-2D271279D8C5}"/>
              </a:ext>
            </a:extLst>
          </p:cNvPr>
          <p:cNvSpPr txBox="1">
            <a:spLocks/>
          </p:cNvSpPr>
          <p:nvPr/>
        </p:nvSpPr>
        <p:spPr>
          <a:xfrm>
            <a:off x="5548889" y="326148"/>
            <a:ext cx="2312499" cy="10224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Security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FD7FB-4E63-487B-9E57-03463459BBB4}"/>
              </a:ext>
            </a:extLst>
          </p:cNvPr>
          <p:cNvGrpSpPr/>
          <p:nvPr/>
        </p:nvGrpSpPr>
        <p:grpSpPr>
          <a:xfrm>
            <a:off x="9288225" y="129963"/>
            <a:ext cx="2375040" cy="2883825"/>
            <a:chOff x="10921081" y="109879"/>
            <a:chExt cx="2375040" cy="266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3ACFF9-8D31-4AD7-B456-FB7271193BBE}"/>
                </a:ext>
              </a:extLst>
            </p:cNvPr>
            <p:cNvSpPr/>
            <p:nvPr/>
          </p:nvSpPr>
          <p:spPr>
            <a:xfrm>
              <a:off x="10921082" y="109879"/>
              <a:ext cx="2375039" cy="266131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Define workflows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Orchestration of functions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Run tasks in parallel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/>
                <a:t>Retries and error handling </a:t>
              </a:r>
            </a:p>
          </p:txBody>
        </p:sp>
        <p:sp>
          <p:nvSpPr>
            <p:cNvPr id="9" name="Content Placeholder 18">
              <a:extLst>
                <a:ext uri="{FF2B5EF4-FFF2-40B4-BE49-F238E27FC236}">
                  <a16:creationId xmlns:a16="http://schemas.microsoft.com/office/drawing/2014/main" id="{FA3886C1-4333-4B62-9E1D-5478E4CA82C0}"/>
                </a:ext>
              </a:extLst>
            </p:cNvPr>
            <p:cNvSpPr txBox="1">
              <a:spLocks/>
            </p:cNvSpPr>
            <p:nvPr/>
          </p:nvSpPr>
          <p:spPr>
            <a:xfrm>
              <a:off x="10921081" y="299906"/>
              <a:ext cx="2375039" cy="1022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indent="0" algn="ctr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None/>
                <a:defRPr sz="20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  <a:lvl2pPr marL="685800" indent="-283464" defTabSz="914400">
                <a:lnSpc>
                  <a:spcPct val="112000"/>
                </a:lnSpc>
                <a:spcBef>
                  <a:spcPts val="900"/>
                </a:spcBef>
                <a:buFont typeface="Corbel" panose="020B0503020204020204" pitchFamily="34" charset="0"/>
                <a:buChar char="–"/>
                <a:defRPr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2pPr>
              <a:lvl3pPr marL="1143000" indent="-283464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16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3pPr>
              <a:lvl4pPr marL="1600200" indent="-283464" defTabSz="914400">
                <a:lnSpc>
                  <a:spcPct val="112000"/>
                </a:lnSpc>
                <a:spcBef>
                  <a:spcPts val="900"/>
                </a:spcBef>
                <a:buFont typeface="Corbel" panose="020B0503020204020204" pitchFamily="34" charset="0"/>
                <a:buChar char="–"/>
                <a:defRPr sz="1400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4pPr>
              <a:lvl5pPr marL="2057400" indent="-283464" defTabSz="914400">
                <a:lnSpc>
                  <a:spcPct val="112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1400" i="1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5pPr>
              <a:lvl6pPr marL="2514600" indent="-283464" defTabSz="914400">
                <a:lnSpc>
                  <a:spcPct val="112000"/>
                </a:lnSpc>
                <a:spcBef>
                  <a:spcPts val="1300"/>
                </a:spcBef>
                <a:buFont typeface="Corbel" panose="020B0503020204020204" pitchFamily="34" charset="0"/>
                <a:buChar char="–"/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6pPr>
              <a:lvl7pPr marL="2971800" indent="-283464" defTabSz="914400">
                <a:lnSpc>
                  <a:spcPct val="112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1400" i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7pPr>
              <a:lvl8pPr marL="3429000" indent="-283464" defTabSz="914400">
                <a:lnSpc>
                  <a:spcPct val="112000"/>
                </a:lnSpc>
                <a:spcBef>
                  <a:spcPts val="1300"/>
                </a:spcBef>
                <a:buFont typeface="Corbel" panose="020B0503020204020204" pitchFamily="34" charset="0"/>
                <a:buChar char="–"/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8pPr>
              <a:lvl9pPr marL="3886200" indent="-283464" defTabSz="914400">
                <a:lnSpc>
                  <a:spcPct val="112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1400" i="1" baseline="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9pPr>
            </a:lstStyle>
            <a:p>
              <a:r>
                <a:rPr lang="en-US" dirty="0"/>
                <a:t>Durable Functions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CEC1B-1CC3-4D1D-B620-A15081E51F39}"/>
              </a:ext>
            </a:extLst>
          </p:cNvPr>
          <p:cNvSpPr/>
          <p:nvPr/>
        </p:nvSpPr>
        <p:spPr>
          <a:xfrm>
            <a:off x="7334427" y="3615734"/>
            <a:ext cx="2375039" cy="2661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Route incoming requests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Visual Studio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 Request and Response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22" name="Content Placeholder 18">
            <a:extLst>
              <a:ext uri="{FF2B5EF4-FFF2-40B4-BE49-F238E27FC236}">
                <a16:creationId xmlns:a16="http://schemas.microsoft.com/office/drawing/2014/main" id="{A3783A12-335F-4858-ACE1-BA258177EF3A}"/>
              </a:ext>
            </a:extLst>
          </p:cNvPr>
          <p:cNvSpPr txBox="1">
            <a:spLocks/>
          </p:cNvSpPr>
          <p:nvPr/>
        </p:nvSpPr>
        <p:spPr>
          <a:xfrm>
            <a:off x="7334428" y="3923911"/>
            <a:ext cx="2375039" cy="1022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83464" defTabSz="914400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9718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3429000" indent="-283464" defTabSz="914400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886200" indent="-283464" defTabSz="914400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39113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build="p"/>
      <p:bldP spid="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45" y="559677"/>
            <a:ext cx="4382261" cy="5274923"/>
          </a:xfrm>
        </p:spPr>
        <p:txBody>
          <a:bodyPr anchor="ctr"/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1800" dirty="0"/>
              <a:t>Performance &amp;Storage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1D1716-DEA5-4CCA-AB48-C05E6CA1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91" y="217315"/>
            <a:ext cx="6172200" cy="56172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long running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function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functions to be stateless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defensive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sharing storage accounts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Don't mix test and production code in the same function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async code but avoid blocking calls\bottle necks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multiple worker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Configure host behaviors to better handle concurrency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a60b62b-16cf-4c2a-a0e7-c068944417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CAC195F1C1945BC432A95FC501F1E" ma:contentTypeVersion="13" ma:contentTypeDescription="Create a new document." ma:contentTypeScope="" ma:versionID="0ed47e7cbe9dbe59de4fb4f934932d7f">
  <xsd:schema xmlns:xsd="http://www.w3.org/2001/XMLSchema" xmlns:xs="http://www.w3.org/2001/XMLSchema" xmlns:p="http://schemas.microsoft.com/office/2006/metadata/properties" xmlns:ns3="3a60b62b-16cf-4c2a-a0e7-c068944417c3" xmlns:ns4="1ace7547-5b7e-4b7d-9eb7-0f8009cc84b8" targetNamespace="http://schemas.microsoft.com/office/2006/metadata/properties" ma:root="true" ma:fieldsID="e7c3571e8c233abfba389ec8d502f711" ns3:_="" ns4:_="">
    <xsd:import namespace="3a60b62b-16cf-4c2a-a0e7-c068944417c3"/>
    <xsd:import namespace="1ace7547-5b7e-4b7d-9eb7-0f8009cc84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0b62b-16cf-4c2a-a0e7-c06894441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e7547-5b7e-4b7d-9eb7-0f8009cc84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3a60b62b-16cf-4c2a-a0e7-c068944417c3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B17056-9B03-4CE3-B0AE-03BB28DB6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60b62b-16cf-4c2a-a0e7-c068944417c3"/>
    <ds:schemaRef ds:uri="1ace7547-5b7e-4b7d-9eb7-0f8009cc8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Widescreen</PresentationFormat>
  <Paragraphs>300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Corbel</vt:lpstr>
      <vt:lpstr>David</vt:lpstr>
      <vt:lpstr>Wingdings</vt:lpstr>
      <vt:lpstr>Headlines</vt:lpstr>
      <vt:lpstr>Azure functions</vt:lpstr>
      <vt:lpstr>Agenda </vt:lpstr>
      <vt:lpstr>Microsoft Azure serverless compute  </vt:lpstr>
      <vt:lpstr>Azure  function </vt:lpstr>
      <vt:lpstr>   Triggers &amp; Binding </vt:lpstr>
      <vt:lpstr>  Hosting Models </vt:lpstr>
      <vt:lpstr>Development Environments </vt:lpstr>
      <vt:lpstr>  Additional features </vt:lpstr>
      <vt:lpstr>Best Practices Performance &amp;Storage Consideration</vt:lpstr>
      <vt:lpstr>Durable Function</vt:lpstr>
      <vt:lpstr>Durable Function</vt:lpstr>
      <vt:lpstr>Durable Function</vt:lpstr>
      <vt:lpstr>Durable Function</vt:lpstr>
      <vt:lpstr>Durable Function</vt:lpstr>
      <vt:lpstr>Durable Function</vt:lpstr>
      <vt:lpstr>Demos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2020-10-17T02:08:16Z</dcterms:created>
  <dcterms:modified xsi:type="dcterms:W3CDTF">2020-10-18T15:37:37Z</dcterms:modified>
</cp:coreProperties>
</file>