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753600" cy="7315200"/>
  <p:notesSz cx="6858000" cy="9144000"/>
  <p:embeddedFontLst>
    <p:embeddedFont>
      <p:font typeface="Garamond" charset="1" panose="02020404030301010803"/>
      <p:regular r:id="rId25"/>
    </p:embeddedFont>
    <p:embeddedFont>
      <p:font typeface="Garamond Bold" charset="1" panose="020208040303070108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3080951" cy="7315200"/>
            <a:chOff x="0" y="0"/>
            <a:chExt cx="1561918" cy="3708511"/>
          </a:xfrm>
        </p:grpSpPr>
        <p:sp>
          <p:nvSpPr>
            <p:cNvPr name="Freeform 3" id="3"/>
            <p:cNvSpPr/>
            <p:nvPr/>
          </p:nvSpPr>
          <p:spPr>
            <a:xfrm flipH="false" flipV="false" rot="0">
              <a:off x="0" y="0"/>
              <a:ext cx="1561918" cy="3708510"/>
            </a:xfrm>
            <a:custGeom>
              <a:avLst/>
              <a:gdLst/>
              <a:ahLst/>
              <a:cxnLst/>
              <a:rect r="r" b="b" t="t" l="l"/>
              <a:pathLst>
                <a:path h="3708510" w="1561918">
                  <a:moveTo>
                    <a:pt x="0" y="0"/>
                  </a:moveTo>
                  <a:lnTo>
                    <a:pt x="1561918" y="0"/>
                  </a:lnTo>
                  <a:lnTo>
                    <a:pt x="1561918" y="3708510"/>
                  </a:lnTo>
                  <a:lnTo>
                    <a:pt x="0" y="3708510"/>
                  </a:lnTo>
                  <a:close/>
                </a:path>
              </a:pathLst>
            </a:custGeom>
            <a:solidFill>
              <a:srgbClr val="E3E4E0"/>
            </a:solidFill>
          </p:spPr>
        </p:sp>
        <p:sp>
          <p:nvSpPr>
            <p:cNvPr name="TextBox 4" id="4"/>
            <p:cNvSpPr txBox="true"/>
            <p:nvPr/>
          </p:nvSpPr>
          <p:spPr>
            <a:xfrm>
              <a:off x="0" y="-19050"/>
              <a:ext cx="1561918" cy="3727561"/>
            </a:xfrm>
            <a:prstGeom prst="rect">
              <a:avLst/>
            </a:prstGeom>
          </p:spPr>
          <p:txBody>
            <a:bodyPr anchor="ctr" rtlCol="false" tIns="27093" lIns="27093" bIns="27093" rIns="27093"/>
            <a:lstStyle/>
            <a:p>
              <a:pPr algn="ctr">
                <a:lnSpc>
                  <a:spcPts val="1493"/>
                </a:lnSpc>
              </a:pPr>
            </a:p>
          </p:txBody>
        </p:sp>
      </p:grpSp>
      <p:sp>
        <p:nvSpPr>
          <p:cNvPr name="TextBox 5" id="5"/>
          <p:cNvSpPr txBox="true"/>
          <p:nvPr/>
        </p:nvSpPr>
        <p:spPr>
          <a:xfrm rot="0">
            <a:off x="3990291" y="1083569"/>
            <a:ext cx="4549462" cy="2085976"/>
          </a:xfrm>
          <a:prstGeom prst="rect">
            <a:avLst/>
          </a:prstGeom>
        </p:spPr>
        <p:txBody>
          <a:bodyPr anchor="t" rtlCol="false" tIns="0" lIns="0" bIns="0" rIns="0">
            <a:spAutoFit/>
          </a:bodyPr>
          <a:lstStyle/>
          <a:p>
            <a:pPr algn="l">
              <a:lnSpc>
                <a:spcPts val="8399"/>
              </a:lnSpc>
            </a:pPr>
            <a:r>
              <a:rPr lang="en-US" sz="5999">
                <a:solidFill>
                  <a:srgbClr val="000000"/>
                </a:solidFill>
                <a:latin typeface="Garamond"/>
                <a:ea typeface="Garamond"/>
                <a:cs typeface="Garamond"/>
                <a:sym typeface="Garamond"/>
              </a:rPr>
              <a:t>CAPSTONE PROJECT</a:t>
            </a:r>
          </a:p>
        </p:txBody>
      </p:sp>
      <p:sp>
        <p:nvSpPr>
          <p:cNvPr name="TextBox 6" id="6"/>
          <p:cNvSpPr txBox="true"/>
          <p:nvPr/>
        </p:nvSpPr>
        <p:spPr>
          <a:xfrm rot="0">
            <a:off x="3990291" y="3801710"/>
            <a:ext cx="4026943" cy="2098674"/>
          </a:xfrm>
          <a:prstGeom prst="rect">
            <a:avLst/>
          </a:prstGeom>
        </p:spPr>
        <p:txBody>
          <a:bodyPr anchor="t" rtlCol="false" tIns="0" lIns="0" bIns="0" rIns="0">
            <a:spAutoFit/>
          </a:bodyPr>
          <a:lstStyle/>
          <a:p>
            <a:pPr algn="l">
              <a:lnSpc>
                <a:spcPts val="5600"/>
              </a:lnSpc>
            </a:pPr>
            <a:r>
              <a:rPr lang="en-US" sz="4000" spc="400">
                <a:solidFill>
                  <a:srgbClr val="000000"/>
                </a:solidFill>
                <a:latin typeface="Garamond"/>
                <a:ea typeface="Garamond"/>
                <a:cs typeface="Garamond"/>
                <a:sym typeface="Garamond"/>
              </a:rPr>
              <a:t>CROP PRODUCTION DATASET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 y="2116862"/>
            <a:ext cx="8596038" cy="4394724"/>
          </a:xfrm>
          <a:custGeom>
            <a:avLst/>
            <a:gdLst/>
            <a:ahLst/>
            <a:cxnLst/>
            <a:rect r="r" b="b" t="t" l="l"/>
            <a:pathLst>
              <a:path h="4394724" w="8596038">
                <a:moveTo>
                  <a:pt x="0" y="0"/>
                </a:moveTo>
                <a:lnTo>
                  <a:pt x="8596038" y="0"/>
                </a:lnTo>
                <a:lnTo>
                  <a:pt x="8596038" y="4394724"/>
                </a:lnTo>
                <a:lnTo>
                  <a:pt x="0" y="4394724"/>
                </a:lnTo>
                <a:lnTo>
                  <a:pt x="0" y="0"/>
                </a:lnTo>
                <a:close/>
              </a:path>
            </a:pathLst>
          </a:custGeom>
          <a:blipFill>
            <a:blip r:embed="rId2"/>
            <a:stretch>
              <a:fillRect l="0" t="0" r="0" b="0"/>
            </a:stretch>
          </a:blipFill>
        </p:spPr>
      </p:sp>
      <p:sp>
        <p:nvSpPr>
          <p:cNvPr name="TextBox 3" id="3"/>
          <p:cNvSpPr txBox="true"/>
          <p:nvPr/>
        </p:nvSpPr>
        <p:spPr>
          <a:xfrm rot="0">
            <a:off x="1778958" y="1046366"/>
            <a:ext cx="6593845"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FRONT END SCREENS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 y="2131930"/>
            <a:ext cx="8793580" cy="4451750"/>
          </a:xfrm>
          <a:custGeom>
            <a:avLst/>
            <a:gdLst/>
            <a:ahLst/>
            <a:cxnLst/>
            <a:rect r="r" b="b" t="t" l="l"/>
            <a:pathLst>
              <a:path h="4451750" w="8793580">
                <a:moveTo>
                  <a:pt x="0" y="0"/>
                </a:moveTo>
                <a:lnTo>
                  <a:pt x="8793580" y="0"/>
                </a:lnTo>
                <a:lnTo>
                  <a:pt x="8793580" y="4451750"/>
                </a:lnTo>
                <a:lnTo>
                  <a:pt x="0" y="4451750"/>
                </a:lnTo>
                <a:lnTo>
                  <a:pt x="0" y="0"/>
                </a:lnTo>
                <a:close/>
              </a:path>
            </a:pathLst>
          </a:custGeom>
          <a:blipFill>
            <a:blip r:embed="rId2"/>
            <a:stretch>
              <a:fillRect l="0" t="0" r="0" b="0"/>
            </a:stretch>
          </a:blipFill>
        </p:spPr>
      </p:sp>
      <p:sp>
        <p:nvSpPr>
          <p:cNvPr name="TextBox 3" id="3"/>
          <p:cNvSpPr txBox="true"/>
          <p:nvPr/>
        </p:nvSpPr>
        <p:spPr>
          <a:xfrm rot="0">
            <a:off x="1728895" y="655320"/>
            <a:ext cx="6433069"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FRONT END SCREENS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 y="2131930"/>
            <a:ext cx="8590299" cy="4348839"/>
          </a:xfrm>
          <a:custGeom>
            <a:avLst/>
            <a:gdLst/>
            <a:ahLst/>
            <a:cxnLst/>
            <a:rect r="r" b="b" t="t" l="l"/>
            <a:pathLst>
              <a:path h="4348839" w="8590299">
                <a:moveTo>
                  <a:pt x="0" y="0"/>
                </a:moveTo>
                <a:lnTo>
                  <a:pt x="8590299" y="0"/>
                </a:lnTo>
                <a:lnTo>
                  <a:pt x="8590299" y="4348839"/>
                </a:lnTo>
                <a:lnTo>
                  <a:pt x="0" y="4348839"/>
                </a:lnTo>
                <a:lnTo>
                  <a:pt x="0" y="0"/>
                </a:lnTo>
                <a:close/>
              </a:path>
            </a:pathLst>
          </a:custGeom>
          <a:blipFill>
            <a:blip r:embed="rId2"/>
            <a:stretch>
              <a:fillRect l="0" t="0" r="0" b="0"/>
            </a:stretch>
          </a:blipFill>
        </p:spPr>
      </p:sp>
      <p:sp>
        <p:nvSpPr>
          <p:cNvPr name="TextBox 3" id="3"/>
          <p:cNvSpPr txBox="true"/>
          <p:nvPr/>
        </p:nvSpPr>
        <p:spPr>
          <a:xfrm rot="0">
            <a:off x="1911477" y="914746"/>
            <a:ext cx="6855105"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FRONT END SCREENS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 y="2131930"/>
            <a:ext cx="8718675" cy="4413829"/>
          </a:xfrm>
          <a:custGeom>
            <a:avLst/>
            <a:gdLst/>
            <a:ahLst/>
            <a:cxnLst/>
            <a:rect r="r" b="b" t="t" l="l"/>
            <a:pathLst>
              <a:path h="4413829" w="8718675">
                <a:moveTo>
                  <a:pt x="0" y="0"/>
                </a:moveTo>
                <a:lnTo>
                  <a:pt x="8718675" y="0"/>
                </a:lnTo>
                <a:lnTo>
                  <a:pt x="8718675" y="4413829"/>
                </a:lnTo>
                <a:lnTo>
                  <a:pt x="0" y="4413829"/>
                </a:lnTo>
                <a:lnTo>
                  <a:pt x="0" y="0"/>
                </a:lnTo>
                <a:close/>
              </a:path>
            </a:pathLst>
          </a:custGeom>
          <a:blipFill>
            <a:blip r:embed="rId2"/>
            <a:stretch>
              <a:fillRect l="0" t="0" r="0" b="0"/>
            </a:stretch>
          </a:blipFill>
        </p:spPr>
      </p:sp>
      <p:sp>
        <p:nvSpPr>
          <p:cNvPr name="TextBox 3" id="3"/>
          <p:cNvSpPr txBox="true"/>
          <p:nvPr/>
        </p:nvSpPr>
        <p:spPr>
          <a:xfrm rot="0">
            <a:off x="1778958" y="1053900"/>
            <a:ext cx="6412973"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FRONT END SCREENS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6962" y="2128163"/>
            <a:ext cx="8779344" cy="4455517"/>
          </a:xfrm>
          <a:custGeom>
            <a:avLst/>
            <a:gdLst/>
            <a:ahLst/>
            <a:cxnLst/>
            <a:rect r="r" b="b" t="t" l="l"/>
            <a:pathLst>
              <a:path h="4455517" w="8779344">
                <a:moveTo>
                  <a:pt x="0" y="0"/>
                </a:moveTo>
                <a:lnTo>
                  <a:pt x="8779344" y="0"/>
                </a:lnTo>
                <a:lnTo>
                  <a:pt x="8779344" y="4455517"/>
                </a:lnTo>
                <a:lnTo>
                  <a:pt x="0" y="4455517"/>
                </a:lnTo>
                <a:lnTo>
                  <a:pt x="0" y="0"/>
                </a:lnTo>
                <a:close/>
              </a:path>
            </a:pathLst>
          </a:custGeom>
          <a:blipFill>
            <a:blip r:embed="rId2"/>
            <a:stretch>
              <a:fillRect l="0" t="0" r="0" b="0"/>
            </a:stretch>
          </a:blipFill>
        </p:spPr>
      </p:sp>
      <p:sp>
        <p:nvSpPr>
          <p:cNvPr name="TextBox 3" id="3"/>
          <p:cNvSpPr txBox="true"/>
          <p:nvPr/>
        </p:nvSpPr>
        <p:spPr>
          <a:xfrm rot="0">
            <a:off x="1680923" y="914746"/>
            <a:ext cx="6091422"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FRONT END SCREENS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6962" y="2285304"/>
            <a:ext cx="9073090" cy="4298376"/>
          </a:xfrm>
          <a:custGeom>
            <a:avLst/>
            <a:gdLst/>
            <a:ahLst/>
            <a:cxnLst/>
            <a:rect r="r" b="b" t="t" l="l"/>
            <a:pathLst>
              <a:path h="4298376" w="9073090">
                <a:moveTo>
                  <a:pt x="0" y="0"/>
                </a:moveTo>
                <a:lnTo>
                  <a:pt x="9073089" y="0"/>
                </a:lnTo>
                <a:lnTo>
                  <a:pt x="9073089" y="4298376"/>
                </a:lnTo>
                <a:lnTo>
                  <a:pt x="0" y="4298376"/>
                </a:lnTo>
                <a:lnTo>
                  <a:pt x="0" y="0"/>
                </a:lnTo>
                <a:close/>
              </a:path>
            </a:pathLst>
          </a:custGeom>
          <a:blipFill>
            <a:blip r:embed="rId2"/>
            <a:stretch>
              <a:fillRect l="0" t="0" r="0" b="0"/>
            </a:stretch>
          </a:blipFill>
        </p:spPr>
      </p:sp>
      <p:sp>
        <p:nvSpPr>
          <p:cNvPr name="TextBox 3" id="3"/>
          <p:cNvSpPr txBox="true"/>
          <p:nvPr/>
        </p:nvSpPr>
        <p:spPr>
          <a:xfrm rot="0">
            <a:off x="1778958" y="954940"/>
            <a:ext cx="6372779"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FRONT END SCREENS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 y="2086725"/>
            <a:ext cx="8730632" cy="4550842"/>
          </a:xfrm>
          <a:custGeom>
            <a:avLst/>
            <a:gdLst/>
            <a:ahLst/>
            <a:cxnLst/>
            <a:rect r="r" b="b" t="t" l="l"/>
            <a:pathLst>
              <a:path h="4550842" w="8730632">
                <a:moveTo>
                  <a:pt x="0" y="0"/>
                </a:moveTo>
                <a:lnTo>
                  <a:pt x="8730632" y="0"/>
                </a:lnTo>
                <a:lnTo>
                  <a:pt x="8730632" y="4550842"/>
                </a:lnTo>
                <a:lnTo>
                  <a:pt x="0" y="4550842"/>
                </a:lnTo>
                <a:lnTo>
                  <a:pt x="0" y="0"/>
                </a:lnTo>
                <a:close/>
              </a:path>
            </a:pathLst>
          </a:custGeom>
          <a:blipFill>
            <a:blip r:embed="rId2"/>
            <a:stretch>
              <a:fillRect l="0" t="0" r="0" b="0"/>
            </a:stretch>
          </a:blipFill>
        </p:spPr>
      </p:sp>
      <p:sp>
        <p:nvSpPr>
          <p:cNvPr name="TextBox 3" id="3"/>
          <p:cNvSpPr txBox="true"/>
          <p:nvPr/>
        </p:nvSpPr>
        <p:spPr>
          <a:xfrm rot="0">
            <a:off x="1402098" y="1031297"/>
            <a:ext cx="6433069"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FRONT END SCREENS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24093" y="1581462"/>
            <a:ext cx="6705415" cy="5331622"/>
          </a:xfrm>
          <a:custGeom>
            <a:avLst/>
            <a:gdLst/>
            <a:ahLst/>
            <a:cxnLst/>
            <a:rect r="r" b="b" t="t" l="l"/>
            <a:pathLst>
              <a:path h="5331622" w="6705415">
                <a:moveTo>
                  <a:pt x="0" y="0"/>
                </a:moveTo>
                <a:lnTo>
                  <a:pt x="6705414" y="0"/>
                </a:lnTo>
                <a:lnTo>
                  <a:pt x="6705414" y="5331622"/>
                </a:lnTo>
                <a:lnTo>
                  <a:pt x="0" y="5331622"/>
                </a:lnTo>
                <a:lnTo>
                  <a:pt x="0" y="0"/>
                </a:lnTo>
                <a:close/>
              </a:path>
            </a:pathLst>
          </a:custGeom>
          <a:blipFill>
            <a:blip r:embed="rId2"/>
            <a:stretch>
              <a:fillRect l="0" t="0" r="0" b="0"/>
            </a:stretch>
          </a:blipFill>
        </p:spPr>
      </p:sp>
      <p:sp>
        <p:nvSpPr>
          <p:cNvPr name="TextBox 3" id="3"/>
          <p:cNvSpPr txBox="true"/>
          <p:nvPr/>
        </p:nvSpPr>
        <p:spPr>
          <a:xfrm rot="0">
            <a:off x="1599975" y="778666"/>
            <a:ext cx="6553651"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FRONT END SCREENS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 y="1653510"/>
            <a:ext cx="6027338" cy="2004090"/>
          </a:xfrm>
          <a:custGeom>
            <a:avLst/>
            <a:gdLst/>
            <a:ahLst/>
            <a:cxnLst/>
            <a:rect r="r" b="b" t="t" l="l"/>
            <a:pathLst>
              <a:path h="2004090" w="6027338">
                <a:moveTo>
                  <a:pt x="0" y="0"/>
                </a:moveTo>
                <a:lnTo>
                  <a:pt x="6027338" y="0"/>
                </a:lnTo>
                <a:lnTo>
                  <a:pt x="6027338" y="2004090"/>
                </a:lnTo>
                <a:lnTo>
                  <a:pt x="0" y="2004090"/>
                </a:lnTo>
                <a:lnTo>
                  <a:pt x="0" y="0"/>
                </a:lnTo>
                <a:close/>
              </a:path>
            </a:pathLst>
          </a:custGeom>
          <a:blipFill>
            <a:blip r:embed="rId2"/>
            <a:stretch>
              <a:fillRect l="0" t="0" r="0" b="0"/>
            </a:stretch>
          </a:blipFill>
        </p:spPr>
      </p:sp>
      <p:sp>
        <p:nvSpPr>
          <p:cNvPr name="Freeform 3" id="3"/>
          <p:cNvSpPr/>
          <p:nvPr/>
        </p:nvSpPr>
        <p:spPr>
          <a:xfrm flipH="false" flipV="false" rot="0">
            <a:off x="3009276" y="4006993"/>
            <a:ext cx="6027338" cy="2576687"/>
          </a:xfrm>
          <a:custGeom>
            <a:avLst/>
            <a:gdLst/>
            <a:ahLst/>
            <a:cxnLst/>
            <a:rect r="r" b="b" t="t" l="l"/>
            <a:pathLst>
              <a:path h="2576687" w="6027338">
                <a:moveTo>
                  <a:pt x="0" y="0"/>
                </a:moveTo>
                <a:lnTo>
                  <a:pt x="6027338" y="0"/>
                </a:lnTo>
                <a:lnTo>
                  <a:pt x="6027338" y="2576687"/>
                </a:lnTo>
                <a:lnTo>
                  <a:pt x="0" y="2576687"/>
                </a:lnTo>
                <a:lnTo>
                  <a:pt x="0" y="0"/>
                </a:lnTo>
                <a:close/>
              </a:path>
            </a:pathLst>
          </a:custGeom>
          <a:blipFill>
            <a:blip r:embed="rId3"/>
            <a:stretch>
              <a:fillRect l="0" t="0" r="0" b="0"/>
            </a:stretch>
          </a:blipFill>
        </p:spPr>
      </p:sp>
      <p:sp>
        <p:nvSpPr>
          <p:cNvPr name="TextBox 4" id="4"/>
          <p:cNvSpPr txBox="true"/>
          <p:nvPr/>
        </p:nvSpPr>
        <p:spPr>
          <a:xfrm rot="0">
            <a:off x="1499490" y="655320"/>
            <a:ext cx="6754620"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FRONT END SCREENS </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99090" y="2545235"/>
            <a:ext cx="6555421" cy="1285875"/>
          </a:xfrm>
          <a:prstGeom prst="rect">
            <a:avLst/>
          </a:prstGeom>
        </p:spPr>
        <p:txBody>
          <a:bodyPr anchor="t" rtlCol="false" tIns="0" lIns="0" bIns="0" rIns="0">
            <a:spAutoFit/>
          </a:bodyPr>
          <a:lstStyle/>
          <a:p>
            <a:pPr algn="l">
              <a:lnSpc>
                <a:spcPts val="10499"/>
              </a:lnSpc>
            </a:pPr>
            <a:r>
              <a:rPr lang="en-US" b="true" sz="7499" spc="374">
                <a:solidFill>
                  <a:srgbClr val="000000"/>
                </a:solidFill>
                <a:latin typeface="Garamond Bold"/>
                <a:ea typeface="Garamond Bold"/>
                <a:cs typeface="Garamond Bold"/>
                <a:sym typeface="Garamond Bold"/>
              </a:rPr>
              <a:t>THANK YOU </a:t>
            </a:r>
          </a:p>
        </p:txBody>
      </p:sp>
      <p:grpSp>
        <p:nvGrpSpPr>
          <p:cNvPr name="Group 3" id="3"/>
          <p:cNvGrpSpPr/>
          <p:nvPr/>
        </p:nvGrpSpPr>
        <p:grpSpPr>
          <a:xfrm rot="0">
            <a:off x="5338119" y="4917261"/>
            <a:ext cx="4415481" cy="2397939"/>
            <a:chOff x="0" y="0"/>
            <a:chExt cx="2180484" cy="1184168"/>
          </a:xfrm>
        </p:grpSpPr>
        <p:sp>
          <p:nvSpPr>
            <p:cNvPr name="Freeform 4" id="4"/>
            <p:cNvSpPr/>
            <p:nvPr/>
          </p:nvSpPr>
          <p:spPr>
            <a:xfrm flipH="false" flipV="false" rot="0">
              <a:off x="0" y="0"/>
              <a:ext cx="2180485" cy="1184168"/>
            </a:xfrm>
            <a:custGeom>
              <a:avLst/>
              <a:gdLst/>
              <a:ahLst/>
              <a:cxnLst/>
              <a:rect r="r" b="b" t="t" l="l"/>
              <a:pathLst>
                <a:path h="1184168" w="2180485">
                  <a:moveTo>
                    <a:pt x="0" y="0"/>
                  </a:moveTo>
                  <a:lnTo>
                    <a:pt x="2180485" y="0"/>
                  </a:lnTo>
                  <a:lnTo>
                    <a:pt x="2180485" y="1184168"/>
                  </a:lnTo>
                  <a:lnTo>
                    <a:pt x="0" y="1184168"/>
                  </a:lnTo>
                  <a:close/>
                </a:path>
              </a:pathLst>
            </a:custGeom>
            <a:solidFill>
              <a:srgbClr val="E3E4E0"/>
            </a:solidFill>
          </p:spPr>
        </p:sp>
        <p:sp>
          <p:nvSpPr>
            <p:cNvPr name="TextBox 5" id="5"/>
            <p:cNvSpPr txBox="true"/>
            <p:nvPr/>
          </p:nvSpPr>
          <p:spPr>
            <a:xfrm>
              <a:off x="0" y="-19050"/>
              <a:ext cx="2180484" cy="1203218"/>
            </a:xfrm>
            <a:prstGeom prst="rect">
              <a:avLst/>
            </a:prstGeom>
          </p:spPr>
          <p:txBody>
            <a:bodyPr anchor="ctr" rtlCol="false" tIns="27093" lIns="27093" bIns="27093" rIns="27093"/>
            <a:lstStyle/>
            <a:p>
              <a:pPr algn="ctr">
                <a:lnSpc>
                  <a:spcPts val="1493"/>
                </a:lnSpc>
              </a:pP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48640" y="2363319"/>
            <a:ext cx="9204960" cy="3382227"/>
            <a:chOff x="0" y="0"/>
            <a:chExt cx="4666543" cy="1714652"/>
          </a:xfrm>
        </p:grpSpPr>
        <p:sp>
          <p:nvSpPr>
            <p:cNvPr name="Freeform 3" id="3"/>
            <p:cNvSpPr/>
            <p:nvPr/>
          </p:nvSpPr>
          <p:spPr>
            <a:xfrm flipH="false" flipV="false" rot="0">
              <a:off x="0" y="0"/>
              <a:ext cx="4666543" cy="1714652"/>
            </a:xfrm>
            <a:custGeom>
              <a:avLst/>
              <a:gdLst/>
              <a:ahLst/>
              <a:cxnLst/>
              <a:rect r="r" b="b" t="t" l="l"/>
              <a:pathLst>
                <a:path h="1714652" w="4666543">
                  <a:moveTo>
                    <a:pt x="0" y="0"/>
                  </a:moveTo>
                  <a:lnTo>
                    <a:pt x="4666543" y="0"/>
                  </a:lnTo>
                  <a:lnTo>
                    <a:pt x="4666543" y="1714652"/>
                  </a:lnTo>
                  <a:lnTo>
                    <a:pt x="0" y="1714652"/>
                  </a:lnTo>
                  <a:close/>
                </a:path>
              </a:pathLst>
            </a:custGeom>
            <a:solidFill>
              <a:srgbClr val="E3E4E0"/>
            </a:solidFill>
          </p:spPr>
        </p:sp>
        <p:sp>
          <p:nvSpPr>
            <p:cNvPr name="TextBox 4" id="4"/>
            <p:cNvSpPr txBox="true"/>
            <p:nvPr/>
          </p:nvSpPr>
          <p:spPr>
            <a:xfrm>
              <a:off x="0" y="-19050"/>
              <a:ext cx="4666543" cy="1733702"/>
            </a:xfrm>
            <a:prstGeom prst="rect">
              <a:avLst/>
            </a:prstGeom>
          </p:spPr>
          <p:txBody>
            <a:bodyPr anchor="ctr" rtlCol="false" tIns="27093" lIns="27093" bIns="27093" rIns="27093"/>
            <a:lstStyle/>
            <a:p>
              <a:pPr algn="ctr">
                <a:lnSpc>
                  <a:spcPts val="1493"/>
                </a:lnSpc>
              </a:pPr>
            </a:p>
          </p:txBody>
        </p:sp>
      </p:grpSp>
      <p:sp>
        <p:nvSpPr>
          <p:cNvPr name="TextBox 5" id="5"/>
          <p:cNvSpPr txBox="true"/>
          <p:nvPr/>
        </p:nvSpPr>
        <p:spPr>
          <a:xfrm rot="0">
            <a:off x="1739140" y="1037285"/>
            <a:ext cx="6823959"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DATASET DESCRIPTION</a:t>
            </a:r>
          </a:p>
        </p:txBody>
      </p:sp>
      <p:sp>
        <p:nvSpPr>
          <p:cNvPr name="TextBox 6" id="6"/>
          <p:cNvSpPr txBox="true"/>
          <p:nvPr/>
        </p:nvSpPr>
        <p:spPr>
          <a:xfrm rot="0">
            <a:off x="783801" y="2612348"/>
            <a:ext cx="8734639" cy="2836545"/>
          </a:xfrm>
          <a:prstGeom prst="rect">
            <a:avLst/>
          </a:prstGeom>
        </p:spPr>
        <p:txBody>
          <a:bodyPr anchor="t" rtlCol="false" tIns="0" lIns="0" bIns="0" rIns="0">
            <a:spAutoFit/>
          </a:bodyPr>
          <a:lstStyle/>
          <a:p>
            <a:pPr algn="just">
              <a:lnSpc>
                <a:spcPts val="3780"/>
              </a:lnSpc>
            </a:pPr>
            <a:r>
              <a:rPr lang="en-US" sz="2700">
                <a:solidFill>
                  <a:srgbClr val="000000"/>
                </a:solidFill>
                <a:latin typeface="Garamond"/>
                <a:ea typeface="Garamond"/>
                <a:cs typeface="Garamond"/>
                <a:sym typeface="Garamond"/>
              </a:rPr>
              <a:t>The "Crop Production" dataset provides valuable insights into the agricultural landscape of India. It includes detailed information on crop production across various states, regions, and seasons over multiple years. The dataset offers comprehensive data for analysis and modeling of crop yield trends, crop diversity, and regional agricultural practices in India.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90357" y="1666443"/>
            <a:ext cx="9022080" cy="5648757"/>
            <a:chOff x="0" y="0"/>
            <a:chExt cx="4573830" cy="2863691"/>
          </a:xfrm>
        </p:grpSpPr>
        <p:sp>
          <p:nvSpPr>
            <p:cNvPr name="Freeform 3" id="3"/>
            <p:cNvSpPr/>
            <p:nvPr/>
          </p:nvSpPr>
          <p:spPr>
            <a:xfrm flipH="false" flipV="false" rot="0">
              <a:off x="0" y="0"/>
              <a:ext cx="4573830" cy="2863691"/>
            </a:xfrm>
            <a:custGeom>
              <a:avLst/>
              <a:gdLst/>
              <a:ahLst/>
              <a:cxnLst/>
              <a:rect r="r" b="b" t="t" l="l"/>
              <a:pathLst>
                <a:path h="2863691" w="4573830">
                  <a:moveTo>
                    <a:pt x="0" y="0"/>
                  </a:moveTo>
                  <a:lnTo>
                    <a:pt x="4573830" y="0"/>
                  </a:lnTo>
                  <a:lnTo>
                    <a:pt x="4573830" y="2863691"/>
                  </a:lnTo>
                  <a:lnTo>
                    <a:pt x="0" y="2863691"/>
                  </a:lnTo>
                  <a:close/>
                </a:path>
              </a:pathLst>
            </a:custGeom>
            <a:solidFill>
              <a:srgbClr val="E3E4E0"/>
            </a:solidFill>
          </p:spPr>
        </p:sp>
        <p:sp>
          <p:nvSpPr>
            <p:cNvPr name="TextBox 4" id="4"/>
            <p:cNvSpPr txBox="true"/>
            <p:nvPr/>
          </p:nvSpPr>
          <p:spPr>
            <a:xfrm>
              <a:off x="0" y="-19050"/>
              <a:ext cx="4573830" cy="2882741"/>
            </a:xfrm>
            <a:prstGeom prst="rect">
              <a:avLst/>
            </a:prstGeom>
          </p:spPr>
          <p:txBody>
            <a:bodyPr anchor="ctr" rtlCol="false" tIns="27093" lIns="27093" bIns="27093" rIns="27093"/>
            <a:lstStyle/>
            <a:p>
              <a:pPr algn="ctr">
                <a:lnSpc>
                  <a:spcPts val="1493"/>
                </a:lnSpc>
              </a:pPr>
            </a:p>
          </p:txBody>
        </p:sp>
      </p:grpSp>
      <p:sp>
        <p:nvSpPr>
          <p:cNvPr name="TextBox 5" id="5"/>
          <p:cNvSpPr txBox="true"/>
          <p:nvPr/>
        </p:nvSpPr>
        <p:spPr>
          <a:xfrm rot="0">
            <a:off x="3056493" y="636270"/>
            <a:ext cx="3889809" cy="771526"/>
          </a:xfrm>
          <a:prstGeom prst="rect">
            <a:avLst/>
          </a:prstGeom>
        </p:spPr>
        <p:txBody>
          <a:bodyPr anchor="t" rtlCol="false" tIns="0" lIns="0" bIns="0" rIns="0">
            <a:spAutoFit/>
          </a:bodyPr>
          <a:lstStyle/>
          <a:p>
            <a:pPr algn="l">
              <a:lnSpc>
                <a:spcPts val="6299"/>
              </a:lnSpc>
            </a:pPr>
            <a:r>
              <a:rPr lang="en-US" b="true" sz="4499" spc="224">
                <a:solidFill>
                  <a:srgbClr val="000000"/>
                </a:solidFill>
                <a:latin typeface="Garamond Bold"/>
                <a:ea typeface="Garamond Bold"/>
                <a:cs typeface="Garamond Bold"/>
                <a:sym typeface="Garamond Bold"/>
              </a:rPr>
              <a:t>FEATURES</a:t>
            </a:r>
          </a:p>
        </p:txBody>
      </p:sp>
      <p:sp>
        <p:nvSpPr>
          <p:cNvPr name="TextBox 6" id="6"/>
          <p:cNvSpPr txBox="true"/>
          <p:nvPr/>
        </p:nvSpPr>
        <p:spPr>
          <a:xfrm rot="0">
            <a:off x="906469" y="1869542"/>
            <a:ext cx="7940661" cy="5194935"/>
          </a:xfrm>
          <a:prstGeom prst="rect">
            <a:avLst/>
          </a:prstGeom>
        </p:spPr>
        <p:txBody>
          <a:bodyPr anchor="t" rtlCol="false" tIns="0" lIns="0" bIns="0" rIns="0">
            <a:spAutoFit/>
          </a:bodyPr>
          <a:lstStyle/>
          <a:p>
            <a:pPr algn="just" marL="453392" indent="-226696" lvl="1">
              <a:lnSpc>
                <a:spcPts val="2940"/>
              </a:lnSpc>
              <a:buAutoNum type="arabicPeriod" startAt="1"/>
            </a:pPr>
            <a:r>
              <a:rPr lang="en-US" b="true" sz="2100">
                <a:solidFill>
                  <a:srgbClr val="000000"/>
                </a:solidFill>
                <a:latin typeface="Garamond Bold"/>
                <a:ea typeface="Garamond Bold"/>
                <a:cs typeface="Garamond Bold"/>
                <a:sym typeface="Garamond Bold"/>
              </a:rPr>
              <a:t>State_Name:</a:t>
            </a:r>
            <a:r>
              <a:rPr lang="en-US" sz="2100">
                <a:solidFill>
                  <a:srgbClr val="000000"/>
                </a:solidFill>
                <a:latin typeface="Garamond"/>
                <a:ea typeface="Garamond"/>
                <a:cs typeface="Garamond"/>
                <a:sym typeface="Garamond"/>
              </a:rPr>
              <a:t> The state or union territory in India where the crop was produced.</a:t>
            </a:r>
          </a:p>
          <a:p>
            <a:pPr algn="just" marL="453392" indent="-226696" lvl="1">
              <a:lnSpc>
                <a:spcPts val="2940"/>
              </a:lnSpc>
              <a:buAutoNum type="arabicPeriod" startAt="1"/>
            </a:pPr>
            <a:r>
              <a:rPr lang="en-US" b="true" sz="2100">
                <a:solidFill>
                  <a:srgbClr val="000000"/>
                </a:solidFill>
                <a:latin typeface="Garamond Bold"/>
                <a:ea typeface="Garamond Bold"/>
                <a:cs typeface="Garamond Bold"/>
                <a:sym typeface="Garamond Bold"/>
              </a:rPr>
              <a:t>District_Name:</a:t>
            </a:r>
            <a:r>
              <a:rPr lang="en-US" sz="2100">
                <a:solidFill>
                  <a:srgbClr val="000000"/>
                </a:solidFill>
                <a:latin typeface="Garamond"/>
                <a:ea typeface="Garamond"/>
                <a:cs typeface="Garamond"/>
                <a:sym typeface="Garamond"/>
              </a:rPr>
              <a:t> The specific district within the state where the crop production data was collected.</a:t>
            </a:r>
          </a:p>
          <a:p>
            <a:pPr algn="just" marL="453392" indent="-226696" lvl="1">
              <a:lnSpc>
                <a:spcPts val="2940"/>
              </a:lnSpc>
              <a:buAutoNum type="arabicPeriod" startAt="1"/>
            </a:pPr>
            <a:r>
              <a:rPr lang="en-US" b="true" sz="2100">
                <a:solidFill>
                  <a:srgbClr val="000000"/>
                </a:solidFill>
                <a:latin typeface="Garamond Bold"/>
                <a:ea typeface="Garamond Bold"/>
                <a:cs typeface="Garamond Bold"/>
                <a:sym typeface="Garamond Bold"/>
              </a:rPr>
              <a:t>Season: </a:t>
            </a:r>
            <a:r>
              <a:rPr lang="en-US" sz="2100">
                <a:solidFill>
                  <a:srgbClr val="000000"/>
                </a:solidFill>
                <a:latin typeface="Garamond"/>
                <a:ea typeface="Garamond"/>
                <a:cs typeface="Garamond"/>
                <a:sym typeface="Garamond"/>
              </a:rPr>
              <a:t>The agricultural season during which the crop was grown. This could include seasons like Kharif, Rabi, Summer, Autumn and Winter, as well as a whole year overview.</a:t>
            </a:r>
          </a:p>
          <a:p>
            <a:pPr algn="just" marL="453392" indent="-226696" lvl="1">
              <a:lnSpc>
                <a:spcPts val="2940"/>
              </a:lnSpc>
              <a:buAutoNum type="arabicPeriod" startAt="1"/>
            </a:pPr>
            <a:r>
              <a:rPr lang="en-US" b="true" sz="2100">
                <a:solidFill>
                  <a:srgbClr val="000000"/>
                </a:solidFill>
                <a:latin typeface="Garamond Bold"/>
                <a:ea typeface="Garamond Bold"/>
                <a:cs typeface="Garamond Bold"/>
                <a:sym typeface="Garamond Bold"/>
              </a:rPr>
              <a:t>Crop_Year:</a:t>
            </a:r>
            <a:r>
              <a:rPr lang="en-US" sz="2100">
                <a:solidFill>
                  <a:srgbClr val="000000"/>
                </a:solidFill>
                <a:latin typeface="Garamond"/>
                <a:ea typeface="Garamond"/>
                <a:cs typeface="Garamond"/>
                <a:sym typeface="Garamond"/>
              </a:rPr>
              <a:t> The year of crop production data, spanning from 1997 to 2015.</a:t>
            </a:r>
          </a:p>
          <a:p>
            <a:pPr algn="just" marL="453392" indent="-226696" lvl="1">
              <a:lnSpc>
                <a:spcPts val="2940"/>
              </a:lnSpc>
              <a:buAutoNum type="arabicPeriod" startAt="1"/>
            </a:pPr>
            <a:r>
              <a:rPr lang="en-US" b="true" sz="2100">
                <a:solidFill>
                  <a:srgbClr val="000000"/>
                </a:solidFill>
                <a:latin typeface="Garamond Bold"/>
                <a:ea typeface="Garamond Bold"/>
                <a:cs typeface="Garamond Bold"/>
                <a:sym typeface="Garamond Bold"/>
              </a:rPr>
              <a:t>Crop:</a:t>
            </a:r>
            <a:r>
              <a:rPr lang="en-US" sz="2100">
                <a:solidFill>
                  <a:srgbClr val="000000"/>
                </a:solidFill>
                <a:latin typeface="Garamond"/>
                <a:ea typeface="Garamond"/>
                <a:cs typeface="Garamond"/>
                <a:sym typeface="Garamond"/>
              </a:rPr>
              <a:t> The name of the crop grown in the respective state/district during the specific year and season. There are 124 distinct crops.</a:t>
            </a:r>
          </a:p>
          <a:p>
            <a:pPr algn="just" marL="453392" indent="-226696" lvl="1">
              <a:lnSpc>
                <a:spcPts val="2940"/>
              </a:lnSpc>
              <a:buAutoNum type="arabicPeriod" startAt="1"/>
            </a:pPr>
            <a:r>
              <a:rPr lang="en-US" b="true" sz="2100">
                <a:solidFill>
                  <a:srgbClr val="000000"/>
                </a:solidFill>
                <a:latin typeface="Garamond Bold"/>
                <a:ea typeface="Garamond Bold"/>
                <a:cs typeface="Garamond Bold"/>
                <a:sym typeface="Garamond Bold"/>
              </a:rPr>
              <a:t>Area: </a:t>
            </a:r>
            <a:r>
              <a:rPr lang="en-US" sz="2100">
                <a:solidFill>
                  <a:srgbClr val="000000"/>
                </a:solidFill>
                <a:latin typeface="Garamond"/>
                <a:ea typeface="Garamond"/>
                <a:cs typeface="Garamond"/>
                <a:sym typeface="Garamond"/>
              </a:rPr>
              <a:t>The area (in hectares) where the crop was cultivated.</a:t>
            </a:r>
          </a:p>
          <a:p>
            <a:pPr algn="just">
              <a:lnSpc>
                <a:spcPts val="2940"/>
              </a:lnSpc>
            </a:pPr>
            <a:r>
              <a:rPr lang="en-US" b="true" sz="2100">
                <a:solidFill>
                  <a:srgbClr val="000000"/>
                </a:solidFill>
                <a:latin typeface="Garamond Bold"/>
                <a:ea typeface="Garamond Bold"/>
                <a:cs typeface="Garamond Bold"/>
                <a:sym typeface="Garamond Bold"/>
              </a:rPr>
              <a:t>   7. </a:t>
            </a:r>
            <a:r>
              <a:rPr lang="en-US" b="true" sz="2100">
                <a:solidFill>
                  <a:srgbClr val="000000"/>
                </a:solidFill>
                <a:latin typeface="Garamond Bold"/>
                <a:ea typeface="Garamond Bold"/>
                <a:cs typeface="Garamond Bold"/>
                <a:sym typeface="Garamond Bold"/>
              </a:rPr>
              <a:t>Production:</a:t>
            </a:r>
            <a:r>
              <a:rPr lang="en-US" sz="2100">
                <a:solidFill>
                  <a:srgbClr val="000000"/>
                </a:solidFill>
                <a:latin typeface="Garamond"/>
                <a:ea typeface="Garamond"/>
                <a:cs typeface="Garamond"/>
                <a:sym typeface="Garamond"/>
              </a:rPr>
              <a:t> The total quantity of the crop harvested, typically  measured in tons or kilograms.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89982" cy="7315200"/>
            <a:chOff x="0" y="0"/>
            <a:chExt cx="933325" cy="3612444"/>
          </a:xfrm>
        </p:grpSpPr>
        <p:sp>
          <p:nvSpPr>
            <p:cNvPr name="Freeform 3" id="3"/>
            <p:cNvSpPr/>
            <p:nvPr/>
          </p:nvSpPr>
          <p:spPr>
            <a:xfrm flipH="false" flipV="false" rot="0">
              <a:off x="0" y="0"/>
              <a:ext cx="933325" cy="3612445"/>
            </a:xfrm>
            <a:custGeom>
              <a:avLst/>
              <a:gdLst/>
              <a:ahLst/>
              <a:cxnLst/>
              <a:rect r="r" b="b" t="t" l="l"/>
              <a:pathLst>
                <a:path h="3612445" w="933325">
                  <a:moveTo>
                    <a:pt x="0" y="0"/>
                  </a:moveTo>
                  <a:lnTo>
                    <a:pt x="933325" y="0"/>
                  </a:lnTo>
                  <a:lnTo>
                    <a:pt x="933325" y="3612445"/>
                  </a:lnTo>
                  <a:lnTo>
                    <a:pt x="0" y="3612445"/>
                  </a:lnTo>
                  <a:close/>
                </a:path>
              </a:pathLst>
            </a:custGeom>
            <a:solidFill>
              <a:srgbClr val="E3E4E0"/>
            </a:solidFill>
          </p:spPr>
        </p:sp>
        <p:sp>
          <p:nvSpPr>
            <p:cNvPr name="TextBox 4" id="4"/>
            <p:cNvSpPr txBox="true"/>
            <p:nvPr/>
          </p:nvSpPr>
          <p:spPr>
            <a:xfrm>
              <a:off x="0" y="-19050"/>
              <a:ext cx="933325" cy="3631494"/>
            </a:xfrm>
            <a:prstGeom prst="rect">
              <a:avLst/>
            </a:prstGeom>
          </p:spPr>
          <p:txBody>
            <a:bodyPr anchor="ctr" rtlCol="false" tIns="27093" lIns="27093" bIns="27093" rIns="27093"/>
            <a:lstStyle/>
            <a:p>
              <a:pPr algn="ctr">
                <a:lnSpc>
                  <a:spcPts val="1493"/>
                </a:lnSpc>
              </a:pPr>
            </a:p>
          </p:txBody>
        </p:sp>
      </p:grpSp>
      <p:sp>
        <p:nvSpPr>
          <p:cNvPr name="Freeform 5" id="5"/>
          <p:cNvSpPr/>
          <p:nvPr/>
        </p:nvSpPr>
        <p:spPr>
          <a:xfrm flipH="false" flipV="false" rot="0">
            <a:off x="263539" y="1847691"/>
            <a:ext cx="9226523" cy="4463330"/>
          </a:xfrm>
          <a:custGeom>
            <a:avLst/>
            <a:gdLst/>
            <a:ahLst/>
            <a:cxnLst/>
            <a:rect r="r" b="b" t="t" l="l"/>
            <a:pathLst>
              <a:path h="4463330" w="9226523">
                <a:moveTo>
                  <a:pt x="0" y="0"/>
                </a:moveTo>
                <a:lnTo>
                  <a:pt x="9226522" y="0"/>
                </a:lnTo>
                <a:lnTo>
                  <a:pt x="9226522" y="4463331"/>
                </a:lnTo>
                <a:lnTo>
                  <a:pt x="0" y="4463331"/>
                </a:lnTo>
                <a:lnTo>
                  <a:pt x="0" y="0"/>
                </a:lnTo>
                <a:close/>
              </a:path>
            </a:pathLst>
          </a:custGeom>
          <a:blipFill>
            <a:blip r:embed="rId2"/>
            <a:stretch>
              <a:fillRect l="0" t="0" r="0" b="0"/>
            </a:stretch>
          </a:blipFill>
        </p:spPr>
      </p:sp>
      <p:sp>
        <p:nvSpPr>
          <p:cNvPr name="TextBox 6" id="6"/>
          <p:cNvSpPr txBox="true"/>
          <p:nvPr/>
        </p:nvSpPr>
        <p:spPr>
          <a:xfrm rot="0">
            <a:off x="3947434" y="945991"/>
            <a:ext cx="3247258"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DB MODEL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667" y="1808738"/>
            <a:ext cx="9002265" cy="4636167"/>
          </a:xfrm>
          <a:custGeom>
            <a:avLst/>
            <a:gdLst/>
            <a:ahLst/>
            <a:cxnLst/>
            <a:rect r="r" b="b" t="t" l="l"/>
            <a:pathLst>
              <a:path h="4636167" w="9002265">
                <a:moveTo>
                  <a:pt x="0" y="0"/>
                </a:moveTo>
                <a:lnTo>
                  <a:pt x="9002266" y="0"/>
                </a:lnTo>
                <a:lnTo>
                  <a:pt x="9002266" y="4636167"/>
                </a:lnTo>
                <a:lnTo>
                  <a:pt x="0" y="4636167"/>
                </a:lnTo>
                <a:lnTo>
                  <a:pt x="0" y="0"/>
                </a:lnTo>
                <a:close/>
              </a:path>
            </a:pathLst>
          </a:custGeom>
          <a:blipFill>
            <a:blip r:embed="rId2"/>
            <a:stretch>
              <a:fillRect l="0" t="0" r="0" b="0"/>
            </a:stretch>
          </a:blipFill>
        </p:spPr>
      </p:sp>
      <p:sp>
        <p:nvSpPr>
          <p:cNvPr name="TextBox 3" id="3"/>
          <p:cNvSpPr txBox="true"/>
          <p:nvPr/>
        </p:nvSpPr>
        <p:spPr>
          <a:xfrm rot="0">
            <a:off x="3947434" y="945991"/>
            <a:ext cx="3247258"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DIM_CROP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5233" y="1927278"/>
            <a:ext cx="8823135" cy="4532885"/>
          </a:xfrm>
          <a:custGeom>
            <a:avLst/>
            <a:gdLst/>
            <a:ahLst/>
            <a:cxnLst/>
            <a:rect r="r" b="b" t="t" l="l"/>
            <a:pathLst>
              <a:path h="4532885" w="8823135">
                <a:moveTo>
                  <a:pt x="0" y="0"/>
                </a:moveTo>
                <a:lnTo>
                  <a:pt x="8823134" y="0"/>
                </a:lnTo>
                <a:lnTo>
                  <a:pt x="8823134" y="4532885"/>
                </a:lnTo>
                <a:lnTo>
                  <a:pt x="0" y="4532885"/>
                </a:lnTo>
                <a:lnTo>
                  <a:pt x="0" y="0"/>
                </a:lnTo>
                <a:close/>
              </a:path>
            </a:pathLst>
          </a:custGeom>
          <a:blipFill>
            <a:blip r:embed="rId2"/>
            <a:stretch>
              <a:fillRect l="0" t="0" r="0" b="0"/>
            </a:stretch>
          </a:blipFill>
        </p:spPr>
      </p:sp>
      <p:sp>
        <p:nvSpPr>
          <p:cNvPr name="TextBox 3" id="3"/>
          <p:cNvSpPr txBox="true"/>
          <p:nvPr/>
        </p:nvSpPr>
        <p:spPr>
          <a:xfrm rot="0">
            <a:off x="3947434" y="945991"/>
            <a:ext cx="3247258"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DIM_DATE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3001" y="2105560"/>
            <a:ext cx="8695378" cy="4478120"/>
          </a:xfrm>
          <a:custGeom>
            <a:avLst/>
            <a:gdLst/>
            <a:ahLst/>
            <a:cxnLst/>
            <a:rect r="r" b="b" t="t" l="l"/>
            <a:pathLst>
              <a:path h="4478120" w="8695378">
                <a:moveTo>
                  <a:pt x="0" y="0"/>
                </a:moveTo>
                <a:lnTo>
                  <a:pt x="8695377" y="0"/>
                </a:lnTo>
                <a:lnTo>
                  <a:pt x="8695377" y="4478120"/>
                </a:lnTo>
                <a:lnTo>
                  <a:pt x="0" y="4478120"/>
                </a:lnTo>
                <a:lnTo>
                  <a:pt x="0" y="0"/>
                </a:lnTo>
                <a:close/>
              </a:path>
            </a:pathLst>
          </a:custGeom>
          <a:blipFill>
            <a:blip r:embed="rId2"/>
            <a:stretch>
              <a:fillRect l="0" t="0" r="0" b="0"/>
            </a:stretch>
          </a:blipFill>
        </p:spPr>
      </p:sp>
      <p:sp>
        <p:nvSpPr>
          <p:cNvPr name="TextBox 3" id="3"/>
          <p:cNvSpPr txBox="true"/>
          <p:nvPr/>
        </p:nvSpPr>
        <p:spPr>
          <a:xfrm rot="0">
            <a:off x="3525399" y="805313"/>
            <a:ext cx="3729584"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DIM_SEASON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7597" y="2042200"/>
            <a:ext cx="8818407" cy="4541480"/>
          </a:xfrm>
          <a:custGeom>
            <a:avLst/>
            <a:gdLst/>
            <a:ahLst/>
            <a:cxnLst/>
            <a:rect r="r" b="b" t="t" l="l"/>
            <a:pathLst>
              <a:path h="4541480" w="8818407">
                <a:moveTo>
                  <a:pt x="0" y="0"/>
                </a:moveTo>
                <a:lnTo>
                  <a:pt x="8818406" y="0"/>
                </a:lnTo>
                <a:lnTo>
                  <a:pt x="8818406" y="4541480"/>
                </a:lnTo>
                <a:lnTo>
                  <a:pt x="0" y="4541480"/>
                </a:lnTo>
                <a:lnTo>
                  <a:pt x="0" y="0"/>
                </a:lnTo>
                <a:close/>
              </a:path>
            </a:pathLst>
          </a:custGeom>
          <a:blipFill>
            <a:blip r:embed="rId2"/>
            <a:stretch>
              <a:fillRect l="0" t="0" r="0" b="0"/>
            </a:stretch>
          </a:blipFill>
        </p:spPr>
      </p:sp>
      <p:sp>
        <p:nvSpPr>
          <p:cNvPr name="TextBox 3" id="3"/>
          <p:cNvSpPr txBox="true"/>
          <p:nvPr/>
        </p:nvSpPr>
        <p:spPr>
          <a:xfrm rot="0">
            <a:off x="2721522" y="966088"/>
            <a:ext cx="5297143"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DIM_GEOGRAPHY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2720" y="1894087"/>
            <a:ext cx="9128161" cy="4689593"/>
          </a:xfrm>
          <a:custGeom>
            <a:avLst/>
            <a:gdLst/>
            <a:ahLst/>
            <a:cxnLst/>
            <a:rect r="r" b="b" t="t" l="l"/>
            <a:pathLst>
              <a:path h="4689593" w="9128161">
                <a:moveTo>
                  <a:pt x="0" y="0"/>
                </a:moveTo>
                <a:lnTo>
                  <a:pt x="9128160" y="0"/>
                </a:lnTo>
                <a:lnTo>
                  <a:pt x="9128160" y="4689593"/>
                </a:lnTo>
                <a:lnTo>
                  <a:pt x="0" y="4689593"/>
                </a:lnTo>
                <a:lnTo>
                  <a:pt x="0" y="0"/>
                </a:lnTo>
                <a:close/>
              </a:path>
            </a:pathLst>
          </a:custGeom>
          <a:blipFill>
            <a:blip r:embed="rId2"/>
            <a:stretch>
              <a:fillRect l="0" t="0" r="0" b="0"/>
            </a:stretch>
          </a:blipFill>
        </p:spPr>
      </p:sp>
      <p:sp>
        <p:nvSpPr>
          <p:cNvPr name="TextBox 3" id="3"/>
          <p:cNvSpPr txBox="true"/>
          <p:nvPr/>
        </p:nvSpPr>
        <p:spPr>
          <a:xfrm rot="0">
            <a:off x="3947434" y="945991"/>
            <a:ext cx="3970747" cy="679450"/>
          </a:xfrm>
          <a:prstGeom prst="rect">
            <a:avLst/>
          </a:prstGeom>
        </p:spPr>
        <p:txBody>
          <a:bodyPr anchor="t" rtlCol="false" tIns="0" lIns="0" bIns="0" rIns="0">
            <a:spAutoFit/>
          </a:bodyPr>
          <a:lstStyle/>
          <a:p>
            <a:pPr algn="l">
              <a:lnSpc>
                <a:spcPts val="5599"/>
              </a:lnSpc>
            </a:pPr>
            <a:r>
              <a:rPr lang="en-US" b="true" sz="3999" spc="199">
                <a:solidFill>
                  <a:srgbClr val="000000"/>
                </a:solidFill>
                <a:latin typeface="Garamond Bold"/>
                <a:ea typeface="Garamond Bold"/>
                <a:cs typeface="Garamond Bold"/>
                <a:sym typeface="Garamond Bold"/>
              </a:rPr>
              <a:t>FACT TABLE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DAGY-kAtr_s</dc:identifier>
  <dcterms:modified xsi:type="dcterms:W3CDTF">2011-08-01T06:04:30Z</dcterms:modified>
  <cp:revision>1</cp:revision>
  <dc:title>CAPSTONE_PROJECT</dc:title>
</cp:coreProperties>
</file>