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0" r:id="rId5"/>
    <p:sldId id="261" r:id="rId6"/>
    <p:sldId id="262" r:id="rId7"/>
    <p:sldId id="264" r:id="rId8"/>
    <p:sldId id="265" r:id="rId9"/>
    <p:sldId id="268" r:id="rId10"/>
    <p:sldId id="276" r:id="rId11"/>
    <p:sldId id="275" r:id="rId12"/>
    <p:sldId id="282" r:id="rId13"/>
    <p:sldId id="283" r:id="rId14"/>
    <p:sldId id="284" r:id="rId15"/>
    <p:sldId id="277" r:id="rId16"/>
    <p:sldId id="278" r:id="rId17"/>
    <p:sldId id="280" r:id="rId18"/>
    <p:sldId id="285" r:id="rId19"/>
    <p:sldId id="286"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C880-F95C-43EB-B5D0-25A587E507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DE5719-FB38-47CA-98CA-9999CE91DD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AFAD32-A99C-4AD8-924A-CD1B9269740B}"/>
              </a:ext>
            </a:extLst>
          </p:cNvPr>
          <p:cNvSpPr>
            <a:spLocks noGrp="1"/>
          </p:cNvSpPr>
          <p:nvPr>
            <p:ph type="dt" sz="half" idx="10"/>
          </p:nvPr>
        </p:nvSpPr>
        <p:spPr/>
        <p:txBody>
          <a:bodyPr/>
          <a:lstStyle/>
          <a:p>
            <a:fld id="{4C9F8BE1-5A7B-4F54-93D6-9F593F94E86C}" type="datetimeFigureOut">
              <a:rPr lang="en-US" smtClean="0"/>
              <a:t>11/15/2024</a:t>
            </a:fld>
            <a:endParaRPr lang="en-US"/>
          </a:p>
        </p:txBody>
      </p:sp>
      <p:sp>
        <p:nvSpPr>
          <p:cNvPr id="5" name="Footer Placeholder 4">
            <a:extLst>
              <a:ext uri="{FF2B5EF4-FFF2-40B4-BE49-F238E27FC236}">
                <a16:creationId xmlns:a16="http://schemas.microsoft.com/office/drawing/2014/main" id="{9396A8B7-AF3E-4124-BE5B-AF3C619545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77517-C73D-46E6-9DA0-A31D157159FB}"/>
              </a:ext>
            </a:extLst>
          </p:cNvPr>
          <p:cNvSpPr>
            <a:spLocks noGrp="1"/>
          </p:cNvSpPr>
          <p:nvPr>
            <p:ph type="sldNum" sz="quarter" idx="12"/>
          </p:nvPr>
        </p:nvSpPr>
        <p:spPr/>
        <p:txBody>
          <a:bodyPr/>
          <a:lstStyle/>
          <a:p>
            <a:fld id="{288417DD-9A6C-4FC0-B685-B55D468E6F28}" type="slidenum">
              <a:rPr lang="en-US" smtClean="0"/>
              <a:t>‹#›</a:t>
            </a:fld>
            <a:endParaRPr lang="en-US"/>
          </a:p>
        </p:txBody>
      </p:sp>
    </p:spTree>
    <p:extLst>
      <p:ext uri="{BB962C8B-B14F-4D97-AF65-F5344CB8AC3E}">
        <p14:creationId xmlns:p14="http://schemas.microsoft.com/office/powerpoint/2010/main" val="1689749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61EE-0C28-4152-9F0E-699584CD53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F2A2D1-7116-49D9-8A60-01FCA22D63C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CC675E-F46C-4189-93B3-4590E2DC146A}"/>
              </a:ext>
            </a:extLst>
          </p:cNvPr>
          <p:cNvSpPr>
            <a:spLocks noGrp="1"/>
          </p:cNvSpPr>
          <p:nvPr>
            <p:ph type="dt" sz="half" idx="10"/>
          </p:nvPr>
        </p:nvSpPr>
        <p:spPr/>
        <p:txBody>
          <a:bodyPr/>
          <a:lstStyle/>
          <a:p>
            <a:fld id="{4C9F8BE1-5A7B-4F54-93D6-9F593F94E86C}" type="datetimeFigureOut">
              <a:rPr lang="en-US" smtClean="0"/>
              <a:t>11/15/2024</a:t>
            </a:fld>
            <a:endParaRPr lang="en-US"/>
          </a:p>
        </p:txBody>
      </p:sp>
      <p:sp>
        <p:nvSpPr>
          <p:cNvPr id="5" name="Footer Placeholder 4">
            <a:extLst>
              <a:ext uri="{FF2B5EF4-FFF2-40B4-BE49-F238E27FC236}">
                <a16:creationId xmlns:a16="http://schemas.microsoft.com/office/drawing/2014/main" id="{7C40BBEA-12A2-4CAA-AB6F-FC43481EE1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68B230-C753-44B9-A233-B7950DBA26C3}"/>
              </a:ext>
            </a:extLst>
          </p:cNvPr>
          <p:cNvSpPr>
            <a:spLocks noGrp="1"/>
          </p:cNvSpPr>
          <p:nvPr>
            <p:ph type="sldNum" sz="quarter" idx="12"/>
          </p:nvPr>
        </p:nvSpPr>
        <p:spPr/>
        <p:txBody>
          <a:bodyPr/>
          <a:lstStyle/>
          <a:p>
            <a:fld id="{288417DD-9A6C-4FC0-B685-B55D468E6F28}" type="slidenum">
              <a:rPr lang="en-US" smtClean="0"/>
              <a:t>‹#›</a:t>
            </a:fld>
            <a:endParaRPr lang="en-US"/>
          </a:p>
        </p:txBody>
      </p:sp>
    </p:spTree>
    <p:extLst>
      <p:ext uri="{BB962C8B-B14F-4D97-AF65-F5344CB8AC3E}">
        <p14:creationId xmlns:p14="http://schemas.microsoft.com/office/powerpoint/2010/main" val="1864229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42C77A-9FA7-452F-AB43-E8A316BD7C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2EB9E2-A5FF-46D2-A309-95E11B891B2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96B23-A574-4886-A4A0-DB11280CEFBF}"/>
              </a:ext>
            </a:extLst>
          </p:cNvPr>
          <p:cNvSpPr>
            <a:spLocks noGrp="1"/>
          </p:cNvSpPr>
          <p:nvPr>
            <p:ph type="dt" sz="half" idx="10"/>
          </p:nvPr>
        </p:nvSpPr>
        <p:spPr/>
        <p:txBody>
          <a:bodyPr/>
          <a:lstStyle/>
          <a:p>
            <a:fld id="{4C9F8BE1-5A7B-4F54-93D6-9F593F94E86C}" type="datetimeFigureOut">
              <a:rPr lang="en-US" smtClean="0"/>
              <a:t>11/15/2024</a:t>
            </a:fld>
            <a:endParaRPr lang="en-US"/>
          </a:p>
        </p:txBody>
      </p:sp>
      <p:sp>
        <p:nvSpPr>
          <p:cNvPr id="5" name="Footer Placeholder 4">
            <a:extLst>
              <a:ext uri="{FF2B5EF4-FFF2-40B4-BE49-F238E27FC236}">
                <a16:creationId xmlns:a16="http://schemas.microsoft.com/office/drawing/2014/main" id="{93BA829A-0394-4374-AC64-307999605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83D20-7ABE-4DEB-8509-6102134EFAE6}"/>
              </a:ext>
            </a:extLst>
          </p:cNvPr>
          <p:cNvSpPr>
            <a:spLocks noGrp="1"/>
          </p:cNvSpPr>
          <p:nvPr>
            <p:ph type="sldNum" sz="quarter" idx="12"/>
          </p:nvPr>
        </p:nvSpPr>
        <p:spPr/>
        <p:txBody>
          <a:bodyPr/>
          <a:lstStyle/>
          <a:p>
            <a:fld id="{288417DD-9A6C-4FC0-B685-B55D468E6F28}" type="slidenum">
              <a:rPr lang="en-US" smtClean="0"/>
              <a:t>‹#›</a:t>
            </a:fld>
            <a:endParaRPr lang="en-US"/>
          </a:p>
        </p:txBody>
      </p:sp>
    </p:spTree>
    <p:extLst>
      <p:ext uri="{BB962C8B-B14F-4D97-AF65-F5344CB8AC3E}">
        <p14:creationId xmlns:p14="http://schemas.microsoft.com/office/powerpoint/2010/main" val="2289000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A3565-3866-4396-B8A8-0E99C3ABEB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00B87F-BD6F-44F3-A0EA-DEC8F68C5C6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59D0FB-BE81-46BC-995F-A84DC4ECDEA0}"/>
              </a:ext>
            </a:extLst>
          </p:cNvPr>
          <p:cNvSpPr>
            <a:spLocks noGrp="1"/>
          </p:cNvSpPr>
          <p:nvPr>
            <p:ph type="dt" sz="half" idx="10"/>
          </p:nvPr>
        </p:nvSpPr>
        <p:spPr/>
        <p:txBody>
          <a:bodyPr/>
          <a:lstStyle/>
          <a:p>
            <a:fld id="{4C9F8BE1-5A7B-4F54-93D6-9F593F94E86C}" type="datetimeFigureOut">
              <a:rPr lang="en-US" smtClean="0"/>
              <a:t>11/15/2024</a:t>
            </a:fld>
            <a:endParaRPr lang="en-US"/>
          </a:p>
        </p:txBody>
      </p:sp>
      <p:sp>
        <p:nvSpPr>
          <p:cNvPr id="5" name="Footer Placeholder 4">
            <a:extLst>
              <a:ext uri="{FF2B5EF4-FFF2-40B4-BE49-F238E27FC236}">
                <a16:creationId xmlns:a16="http://schemas.microsoft.com/office/drawing/2014/main" id="{DA807A73-8E7F-4207-91B9-F63A1BBC9C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6853CC-C7CA-4F35-9824-AA444B86C6CC}"/>
              </a:ext>
            </a:extLst>
          </p:cNvPr>
          <p:cNvSpPr>
            <a:spLocks noGrp="1"/>
          </p:cNvSpPr>
          <p:nvPr>
            <p:ph type="sldNum" sz="quarter" idx="12"/>
          </p:nvPr>
        </p:nvSpPr>
        <p:spPr/>
        <p:txBody>
          <a:bodyPr/>
          <a:lstStyle/>
          <a:p>
            <a:fld id="{288417DD-9A6C-4FC0-B685-B55D468E6F28}" type="slidenum">
              <a:rPr lang="en-US" smtClean="0"/>
              <a:t>‹#›</a:t>
            </a:fld>
            <a:endParaRPr lang="en-US"/>
          </a:p>
        </p:txBody>
      </p:sp>
    </p:spTree>
    <p:extLst>
      <p:ext uri="{BB962C8B-B14F-4D97-AF65-F5344CB8AC3E}">
        <p14:creationId xmlns:p14="http://schemas.microsoft.com/office/powerpoint/2010/main" val="3695611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761B-9585-4DA7-8215-69B4A17176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A95A54-29D4-4BF0-BE23-C5358825A3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CE4B22-6E37-42AC-A89E-94A91C0DF8AE}"/>
              </a:ext>
            </a:extLst>
          </p:cNvPr>
          <p:cNvSpPr>
            <a:spLocks noGrp="1"/>
          </p:cNvSpPr>
          <p:nvPr>
            <p:ph type="dt" sz="half" idx="10"/>
          </p:nvPr>
        </p:nvSpPr>
        <p:spPr/>
        <p:txBody>
          <a:bodyPr/>
          <a:lstStyle/>
          <a:p>
            <a:fld id="{4C9F8BE1-5A7B-4F54-93D6-9F593F94E86C}" type="datetimeFigureOut">
              <a:rPr lang="en-US" smtClean="0"/>
              <a:t>11/15/2024</a:t>
            </a:fld>
            <a:endParaRPr lang="en-US"/>
          </a:p>
        </p:txBody>
      </p:sp>
      <p:sp>
        <p:nvSpPr>
          <p:cNvPr id="5" name="Footer Placeholder 4">
            <a:extLst>
              <a:ext uri="{FF2B5EF4-FFF2-40B4-BE49-F238E27FC236}">
                <a16:creationId xmlns:a16="http://schemas.microsoft.com/office/drawing/2014/main" id="{FEAA3868-AEEA-4D46-A5EA-D9CF8CF331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6BDCF9-769F-45E4-9B78-85B4548C1F5E}"/>
              </a:ext>
            </a:extLst>
          </p:cNvPr>
          <p:cNvSpPr>
            <a:spLocks noGrp="1"/>
          </p:cNvSpPr>
          <p:nvPr>
            <p:ph type="sldNum" sz="quarter" idx="12"/>
          </p:nvPr>
        </p:nvSpPr>
        <p:spPr/>
        <p:txBody>
          <a:bodyPr/>
          <a:lstStyle/>
          <a:p>
            <a:fld id="{288417DD-9A6C-4FC0-B685-B55D468E6F28}" type="slidenum">
              <a:rPr lang="en-US" smtClean="0"/>
              <a:t>‹#›</a:t>
            </a:fld>
            <a:endParaRPr lang="en-US"/>
          </a:p>
        </p:txBody>
      </p:sp>
    </p:spTree>
    <p:extLst>
      <p:ext uri="{BB962C8B-B14F-4D97-AF65-F5344CB8AC3E}">
        <p14:creationId xmlns:p14="http://schemas.microsoft.com/office/powerpoint/2010/main" val="380068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9C4A1-01C9-400E-8835-C36DDEF358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423B65-E620-4B84-A3D4-AD24250F327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444344-B41A-4D24-888E-5365A266C03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FFDB72-2EE1-4F24-90B8-B7648D8C7214}"/>
              </a:ext>
            </a:extLst>
          </p:cNvPr>
          <p:cNvSpPr>
            <a:spLocks noGrp="1"/>
          </p:cNvSpPr>
          <p:nvPr>
            <p:ph type="dt" sz="half" idx="10"/>
          </p:nvPr>
        </p:nvSpPr>
        <p:spPr/>
        <p:txBody>
          <a:bodyPr/>
          <a:lstStyle/>
          <a:p>
            <a:fld id="{4C9F8BE1-5A7B-4F54-93D6-9F593F94E86C}" type="datetimeFigureOut">
              <a:rPr lang="en-US" smtClean="0"/>
              <a:t>11/15/2024</a:t>
            </a:fld>
            <a:endParaRPr lang="en-US"/>
          </a:p>
        </p:txBody>
      </p:sp>
      <p:sp>
        <p:nvSpPr>
          <p:cNvPr id="6" name="Footer Placeholder 5">
            <a:extLst>
              <a:ext uri="{FF2B5EF4-FFF2-40B4-BE49-F238E27FC236}">
                <a16:creationId xmlns:a16="http://schemas.microsoft.com/office/drawing/2014/main" id="{F8C70297-7C8B-42E0-9C79-303DA3B32E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2A90F1-69F0-4A79-89C4-84F411F978B5}"/>
              </a:ext>
            </a:extLst>
          </p:cNvPr>
          <p:cNvSpPr>
            <a:spLocks noGrp="1"/>
          </p:cNvSpPr>
          <p:nvPr>
            <p:ph type="sldNum" sz="quarter" idx="12"/>
          </p:nvPr>
        </p:nvSpPr>
        <p:spPr/>
        <p:txBody>
          <a:bodyPr/>
          <a:lstStyle/>
          <a:p>
            <a:fld id="{288417DD-9A6C-4FC0-B685-B55D468E6F28}" type="slidenum">
              <a:rPr lang="en-US" smtClean="0"/>
              <a:t>‹#›</a:t>
            </a:fld>
            <a:endParaRPr lang="en-US"/>
          </a:p>
        </p:txBody>
      </p:sp>
    </p:spTree>
    <p:extLst>
      <p:ext uri="{BB962C8B-B14F-4D97-AF65-F5344CB8AC3E}">
        <p14:creationId xmlns:p14="http://schemas.microsoft.com/office/powerpoint/2010/main" val="1069681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605D2-2D37-49F6-82FD-BFCCF29FCD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2431C0-EAD4-4122-B302-130F5216F5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E3CD67B-1F3E-4413-AD88-BEE8E1B7591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0145E4-4F1C-4C6E-AB41-7ADBE307B8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27B3088-D083-4B15-82F2-BB28C0E12DE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A57842-9642-4A7A-98DA-92CB6629D8BF}"/>
              </a:ext>
            </a:extLst>
          </p:cNvPr>
          <p:cNvSpPr>
            <a:spLocks noGrp="1"/>
          </p:cNvSpPr>
          <p:nvPr>
            <p:ph type="dt" sz="half" idx="10"/>
          </p:nvPr>
        </p:nvSpPr>
        <p:spPr/>
        <p:txBody>
          <a:bodyPr/>
          <a:lstStyle/>
          <a:p>
            <a:fld id="{4C9F8BE1-5A7B-4F54-93D6-9F593F94E86C}" type="datetimeFigureOut">
              <a:rPr lang="en-US" smtClean="0"/>
              <a:t>11/15/2024</a:t>
            </a:fld>
            <a:endParaRPr lang="en-US"/>
          </a:p>
        </p:txBody>
      </p:sp>
      <p:sp>
        <p:nvSpPr>
          <p:cNvPr id="8" name="Footer Placeholder 7">
            <a:extLst>
              <a:ext uri="{FF2B5EF4-FFF2-40B4-BE49-F238E27FC236}">
                <a16:creationId xmlns:a16="http://schemas.microsoft.com/office/drawing/2014/main" id="{7BF76679-54FC-417F-AA80-DBEA1BD004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DCBBCC-6652-4FB7-B86D-C5068EDDE187}"/>
              </a:ext>
            </a:extLst>
          </p:cNvPr>
          <p:cNvSpPr>
            <a:spLocks noGrp="1"/>
          </p:cNvSpPr>
          <p:nvPr>
            <p:ph type="sldNum" sz="quarter" idx="12"/>
          </p:nvPr>
        </p:nvSpPr>
        <p:spPr/>
        <p:txBody>
          <a:bodyPr/>
          <a:lstStyle/>
          <a:p>
            <a:fld id="{288417DD-9A6C-4FC0-B685-B55D468E6F28}" type="slidenum">
              <a:rPr lang="en-US" smtClean="0"/>
              <a:t>‹#›</a:t>
            </a:fld>
            <a:endParaRPr lang="en-US"/>
          </a:p>
        </p:txBody>
      </p:sp>
    </p:spTree>
    <p:extLst>
      <p:ext uri="{BB962C8B-B14F-4D97-AF65-F5344CB8AC3E}">
        <p14:creationId xmlns:p14="http://schemas.microsoft.com/office/powerpoint/2010/main" val="3031049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433C9-84BB-4B0C-AFC8-339D825D6F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0F8C9A-EAC4-4EE0-82D6-B1150B029577}"/>
              </a:ext>
            </a:extLst>
          </p:cNvPr>
          <p:cNvSpPr>
            <a:spLocks noGrp="1"/>
          </p:cNvSpPr>
          <p:nvPr>
            <p:ph type="dt" sz="half" idx="10"/>
          </p:nvPr>
        </p:nvSpPr>
        <p:spPr/>
        <p:txBody>
          <a:bodyPr/>
          <a:lstStyle/>
          <a:p>
            <a:fld id="{4C9F8BE1-5A7B-4F54-93D6-9F593F94E86C}" type="datetimeFigureOut">
              <a:rPr lang="en-US" smtClean="0"/>
              <a:t>11/15/2024</a:t>
            </a:fld>
            <a:endParaRPr lang="en-US"/>
          </a:p>
        </p:txBody>
      </p:sp>
      <p:sp>
        <p:nvSpPr>
          <p:cNvPr id="4" name="Footer Placeholder 3">
            <a:extLst>
              <a:ext uri="{FF2B5EF4-FFF2-40B4-BE49-F238E27FC236}">
                <a16:creationId xmlns:a16="http://schemas.microsoft.com/office/drawing/2014/main" id="{F6DFE279-CCEC-4E41-8BA5-D706F68795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914FB9-20A9-4036-9642-3D1E86FDE000}"/>
              </a:ext>
            </a:extLst>
          </p:cNvPr>
          <p:cNvSpPr>
            <a:spLocks noGrp="1"/>
          </p:cNvSpPr>
          <p:nvPr>
            <p:ph type="sldNum" sz="quarter" idx="12"/>
          </p:nvPr>
        </p:nvSpPr>
        <p:spPr/>
        <p:txBody>
          <a:bodyPr/>
          <a:lstStyle/>
          <a:p>
            <a:fld id="{288417DD-9A6C-4FC0-B685-B55D468E6F28}" type="slidenum">
              <a:rPr lang="en-US" smtClean="0"/>
              <a:t>‹#›</a:t>
            </a:fld>
            <a:endParaRPr lang="en-US"/>
          </a:p>
        </p:txBody>
      </p:sp>
    </p:spTree>
    <p:extLst>
      <p:ext uri="{BB962C8B-B14F-4D97-AF65-F5344CB8AC3E}">
        <p14:creationId xmlns:p14="http://schemas.microsoft.com/office/powerpoint/2010/main" val="3956630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C6A1D1-5A4F-48C6-8D6B-6DA9440A601C}"/>
              </a:ext>
            </a:extLst>
          </p:cNvPr>
          <p:cNvSpPr>
            <a:spLocks noGrp="1"/>
          </p:cNvSpPr>
          <p:nvPr>
            <p:ph type="dt" sz="half" idx="10"/>
          </p:nvPr>
        </p:nvSpPr>
        <p:spPr/>
        <p:txBody>
          <a:bodyPr/>
          <a:lstStyle/>
          <a:p>
            <a:fld id="{4C9F8BE1-5A7B-4F54-93D6-9F593F94E86C}" type="datetimeFigureOut">
              <a:rPr lang="en-US" smtClean="0"/>
              <a:t>11/15/2024</a:t>
            </a:fld>
            <a:endParaRPr lang="en-US"/>
          </a:p>
        </p:txBody>
      </p:sp>
      <p:sp>
        <p:nvSpPr>
          <p:cNvPr id="3" name="Footer Placeholder 2">
            <a:extLst>
              <a:ext uri="{FF2B5EF4-FFF2-40B4-BE49-F238E27FC236}">
                <a16:creationId xmlns:a16="http://schemas.microsoft.com/office/drawing/2014/main" id="{38B70588-9675-41DB-85EC-A058D81EA2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0B0031-827F-4ED0-AC95-131FD5D27E48}"/>
              </a:ext>
            </a:extLst>
          </p:cNvPr>
          <p:cNvSpPr>
            <a:spLocks noGrp="1"/>
          </p:cNvSpPr>
          <p:nvPr>
            <p:ph type="sldNum" sz="quarter" idx="12"/>
          </p:nvPr>
        </p:nvSpPr>
        <p:spPr/>
        <p:txBody>
          <a:bodyPr/>
          <a:lstStyle/>
          <a:p>
            <a:fld id="{288417DD-9A6C-4FC0-B685-B55D468E6F28}" type="slidenum">
              <a:rPr lang="en-US" smtClean="0"/>
              <a:t>‹#›</a:t>
            </a:fld>
            <a:endParaRPr lang="en-US"/>
          </a:p>
        </p:txBody>
      </p:sp>
    </p:spTree>
    <p:extLst>
      <p:ext uri="{BB962C8B-B14F-4D97-AF65-F5344CB8AC3E}">
        <p14:creationId xmlns:p14="http://schemas.microsoft.com/office/powerpoint/2010/main" val="1457409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0804-EF2B-4489-8B0F-F64DD8DE82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B94793-F2F6-402A-AC01-5C88C0A3BF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446F0C-CAFF-4F8E-A950-7C8CB3BA2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ABB2A5-C331-4212-A58B-E9A48A45B007}"/>
              </a:ext>
            </a:extLst>
          </p:cNvPr>
          <p:cNvSpPr>
            <a:spLocks noGrp="1"/>
          </p:cNvSpPr>
          <p:nvPr>
            <p:ph type="dt" sz="half" idx="10"/>
          </p:nvPr>
        </p:nvSpPr>
        <p:spPr/>
        <p:txBody>
          <a:bodyPr/>
          <a:lstStyle/>
          <a:p>
            <a:fld id="{4C9F8BE1-5A7B-4F54-93D6-9F593F94E86C}" type="datetimeFigureOut">
              <a:rPr lang="en-US" smtClean="0"/>
              <a:t>11/15/2024</a:t>
            </a:fld>
            <a:endParaRPr lang="en-US"/>
          </a:p>
        </p:txBody>
      </p:sp>
      <p:sp>
        <p:nvSpPr>
          <p:cNvPr id="6" name="Footer Placeholder 5">
            <a:extLst>
              <a:ext uri="{FF2B5EF4-FFF2-40B4-BE49-F238E27FC236}">
                <a16:creationId xmlns:a16="http://schemas.microsoft.com/office/drawing/2014/main" id="{4BEB7BC2-F1F2-4690-B83E-F437705649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A71CF3-BD60-41EC-9F95-8D65D32D4D47}"/>
              </a:ext>
            </a:extLst>
          </p:cNvPr>
          <p:cNvSpPr>
            <a:spLocks noGrp="1"/>
          </p:cNvSpPr>
          <p:nvPr>
            <p:ph type="sldNum" sz="quarter" idx="12"/>
          </p:nvPr>
        </p:nvSpPr>
        <p:spPr/>
        <p:txBody>
          <a:bodyPr/>
          <a:lstStyle/>
          <a:p>
            <a:fld id="{288417DD-9A6C-4FC0-B685-B55D468E6F28}" type="slidenum">
              <a:rPr lang="en-US" smtClean="0"/>
              <a:t>‹#›</a:t>
            </a:fld>
            <a:endParaRPr lang="en-US"/>
          </a:p>
        </p:txBody>
      </p:sp>
    </p:spTree>
    <p:extLst>
      <p:ext uri="{BB962C8B-B14F-4D97-AF65-F5344CB8AC3E}">
        <p14:creationId xmlns:p14="http://schemas.microsoft.com/office/powerpoint/2010/main" val="2653880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53E8B-DE5C-4D41-A3D4-33DDDD38E4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F4418A-276F-4F25-9EE4-5178939D4A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C693E8-FE53-48A1-AF2A-0B2B76D87D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E2A8A7E-7AB7-426C-A212-9167C22E44CA}"/>
              </a:ext>
            </a:extLst>
          </p:cNvPr>
          <p:cNvSpPr>
            <a:spLocks noGrp="1"/>
          </p:cNvSpPr>
          <p:nvPr>
            <p:ph type="dt" sz="half" idx="10"/>
          </p:nvPr>
        </p:nvSpPr>
        <p:spPr/>
        <p:txBody>
          <a:bodyPr/>
          <a:lstStyle/>
          <a:p>
            <a:fld id="{4C9F8BE1-5A7B-4F54-93D6-9F593F94E86C}" type="datetimeFigureOut">
              <a:rPr lang="en-US" smtClean="0"/>
              <a:t>11/15/2024</a:t>
            </a:fld>
            <a:endParaRPr lang="en-US"/>
          </a:p>
        </p:txBody>
      </p:sp>
      <p:sp>
        <p:nvSpPr>
          <p:cNvPr id="6" name="Footer Placeholder 5">
            <a:extLst>
              <a:ext uri="{FF2B5EF4-FFF2-40B4-BE49-F238E27FC236}">
                <a16:creationId xmlns:a16="http://schemas.microsoft.com/office/drawing/2014/main" id="{15E5B7FB-DFBD-415D-94AD-977C15CB6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44483F-0706-4DBA-A4BD-E7C917B9989E}"/>
              </a:ext>
            </a:extLst>
          </p:cNvPr>
          <p:cNvSpPr>
            <a:spLocks noGrp="1"/>
          </p:cNvSpPr>
          <p:nvPr>
            <p:ph type="sldNum" sz="quarter" idx="12"/>
          </p:nvPr>
        </p:nvSpPr>
        <p:spPr/>
        <p:txBody>
          <a:bodyPr/>
          <a:lstStyle/>
          <a:p>
            <a:fld id="{288417DD-9A6C-4FC0-B685-B55D468E6F28}" type="slidenum">
              <a:rPr lang="en-US" smtClean="0"/>
              <a:t>‹#›</a:t>
            </a:fld>
            <a:endParaRPr lang="en-US"/>
          </a:p>
        </p:txBody>
      </p:sp>
    </p:spTree>
    <p:extLst>
      <p:ext uri="{BB962C8B-B14F-4D97-AF65-F5344CB8AC3E}">
        <p14:creationId xmlns:p14="http://schemas.microsoft.com/office/powerpoint/2010/main" val="833614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7A8251-DE37-4C4F-AD66-B656D1138A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E518DD-0AF9-4B26-84DE-A288652683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D269C-DD76-4D60-BF1C-AD6E91A90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9F8BE1-5A7B-4F54-93D6-9F593F94E86C}" type="datetimeFigureOut">
              <a:rPr lang="en-US" smtClean="0"/>
              <a:t>11/15/2024</a:t>
            </a:fld>
            <a:endParaRPr lang="en-US"/>
          </a:p>
        </p:txBody>
      </p:sp>
      <p:sp>
        <p:nvSpPr>
          <p:cNvPr id="5" name="Footer Placeholder 4">
            <a:extLst>
              <a:ext uri="{FF2B5EF4-FFF2-40B4-BE49-F238E27FC236}">
                <a16:creationId xmlns:a16="http://schemas.microsoft.com/office/drawing/2014/main" id="{B6351C85-7CFA-45C4-8561-B490907A51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3B93F3-E99D-4B44-8746-2FA8E0D0B0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417DD-9A6C-4FC0-B685-B55D468E6F28}" type="slidenum">
              <a:rPr lang="en-US" smtClean="0"/>
              <a:t>‹#›</a:t>
            </a:fld>
            <a:endParaRPr lang="en-US"/>
          </a:p>
        </p:txBody>
      </p:sp>
    </p:spTree>
    <p:extLst>
      <p:ext uri="{BB962C8B-B14F-4D97-AF65-F5344CB8AC3E}">
        <p14:creationId xmlns:p14="http://schemas.microsoft.com/office/powerpoint/2010/main" val="815300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7DBC8-59A4-4395-8924-ED78B4CBD5E1}"/>
              </a:ext>
            </a:extLst>
          </p:cNvPr>
          <p:cNvSpPr>
            <a:spLocks noGrp="1"/>
          </p:cNvSpPr>
          <p:nvPr>
            <p:ph type="ctrTitle"/>
          </p:nvPr>
        </p:nvSpPr>
        <p:spPr>
          <a:effectLst/>
        </p:spPr>
        <p:txBody>
          <a:bodyPr>
            <a:normAutofit fontScale="90000"/>
          </a:bodyPr>
          <a:lstStyle/>
          <a:p>
            <a:r>
              <a:rPr lang="en-US" dirty="0">
                <a:effectLst>
                  <a:reflection blurRad="6350" stA="53000" endA="300" endPos="35500" dir="5400000" sy="-90000" algn="bl"/>
                </a:effectLst>
              </a:rPr>
              <a:t>Temperature Prediction with Python and Machine Learning FOR Dhaka City Corporation.</a:t>
            </a:r>
            <a:endParaRPr lang="en-US" dirty="0"/>
          </a:p>
        </p:txBody>
      </p:sp>
      <p:sp>
        <p:nvSpPr>
          <p:cNvPr id="3" name="Subtitle 2">
            <a:extLst>
              <a:ext uri="{FF2B5EF4-FFF2-40B4-BE49-F238E27FC236}">
                <a16:creationId xmlns:a16="http://schemas.microsoft.com/office/drawing/2014/main" id="{276E183A-6A41-4E9E-8F7E-4D94113C2DAF}"/>
              </a:ext>
            </a:extLst>
          </p:cNvPr>
          <p:cNvSpPr>
            <a:spLocks noGrp="1"/>
          </p:cNvSpPr>
          <p:nvPr>
            <p:ph type="subTitle" idx="1"/>
          </p:nvPr>
        </p:nvSpPr>
        <p:spPr/>
        <p:txBody>
          <a:bodyPr/>
          <a:lstStyle/>
          <a:p>
            <a:endParaRPr lang="en-US" dirty="0"/>
          </a:p>
        </p:txBody>
      </p:sp>
      <p:graphicFrame>
        <p:nvGraphicFramePr>
          <p:cNvPr id="4" name="Table 3">
            <a:extLst>
              <a:ext uri="{FF2B5EF4-FFF2-40B4-BE49-F238E27FC236}">
                <a16:creationId xmlns:a16="http://schemas.microsoft.com/office/drawing/2014/main" id="{A4B79737-205B-4825-9191-0A5044DB0DB1}"/>
              </a:ext>
            </a:extLst>
          </p:cNvPr>
          <p:cNvGraphicFramePr>
            <a:graphicFrameLocks noGrp="1"/>
          </p:cNvGraphicFramePr>
          <p:nvPr>
            <p:extLst>
              <p:ext uri="{D42A27DB-BD31-4B8C-83A1-F6EECF244321}">
                <p14:modId xmlns:p14="http://schemas.microsoft.com/office/powerpoint/2010/main" val="2371041394"/>
              </p:ext>
            </p:extLst>
          </p:nvPr>
        </p:nvGraphicFramePr>
        <p:xfrm>
          <a:off x="3128962" y="3716686"/>
          <a:ext cx="5934075" cy="1426464"/>
        </p:xfrm>
        <a:graphic>
          <a:graphicData uri="http://schemas.openxmlformats.org/drawingml/2006/table">
            <a:tbl>
              <a:tblPr firstRow="1" firstCol="1" bandRow="1">
                <a:tableStyleId>{5C22544A-7EE6-4342-B048-85BDC9FD1C3A}</a:tableStyleId>
              </a:tblPr>
              <a:tblGrid>
                <a:gridCol w="2966720">
                  <a:extLst>
                    <a:ext uri="{9D8B030D-6E8A-4147-A177-3AD203B41FA5}">
                      <a16:colId xmlns:a16="http://schemas.microsoft.com/office/drawing/2014/main" val="481818524"/>
                    </a:ext>
                  </a:extLst>
                </a:gridCol>
                <a:gridCol w="2967355">
                  <a:extLst>
                    <a:ext uri="{9D8B030D-6E8A-4147-A177-3AD203B41FA5}">
                      <a16:colId xmlns:a16="http://schemas.microsoft.com/office/drawing/2014/main" val="2675264188"/>
                    </a:ext>
                  </a:extLst>
                </a:gridCol>
              </a:tblGrid>
              <a:tr h="1186970">
                <a:tc>
                  <a:txBody>
                    <a:bodyPr/>
                    <a:lstStyle/>
                    <a:p>
                      <a:pPr marL="0" marR="0" algn="ctr">
                        <a:lnSpc>
                          <a:spcPct val="107000"/>
                        </a:lnSpc>
                        <a:spcBef>
                          <a:spcPts val="0"/>
                        </a:spcBef>
                        <a:spcAft>
                          <a:spcPts val="0"/>
                        </a:spcAft>
                      </a:pPr>
                      <a:r>
                        <a:rPr lang="en-US" sz="1200">
                          <a:effectLst/>
                        </a:rPr>
                        <a:t>Submitted By:</a:t>
                      </a:r>
                      <a:endParaRPr lang="en-US" sz="1100">
                        <a:effectLst/>
                      </a:endParaRPr>
                    </a:p>
                    <a:p>
                      <a:pPr marL="0" marR="0" algn="ctr">
                        <a:lnSpc>
                          <a:spcPct val="107000"/>
                        </a:lnSpc>
                        <a:spcBef>
                          <a:spcPts val="0"/>
                        </a:spcBef>
                        <a:spcAft>
                          <a:spcPts val="0"/>
                        </a:spcAft>
                      </a:pPr>
                      <a:r>
                        <a:rPr lang="en-US" sz="1200">
                          <a:effectLst/>
                        </a:rPr>
                        <a:t> </a:t>
                      </a:r>
                      <a:endParaRPr lang="en-US" sz="1100">
                        <a:effectLst/>
                      </a:endParaRPr>
                    </a:p>
                    <a:p>
                      <a:pPr marL="0" marR="0" algn="ctr">
                        <a:lnSpc>
                          <a:spcPct val="107000"/>
                        </a:lnSpc>
                        <a:spcBef>
                          <a:spcPts val="0"/>
                        </a:spcBef>
                        <a:spcAft>
                          <a:spcPts val="0"/>
                        </a:spcAft>
                      </a:pPr>
                      <a:r>
                        <a:rPr lang="en-US" sz="1200">
                          <a:effectLst/>
                        </a:rPr>
                        <a:t>Kollan Halder</a:t>
                      </a:r>
                      <a:endParaRPr lang="en-US" sz="1100">
                        <a:effectLst/>
                      </a:endParaRPr>
                    </a:p>
                    <a:p>
                      <a:pPr marL="0" marR="0" algn="ctr">
                        <a:lnSpc>
                          <a:spcPct val="107000"/>
                        </a:lnSpc>
                        <a:spcBef>
                          <a:spcPts val="0"/>
                        </a:spcBef>
                        <a:spcAft>
                          <a:spcPts val="0"/>
                        </a:spcAft>
                      </a:pPr>
                      <a:r>
                        <a:rPr lang="en-US" sz="1000">
                          <a:effectLst/>
                        </a:rPr>
                        <a:t>Student of the Department of Coastal Studies and Disaster Management</a:t>
                      </a:r>
                      <a:endParaRPr lang="en-US" sz="1100">
                        <a:effectLst/>
                      </a:endParaRPr>
                    </a:p>
                    <a:p>
                      <a:pPr marL="0" marR="0" algn="ctr">
                        <a:lnSpc>
                          <a:spcPct val="107000"/>
                        </a:lnSpc>
                        <a:spcBef>
                          <a:spcPts val="0"/>
                        </a:spcBef>
                        <a:spcAft>
                          <a:spcPts val="0"/>
                        </a:spcAft>
                      </a:pPr>
                      <a:r>
                        <a:rPr lang="en-US" sz="1000">
                          <a:effectLst/>
                        </a:rPr>
                        <a:t>Class Roll:17Cdm007</a:t>
                      </a:r>
                      <a:endParaRPr lang="en-US" sz="1100">
                        <a:effectLst/>
                      </a:endParaRPr>
                    </a:p>
                    <a:p>
                      <a:pPr marL="0" marR="0" algn="ctr">
                        <a:lnSpc>
                          <a:spcPct val="107000"/>
                        </a:lnSpc>
                        <a:spcBef>
                          <a:spcPts val="0"/>
                        </a:spcBef>
                        <a:spcAft>
                          <a:spcPts val="0"/>
                        </a:spcAft>
                      </a:pPr>
                      <a:r>
                        <a:rPr lang="en-US" sz="1000">
                          <a:effectLst/>
                        </a:rPr>
                        <a:t>University of Barishal</a:t>
                      </a:r>
                      <a:endParaRPr lang="en-US" sz="1100">
                        <a:effectLst/>
                      </a:endParaRPr>
                    </a:p>
                    <a:p>
                      <a:pPr marL="0" marR="0" algn="ctr">
                        <a:lnSpc>
                          <a:spcPct val="107000"/>
                        </a:lnSpc>
                        <a:spcBef>
                          <a:spcPts val="0"/>
                        </a:spcBef>
                        <a:spcAft>
                          <a:spcPts val="8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Submitted To</a:t>
                      </a:r>
                      <a:r>
                        <a:rPr lang="en-US" sz="1100" dirty="0">
                          <a:effectLst/>
                        </a:rPr>
                        <a:t>:</a:t>
                      </a:r>
                    </a:p>
                    <a:p>
                      <a:pPr marL="0" marR="0" algn="ctr">
                        <a:lnSpc>
                          <a:spcPct val="107000"/>
                        </a:lnSpc>
                        <a:spcBef>
                          <a:spcPts val="0"/>
                        </a:spcBef>
                        <a:spcAft>
                          <a:spcPts val="0"/>
                        </a:spcAft>
                      </a:pPr>
                      <a:r>
                        <a:rPr lang="en-US" sz="1100" dirty="0">
                          <a:effectLst/>
                        </a:rPr>
                        <a:t> </a:t>
                      </a:r>
                    </a:p>
                    <a:p>
                      <a:pPr marL="0" marR="0" algn="ctr">
                        <a:lnSpc>
                          <a:spcPct val="107000"/>
                        </a:lnSpc>
                        <a:spcBef>
                          <a:spcPts val="0"/>
                        </a:spcBef>
                        <a:spcAft>
                          <a:spcPts val="0"/>
                        </a:spcAft>
                      </a:pPr>
                      <a:r>
                        <a:rPr lang="en-US" sz="1100" dirty="0">
                          <a:effectLst/>
                        </a:rPr>
                        <a:t>Dr. Tania Islam</a:t>
                      </a:r>
                    </a:p>
                    <a:p>
                      <a:pPr marL="0" marR="0" algn="ctr">
                        <a:lnSpc>
                          <a:spcPct val="107000"/>
                        </a:lnSpc>
                        <a:spcBef>
                          <a:spcPts val="0"/>
                        </a:spcBef>
                        <a:spcAft>
                          <a:spcPts val="0"/>
                        </a:spcAft>
                      </a:pPr>
                      <a:r>
                        <a:rPr lang="en-US" sz="1000" dirty="0">
                          <a:effectLst/>
                        </a:rPr>
                        <a:t>Assistant Professor</a:t>
                      </a:r>
                      <a:endParaRPr lang="en-US" sz="1100" dirty="0">
                        <a:effectLst/>
                      </a:endParaRPr>
                    </a:p>
                    <a:p>
                      <a:pPr marL="0" marR="0" algn="ctr">
                        <a:lnSpc>
                          <a:spcPct val="107000"/>
                        </a:lnSpc>
                        <a:spcBef>
                          <a:spcPts val="0"/>
                        </a:spcBef>
                        <a:spcAft>
                          <a:spcPts val="0"/>
                        </a:spcAft>
                      </a:pPr>
                      <a:r>
                        <a:rPr lang="en-US" sz="1000" dirty="0">
                          <a:effectLst/>
                        </a:rPr>
                        <a:t>Department of Computer Science and Engineering,</a:t>
                      </a:r>
                      <a:endParaRPr lang="en-US" sz="1100" dirty="0">
                        <a:effectLst/>
                      </a:endParaRPr>
                    </a:p>
                    <a:p>
                      <a:pPr marL="0" marR="0" algn="ctr">
                        <a:lnSpc>
                          <a:spcPct val="107000"/>
                        </a:lnSpc>
                        <a:spcBef>
                          <a:spcPts val="0"/>
                        </a:spcBef>
                        <a:spcAft>
                          <a:spcPts val="0"/>
                        </a:spcAft>
                      </a:pPr>
                      <a:r>
                        <a:rPr lang="en-US" sz="1000" dirty="0">
                          <a:effectLst/>
                        </a:rPr>
                        <a:t>University of </a:t>
                      </a:r>
                      <a:r>
                        <a:rPr lang="en-US" sz="1000" dirty="0" err="1">
                          <a:effectLst/>
                        </a:rPr>
                        <a:t>Barishal</a:t>
                      </a:r>
                      <a:endParaRPr lang="en-US" sz="1100" dirty="0">
                        <a:effectLst/>
                      </a:endParaRPr>
                    </a:p>
                    <a:p>
                      <a:pPr marL="0" marR="0" algn="ctr">
                        <a:spcBef>
                          <a:spcPts val="0"/>
                        </a:spcBef>
                        <a:spcAft>
                          <a:spcPts val="0"/>
                        </a:spcAft>
                      </a:pPr>
                      <a:r>
                        <a:rPr lang="en-US" sz="1000" cap="all" dirty="0">
                          <a:effectLst/>
                        </a:rPr>
                        <a:t> </a:t>
                      </a:r>
                      <a:endParaRPr lang="en-US" sz="10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6199014"/>
                  </a:ext>
                </a:extLst>
              </a:tr>
            </a:tbl>
          </a:graphicData>
        </a:graphic>
      </p:graphicFrame>
    </p:spTree>
    <p:extLst>
      <p:ext uri="{BB962C8B-B14F-4D97-AF65-F5344CB8AC3E}">
        <p14:creationId xmlns:p14="http://schemas.microsoft.com/office/powerpoint/2010/main" val="553333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E664-3076-4CD2-9DB7-051E13406E3A}"/>
              </a:ext>
            </a:extLst>
          </p:cNvPr>
          <p:cNvSpPr>
            <a:spLocks noGrp="1"/>
          </p:cNvSpPr>
          <p:nvPr>
            <p:ph type="title"/>
          </p:nvPr>
        </p:nvSpPr>
        <p:spPr/>
        <p:txBody>
          <a:bodyPr/>
          <a:lstStyle/>
          <a:p>
            <a:r>
              <a:rPr lang="en-US" b="1" dirty="0"/>
              <a:t>MATERIALS &amp; METHODS</a:t>
            </a:r>
            <a:endParaRPr lang="en-US" dirty="0"/>
          </a:p>
        </p:txBody>
      </p:sp>
      <p:sp>
        <p:nvSpPr>
          <p:cNvPr id="5" name="Rectangle 4">
            <a:extLst>
              <a:ext uri="{FF2B5EF4-FFF2-40B4-BE49-F238E27FC236}">
                <a16:creationId xmlns:a16="http://schemas.microsoft.com/office/drawing/2014/main" id="{A0E2FF0A-E07C-4E04-9B3F-4121F6C333B7}"/>
              </a:ext>
            </a:extLst>
          </p:cNvPr>
          <p:cNvSpPr/>
          <p:nvPr/>
        </p:nvSpPr>
        <p:spPr>
          <a:xfrm>
            <a:off x="914399" y="1642915"/>
            <a:ext cx="8033657" cy="978794"/>
          </a:xfrm>
          <a:prstGeom prst="rect">
            <a:avLst/>
          </a:prstGeom>
        </p:spPr>
        <p:txBody>
          <a:bodyPr wrap="square">
            <a:spAutoFit/>
          </a:bodyPr>
          <a:lstStyle/>
          <a:p>
            <a:r>
              <a:rPr lang="en-US" sz="2800" b="1" dirty="0"/>
              <a:t>Loading in the data</a:t>
            </a:r>
            <a:endParaRPr lang="en-US" sz="2800" dirty="0"/>
          </a:p>
          <a:p>
            <a:pPr>
              <a:lnSpc>
                <a:spcPct val="107000"/>
              </a:lnSpc>
              <a:spcBef>
                <a:spcPts val="200"/>
              </a:spcBef>
            </a:pPr>
            <a:endParaRPr lang="en-US"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AA195523-3248-427D-9F4F-7EA451C58E23}"/>
              </a:ext>
            </a:extLst>
          </p:cNvPr>
          <p:cNvSpPr>
            <a:spLocks noGrp="1" noChangeArrowheads="1"/>
          </p:cNvSpPr>
          <p:nvPr>
            <p:ph idx="1"/>
          </p:nvPr>
        </p:nvSpPr>
        <p:spPr bwMode="auto">
          <a:xfrm>
            <a:off x="838201" y="3127275"/>
            <a:ext cx="10697308" cy="22544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8088" numCol="1" anchor="ctr" anchorCtr="0" compatLnSpc="1">
            <a:prstTxWarp prst="textNoShape">
              <a:avLst/>
            </a:prstTxWarp>
            <a:spAutoFit/>
          </a:bodyPr>
          <a:lstStyle/>
          <a:p>
            <a:pPr marL="0" lvl="0" indent="0" algn="just" eaLnBrk="0" fontAlgn="base" hangingPunct="0">
              <a:lnSpc>
                <a:spcPct val="100000"/>
              </a:lnSpc>
              <a:spcBef>
                <a:spcPct val="0"/>
              </a:spcBef>
              <a:spcAft>
                <a:spcPct val="0"/>
              </a:spcAft>
              <a:buNone/>
            </a:pPr>
            <a:r>
              <a:rPr lang="en-US" altLang="en-US" sz="2400" dirty="0">
                <a:latin typeface="Arial" panose="020B0604020202020204" pitchFamily="34" charset="0"/>
              </a:rPr>
              <a:t>The date column is converted to a datetime index for time series analysis:</a:t>
            </a:r>
          </a:p>
          <a:p>
            <a:pPr marL="0" lvl="0" indent="0" algn="just" eaLnBrk="0" fontAlgn="base" hangingPunct="0">
              <a:lnSpc>
                <a:spcPct val="100000"/>
              </a:lnSpc>
              <a:spcBef>
                <a:spcPct val="0"/>
              </a:spcBef>
              <a:spcAft>
                <a:spcPct val="0"/>
              </a:spcAft>
              <a:buNone/>
            </a:pPr>
            <a:r>
              <a:rPr lang="en-US" altLang="en-US" sz="2400" dirty="0">
                <a:latin typeface="Arial" panose="020B0604020202020204" pitchFamily="34" charset="0"/>
              </a:rPr>
              <a:t>import pandas as pd</a:t>
            </a:r>
          </a:p>
          <a:p>
            <a:pPr marL="0" lvl="0" indent="0" algn="just" eaLnBrk="0" fontAlgn="base" hangingPunct="0">
              <a:lnSpc>
                <a:spcPct val="100000"/>
              </a:lnSpc>
              <a:spcBef>
                <a:spcPct val="0"/>
              </a:spcBef>
              <a:spcAft>
                <a:spcPct val="0"/>
              </a:spcAft>
              <a:buNone/>
            </a:pPr>
            <a:endParaRPr lang="en-US" altLang="en-US" sz="2400" dirty="0">
              <a:latin typeface="Arial" panose="020B0604020202020204" pitchFamily="34" charset="0"/>
            </a:endParaRPr>
          </a:p>
          <a:p>
            <a:pPr marL="0" lvl="0" indent="0" algn="just" eaLnBrk="0" fontAlgn="base" hangingPunct="0">
              <a:lnSpc>
                <a:spcPct val="100000"/>
              </a:lnSpc>
              <a:spcBef>
                <a:spcPct val="0"/>
              </a:spcBef>
              <a:spcAft>
                <a:spcPct val="0"/>
              </a:spcAft>
              <a:buNone/>
            </a:pPr>
            <a:r>
              <a:rPr lang="en-US" altLang="en-US" sz="2400" dirty="0">
                <a:latin typeface="Arial" panose="020B0604020202020204" pitchFamily="34" charset="0"/>
              </a:rPr>
              <a:t>weather = </a:t>
            </a:r>
            <a:r>
              <a:rPr lang="en-US" altLang="en-US" sz="2400" dirty="0" err="1">
                <a:latin typeface="Arial" panose="020B0604020202020204" pitchFamily="34" charset="0"/>
              </a:rPr>
              <a:t>pd.read_csv</a:t>
            </a:r>
            <a:r>
              <a:rPr lang="en-US" altLang="en-US" sz="2400" dirty="0">
                <a:latin typeface="Arial" panose="020B0604020202020204" pitchFamily="34" charset="0"/>
              </a:rPr>
              <a:t>("/content/weather.csv", </a:t>
            </a:r>
            <a:r>
              <a:rPr lang="en-US" altLang="en-US" sz="2400" dirty="0" err="1">
                <a:latin typeface="Arial" panose="020B0604020202020204" pitchFamily="34" charset="0"/>
              </a:rPr>
              <a:t>index_col</a:t>
            </a:r>
            <a:r>
              <a:rPr lang="en-US" altLang="en-US" sz="2400" dirty="0">
                <a:latin typeface="Arial" panose="020B0604020202020204" pitchFamily="34" charset="0"/>
              </a:rPr>
              <a:t>="DATE")</a:t>
            </a:r>
          </a:p>
          <a:p>
            <a:pPr marL="0" lvl="0" indent="0" algn="just" eaLnBrk="0" fontAlgn="base" hangingPunct="0">
              <a:lnSpc>
                <a:spcPct val="100000"/>
              </a:lnSpc>
              <a:spcBef>
                <a:spcPct val="0"/>
              </a:spcBef>
              <a:spcAft>
                <a:spcPct val="0"/>
              </a:spcAft>
              <a:buNone/>
            </a:pPr>
            <a:r>
              <a:rPr lang="en-US" altLang="en-US" sz="2400" dirty="0" err="1">
                <a:latin typeface="Arial" panose="020B0604020202020204" pitchFamily="34" charset="0"/>
              </a:rPr>
              <a:t>weather.index</a:t>
            </a:r>
            <a:r>
              <a:rPr lang="en-US" altLang="en-US" sz="2400" dirty="0">
                <a:latin typeface="Arial" panose="020B0604020202020204" pitchFamily="34" charset="0"/>
              </a:rPr>
              <a:t> = </a:t>
            </a:r>
            <a:r>
              <a:rPr lang="en-US" altLang="en-US" sz="2400" dirty="0" err="1">
                <a:latin typeface="Arial" panose="020B0604020202020204" pitchFamily="34" charset="0"/>
              </a:rPr>
              <a:t>pd.to_datetime</a:t>
            </a:r>
            <a:r>
              <a:rPr lang="en-US" altLang="en-US" sz="2400" dirty="0">
                <a:latin typeface="Arial" panose="020B0604020202020204" pitchFamily="34" charset="0"/>
              </a:rPr>
              <a:t>(</a:t>
            </a:r>
            <a:r>
              <a:rPr lang="en-US" altLang="en-US" sz="2400" dirty="0" err="1">
                <a:latin typeface="Arial" panose="020B0604020202020204" pitchFamily="34" charset="0"/>
              </a:rPr>
              <a:t>weather.index</a:t>
            </a:r>
            <a:r>
              <a:rPr lang="en-US" altLang="en-US" sz="2400" dirty="0">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3386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E664-3076-4CD2-9DB7-051E13406E3A}"/>
              </a:ext>
            </a:extLst>
          </p:cNvPr>
          <p:cNvSpPr>
            <a:spLocks noGrp="1"/>
          </p:cNvSpPr>
          <p:nvPr>
            <p:ph type="title"/>
          </p:nvPr>
        </p:nvSpPr>
        <p:spPr/>
        <p:txBody>
          <a:bodyPr/>
          <a:lstStyle/>
          <a:p>
            <a:r>
              <a:rPr lang="en-US" b="1" dirty="0"/>
              <a:t>MATERIALS &amp; METHODS</a:t>
            </a:r>
            <a:endParaRPr lang="en-US" dirty="0"/>
          </a:p>
        </p:txBody>
      </p:sp>
      <p:sp>
        <p:nvSpPr>
          <p:cNvPr id="3" name="Content Placeholder 2">
            <a:extLst>
              <a:ext uri="{FF2B5EF4-FFF2-40B4-BE49-F238E27FC236}">
                <a16:creationId xmlns:a16="http://schemas.microsoft.com/office/drawing/2014/main" id="{8E39F3D7-5143-487C-9C0A-CE4CC12A4667}"/>
              </a:ext>
            </a:extLst>
          </p:cNvPr>
          <p:cNvSpPr>
            <a:spLocks noGrp="1"/>
          </p:cNvSpPr>
          <p:nvPr>
            <p:ph idx="1"/>
          </p:nvPr>
        </p:nvSpPr>
        <p:spPr>
          <a:xfrm>
            <a:off x="838200" y="2332653"/>
            <a:ext cx="10515600" cy="3844310"/>
          </a:xfrm>
        </p:spPr>
        <p:txBody>
          <a:bodyPr>
            <a:normAutofit/>
          </a:bodyPr>
          <a:lstStyle/>
          <a:p>
            <a:pPr algn="just"/>
            <a:r>
              <a:rPr lang="en-US" sz="2400" dirty="0"/>
              <a:t>Missing values in the '</a:t>
            </a:r>
            <a:r>
              <a:rPr lang="en-US" sz="2400" dirty="0" err="1"/>
              <a:t>tavg</a:t>
            </a:r>
            <a:r>
              <a:rPr lang="en-US" sz="2400" dirty="0"/>
              <a:t>' column are filled with the mean, and forward fill is applied to handle remaining missing data:</a:t>
            </a:r>
          </a:p>
          <a:p>
            <a:pPr algn="just"/>
            <a:r>
              <a:rPr lang="en-US" sz="2400" dirty="0"/>
              <a:t>weather['</a:t>
            </a:r>
            <a:r>
              <a:rPr lang="en-US" sz="2400" dirty="0" err="1"/>
              <a:t>tavg</a:t>
            </a:r>
            <a:r>
              <a:rPr lang="en-US" sz="2400" dirty="0"/>
              <a:t>'] = weather['</a:t>
            </a:r>
            <a:r>
              <a:rPr lang="en-US" sz="2400" dirty="0" err="1"/>
              <a:t>tavg</a:t>
            </a:r>
            <a:r>
              <a:rPr lang="en-US" sz="2400" dirty="0"/>
              <a:t>'].</a:t>
            </a:r>
            <a:r>
              <a:rPr lang="en-US" sz="2400" dirty="0" err="1"/>
              <a:t>fillna</a:t>
            </a:r>
            <a:r>
              <a:rPr lang="en-US" sz="2400" dirty="0"/>
              <a:t>(weather['</a:t>
            </a:r>
            <a:r>
              <a:rPr lang="en-US" sz="2400" dirty="0" err="1"/>
              <a:t>tavg</a:t>
            </a:r>
            <a:r>
              <a:rPr lang="en-US" sz="2400" dirty="0"/>
              <a:t>'].mean())</a:t>
            </a:r>
          </a:p>
          <a:p>
            <a:pPr algn="just"/>
            <a:r>
              <a:rPr lang="en-US" sz="2400" dirty="0"/>
              <a:t>weather = </a:t>
            </a:r>
            <a:r>
              <a:rPr lang="en-US" sz="2400" dirty="0" err="1"/>
              <a:t>weather.ffill</a:t>
            </a:r>
            <a:r>
              <a:rPr lang="en-US" sz="2400" dirty="0"/>
              <a:t>()</a:t>
            </a:r>
          </a:p>
          <a:p>
            <a:pPr algn="just"/>
            <a:endParaRPr lang="en-US" sz="2400" dirty="0"/>
          </a:p>
        </p:txBody>
      </p:sp>
      <p:sp>
        <p:nvSpPr>
          <p:cNvPr id="5" name="Rectangle 4">
            <a:extLst>
              <a:ext uri="{FF2B5EF4-FFF2-40B4-BE49-F238E27FC236}">
                <a16:creationId xmlns:a16="http://schemas.microsoft.com/office/drawing/2014/main" id="{A0E2FF0A-E07C-4E04-9B3F-4121F6C333B7}"/>
              </a:ext>
            </a:extLst>
          </p:cNvPr>
          <p:cNvSpPr/>
          <p:nvPr/>
        </p:nvSpPr>
        <p:spPr>
          <a:xfrm>
            <a:off x="914399" y="1642915"/>
            <a:ext cx="8033657" cy="530594"/>
          </a:xfrm>
          <a:prstGeom prst="rect">
            <a:avLst/>
          </a:prstGeom>
        </p:spPr>
        <p:txBody>
          <a:bodyPr wrap="square">
            <a:spAutoFit/>
          </a:bodyPr>
          <a:lstStyle/>
          <a:p>
            <a:pPr>
              <a:lnSpc>
                <a:spcPct val="107000"/>
              </a:lnSpc>
              <a:spcBef>
                <a:spcPts val="200"/>
              </a:spcBef>
            </a:pPr>
            <a:r>
              <a:rPr lang="en-US" sz="2800" b="1" dirty="0"/>
              <a:t>Cleaning missing values</a:t>
            </a:r>
            <a:endParaRPr lang="en-US"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623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E664-3076-4CD2-9DB7-051E13406E3A}"/>
              </a:ext>
            </a:extLst>
          </p:cNvPr>
          <p:cNvSpPr>
            <a:spLocks noGrp="1"/>
          </p:cNvSpPr>
          <p:nvPr>
            <p:ph type="title"/>
          </p:nvPr>
        </p:nvSpPr>
        <p:spPr/>
        <p:txBody>
          <a:bodyPr/>
          <a:lstStyle/>
          <a:p>
            <a:r>
              <a:rPr lang="en-US" b="1" dirty="0"/>
              <a:t>MATERIALS &amp; METHODS</a:t>
            </a:r>
            <a:endParaRPr lang="en-US" dirty="0"/>
          </a:p>
        </p:txBody>
      </p:sp>
      <p:sp>
        <p:nvSpPr>
          <p:cNvPr id="3" name="Content Placeholder 2">
            <a:extLst>
              <a:ext uri="{FF2B5EF4-FFF2-40B4-BE49-F238E27FC236}">
                <a16:creationId xmlns:a16="http://schemas.microsoft.com/office/drawing/2014/main" id="{8E39F3D7-5143-487C-9C0A-CE4CC12A4667}"/>
              </a:ext>
            </a:extLst>
          </p:cNvPr>
          <p:cNvSpPr>
            <a:spLocks noGrp="1"/>
          </p:cNvSpPr>
          <p:nvPr>
            <p:ph idx="1"/>
          </p:nvPr>
        </p:nvSpPr>
        <p:spPr>
          <a:xfrm>
            <a:off x="838200" y="2332653"/>
            <a:ext cx="10515600" cy="3844310"/>
          </a:xfrm>
        </p:spPr>
        <p:txBody>
          <a:bodyPr>
            <a:normAutofit/>
          </a:bodyPr>
          <a:lstStyle/>
          <a:p>
            <a:pPr algn="just"/>
            <a:r>
              <a:rPr lang="en-US" sz="2400" dirty="0"/>
              <a:t>Relevant features are selected, and a target variable ('target') is created by shifting the '</a:t>
            </a:r>
            <a:r>
              <a:rPr lang="en-US" sz="2400" dirty="0" err="1"/>
              <a:t>tavg</a:t>
            </a:r>
            <a:r>
              <a:rPr lang="en-US" sz="2400" dirty="0"/>
              <a:t>' column:</a:t>
            </a:r>
          </a:p>
          <a:p>
            <a:pPr algn="just"/>
            <a:r>
              <a:rPr lang="en-US" sz="2400" dirty="0"/>
              <a:t>predictors = </a:t>
            </a:r>
            <a:r>
              <a:rPr lang="en-US" sz="2400" dirty="0" err="1"/>
              <a:t>weather.columns</a:t>
            </a:r>
            <a:r>
              <a:rPr lang="en-US" sz="2400" dirty="0"/>
              <a:t>[~</a:t>
            </a:r>
            <a:r>
              <a:rPr lang="en-US" sz="2400" dirty="0" err="1"/>
              <a:t>weather.columns.isin</a:t>
            </a:r>
            <a:r>
              <a:rPr lang="en-US" sz="2400" dirty="0"/>
              <a:t>(["target", "name", "station"])]</a:t>
            </a:r>
          </a:p>
          <a:p>
            <a:pPr algn="just"/>
            <a:r>
              <a:rPr lang="en-US" sz="2400" dirty="0"/>
              <a:t>weather["target"] = </a:t>
            </a:r>
            <a:r>
              <a:rPr lang="en-US" sz="2400" dirty="0" err="1"/>
              <a:t>weather.shift</a:t>
            </a:r>
            <a:r>
              <a:rPr lang="en-US" sz="2400" dirty="0"/>
              <a:t>(-1)["</a:t>
            </a:r>
            <a:r>
              <a:rPr lang="en-US" sz="2400" dirty="0" err="1"/>
              <a:t>tavg</a:t>
            </a:r>
            <a:r>
              <a:rPr lang="en-US" sz="2400" dirty="0"/>
              <a:t>"]</a:t>
            </a:r>
          </a:p>
          <a:p>
            <a:pPr algn="just"/>
            <a:r>
              <a:rPr lang="en-US" sz="2400" dirty="0"/>
              <a:t>weather = </a:t>
            </a:r>
            <a:r>
              <a:rPr lang="en-US" sz="2400" dirty="0" err="1"/>
              <a:t>weather.ffill</a:t>
            </a:r>
            <a:r>
              <a:rPr lang="en-US" sz="2400" dirty="0"/>
              <a:t>()</a:t>
            </a:r>
          </a:p>
          <a:p>
            <a:pPr algn="just"/>
            <a:endParaRPr lang="en-US" sz="2400" dirty="0"/>
          </a:p>
        </p:txBody>
      </p:sp>
      <p:sp>
        <p:nvSpPr>
          <p:cNvPr id="5" name="Rectangle 4">
            <a:extLst>
              <a:ext uri="{FF2B5EF4-FFF2-40B4-BE49-F238E27FC236}">
                <a16:creationId xmlns:a16="http://schemas.microsoft.com/office/drawing/2014/main" id="{A0E2FF0A-E07C-4E04-9B3F-4121F6C333B7}"/>
              </a:ext>
            </a:extLst>
          </p:cNvPr>
          <p:cNvSpPr/>
          <p:nvPr/>
        </p:nvSpPr>
        <p:spPr>
          <a:xfrm>
            <a:off x="914399" y="1642915"/>
            <a:ext cx="8033657" cy="1008931"/>
          </a:xfrm>
          <a:prstGeom prst="rect">
            <a:avLst/>
          </a:prstGeom>
        </p:spPr>
        <p:txBody>
          <a:bodyPr wrap="square">
            <a:spAutoFit/>
          </a:bodyPr>
          <a:lstStyle/>
          <a:p>
            <a:pPr>
              <a:lnSpc>
                <a:spcPct val="107000"/>
              </a:lnSpc>
              <a:spcBef>
                <a:spcPts val="200"/>
              </a:spcBef>
            </a:pPr>
            <a:r>
              <a:rPr lang="en-US" sz="2800" b="1" dirty="0"/>
              <a:t>Prepping data for machine learning</a:t>
            </a:r>
            <a:endParaRPr lang="en-US" sz="2800" dirty="0"/>
          </a:p>
          <a:p>
            <a:pPr>
              <a:lnSpc>
                <a:spcPct val="107000"/>
              </a:lnSpc>
              <a:spcBef>
                <a:spcPts val="200"/>
              </a:spcBef>
            </a:pPr>
            <a:endParaRPr lang="en-US"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9166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E664-3076-4CD2-9DB7-051E13406E3A}"/>
              </a:ext>
            </a:extLst>
          </p:cNvPr>
          <p:cNvSpPr>
            <a:spLocks noGrp="1"/>
          </p:cNvSpPr>
          <p:nvPr>
            <p:ph type="title"/>
          </p:nvPr>
        </p:nvSpPr>
        <p:spPr/>
        <p:txBody>
          <a:bodyPr/>
          <a:lstStyle/>
          <a:p>
            <a:r>
              <a:rPr lang="en-US" b="1" dirty="0"/>
              <a:t>MATERIALS &amp; METHODS</a:t>
            </a:r>
            <a:endParaRPr lang="en-US" dirty="0"/>
          </a:p>
        </p:txBody>
      </p:sp>
      <p:sp>
        <p:nvSpPr>
          <p:cNvPr id="3" name="Content Placeholder 2">
            <a:extLst>
              <a:ext uri="{FF2B5EF4-FFF2-40B4-BE49-F238E27FC236}">
                <a16:creationId xmlns:a16="http://schemas.microsoft.com/office/drawing/2014/main" id="{8E39F3D7-5143-487C-9C0A-CE4CC12A4667}"/>
              </a:ext>
            </a:extLst>
          </p:cNvPr>
          <p:cNvSpPr>
            <a:spLocks noGrp="1"/>
          </p:cNvSpPr>
          <p:nvPr>
            <p:ph idx="1"/>
          </p:nvPr>
        </p:nvSpPr>
        <p:spPr>
          <a:xfrm>
            <a:off x="838200" y="2332653"/>
            <a:ext cx="10515600" cy="3844310"/>
          </a:xfrm>
        </p:spPr>
        <p:txBody>
          <a:bodyPr>
            <a:normAutofit/>
          </a:bodyPr>
          <a:lstStyle/>
          <a:p>
            <a:pPr algn="just"/>
            <a:r>
              <a:rPr lang="en-US" sz="2400" dirty="0"/>
              <a:t>A Ridge Regression model is trained to predict the target variable:</a:t>
            </a:r>
          </a:p>
          <a:p>
            <a:pPr algn="just"/>
            <a:r>
              <a:rPr lang="en-US" sz="2400" dirty="0"/>
              <a:t>from </a:t>
            </a:r>
            <a:r>
              <a:rPr lang="en-US" sz="2400" dirty="0" err="1"/>
              <a:t>sklearn.linear_model</a:t>
            </a:r>
            <a:r>
              <a:rPr lang="en-US" sz="2400" dirty="0"/>
              <a:t> import Ridge</a:t>
            </a:r>
          </a:p>
          <a:p>
            <a:pPr algn="just"/>
            <a:endParaRPr lang="en-US" sz="2400" dirty="0"/>
          </a:p>
          <a:p>
            <a:pPr algn="just"/>
            <a:r>
              <a:rPr lang="en-US" sz="2400" dirty="0" err="1"/>
              <a:t>rr</a:t>
            </a:r>
            <a:r>
              <a:rPr lang="en-US" sz="2400" dirty="0"/>
              <a:t> = Ridge(alpha=.1)</a:t>
            </a:r>
          </a:p>
          <a:p>
            <a:pPr algn="just"/>
            <a:r>
              <a:rPr lang="en-US" sz="2400" dirty="0" err="1"/>
              <a:t>rr.fit</a:t>
            </a:r>
            <a:r>
              <a:rPr lang="en-US" sz="2400" dirty="0"/>
              <a:t>(train[predictors], train["target"]) # 'train' would be a subset of the data for training</a:t>
            </a:r>
          </a:p>
          <a:p>
            <a:pPr algn="just"/>
            <a:endParaRPr lang="en-US" sz="2400" dirty="0"/>
          </a:p>
        </p:txBody>
      </p:sp>
      <p:sp>
        <p:nvSpPr>
          <p:cNvPr id="5" name="Rectangle 4">
            <a:extLst>
              <a:ext uri="{FF2B5EF4-FFF2-40B4-BE49-F238E27FC236}">
                <a16:creationId xmlns:a16="http://schemas.microsoft.com/office/drawing/2014/main" id="{A0E2FF0A-E07C-4E04-9B3F-4121F6C333B7}"/>
              </a:ext>
            </a:extLst>
          </p:cNvPr>
          <p:cNvSpPr/>
          <p:nvPr/>
        </p:nvSpPr>
        <p:spPr>
          <a:xfrm>
            <a:off x="914399" y="1642915"/>
            <a:ext cx="8033657" cy="523220"/>
          </a:xfrm>
          <a:prstGeom prst="rect">
            <a:avLst/>
          </a:prstGeom>
        </p:spPr>
        <p:txBody>
          <a:bodyPr wrap="square">
            <a:spAutoFit/>
          </a:bodyPr>
          <a:lstStyle/>
          <a:p>
            <a:r>
              <a:rPr lang="en-US" sz="2800" b="1" dirty="0"/>
              <a:t>Train a machine learning model</a:t>
            </a:r>
            <a:endParaRPr lang="en-US" sz="2800" dirty="0"/>
          </a:p>
        </p:txBody>
      </p:sp>
    </p:spTree>
    <p:extLst>
      <p:ext uri="{BB962C8B-B14F-4D97-AF65-F5344CB8AC3E}">
        <p14:creationId xmlns:p14="http://schemas.microsoft.com/office/powerpoint/2010/main" val="4005901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E664-3076-4CD2-9DB7-051E13406E3A}"/>
              </a:ext>
            </a:extLst>
          </p:cNvPr>
          <p:cNvSpPr>
            <a:spLocks noGrp="1"/>
          </p:cNvSpPr>
          <p:nvPr>
            <p:ph type="title"/>
          </p:nvPr>
        </p:nvSpPr>
        <p:spPr/>
        <p:txBody>
          <a:bodyPr/>
          <a:lstStyle/>
          <a:p>
            <a:r>
              <a:rPr lang="en-US" b="1" dirty="0"/>
              <a:t>MATERIALS &amp; METHODS</a:t>
            </a:r>
            <a:endParaRPr lang="en-US" dirty="0"/>
          </a:p>
        </p:txBody>
      </p:sp>
      <p:sp>
        <p:nvSpPr>
          <p:cNvPr id="3" name="Content Placeholder 2">
            <a:extLst>
              <a:ext uri="{FF2B5EF4-FFF2-40B4-BE49-F238E27FC236}">
                <a16:creationId xmlns:a16="http://schemas.microsoft.com/office/drawing/2014/main" id="{8E39F3D7-5143-487C-9C0A-CE4CC12A4667}"/>
              </a:ext>
            </a:extLst>
          </p:cNvPr>
          <p:cNvSpPr>
            <a:spLocks noGrp="1"/>
          </p:cNvSpPr>
          <p:nvPr>
            <p:ph idx="1"/>
          </p:nvPr>
        </p:nvSpPr>
        <p:spPr>
          <a:xfrm>
            <a:off x="838200" y="2332653"/>
            <a:ext cx="10515600" cy="3844310"/>
          </a:xfrm>
        </p:spPr>
        <p:txBody>
          <a:bodyPr>
            <a:normAutofit/>
          </a:bodyPr>
          <a:lstStyle/>
          <a:p>
            <a:pPr algn="just"/>
            <a:r>
              <a:rPr lang="en-US" sz="2400" dirty="0"/>
              <a:t>A </a:t>
            </a:r>
            <a:r>
              <a:rPr lang="en-US" sz="2400" dirty="0" err="1"/>
              <a:t>backtesting</a:t>
            </a:r>
            <a:r>
              <a:rPr lang="en-US" sz="2400" dirty="0"/>
              <a:t> function is used to evaluate the model's performance on unseen data:</a:t>
            </a:r>
          </a:p>
          <a:p>
            <a:pPr algn="just"/>
            <a:r>
              <a:rPr lang="en-US" sz="2400" dirty="0"/>
              <a:t>def </a:t>
            </a:r>
            <a:r>
              <a:rPr lang="en-US" sz="2400" dirty="0" err="1"/>
              <a:t>backtest</a:t>
            </a:r>
            <a:r>
              <a:rPr lang="en-US" sz="2400" dirty="0"/>
              <a:t>(weather, model, predictors, start=3650, step=90):</a:t>
            </a:r>
          </a:p>
          <a:p>
            <a:pPr algn="just"/>
            <a:r>
              <a:rPr lang="en-US" sz="2400" dirty="0"/>
              <a:t>    # ... (function implementation as shown in your code) ...</a:t>
            </a:r>
          </a:p>
          <a:p>
            <a:pPr algn="just"/>
            <a:r>
              <a:rPr lang="en-US" sz="2400" dirty="0"/>
              <a:t>    return </a:t>
            </a:r>
            <a:r>
              <a:rPr lang="en-US" sz="2400" dirty="0" err="1"/>
              <a:t>pd.concat</a:t>
            </a:r>
            <a:r>
              <a:rPr lang="en-US" sz="2400" dirty="0"/>
              <a:t>(</a:t>
            </a:r>
            <a:r>
              <a:rPr lang="en-US" sz="2400" dirty="0" err="1"/>
              <a:t>all_predictions</a:t>
            </a:r>
            <a:r>
              <a:rPr lang="en-US" sz="2400" dirty="0"/>
              <a:t>)</a:t>
            </a:r>
          </a:p>
          <a:p>
            <a:pPr algn="just"/>
            <a:endParaRPr lang="en-US" sz="2400" dirty="0"/>
          </a:p>
          <a:p>
            <a:pPr algn="just"/>
            <a:r>
              <a:rPr lang="en-US" sz="2400" dirty="0"/>
              <a:t>predictions = </a:t>
            </a:r>
            <a:r>
              <a:rPr lang="en-US" sz="2400" dirty="0" err="1"/>
              <a:t>backtest</a:t>
            </a:r>
            <a:r>
              <a:rPr lang="en-US" sz="2400" dirty="0"/>
              <a:t>(weather, </a:t>
            </a:r>
            <a:r>
              <a:rPr lang="en-US" sz="2400" dirty="0" err="1"/>
              <a:t>rr</a:t>
            </a:r>
            <a:r>
              <a:rPr lang="en-US" sz="2400" dirty="0"/>
              <a:t>, predictors)</a:t>
            </a:r>
          </a:p>
          <a:p>
            <a:pPr algn="just"/>
            <a:endParaRPr lang="en-US" sz="2400" dirty="0"/>
          </a:p>
        </p:txBody>
      </p:sp>
      <p:sp>
        <p:nvSpPr>
          <p:cNvPr id="5" name="Rectangle 4">
            <a:extLst>
              <a:ext uri="{FF2B5EF4-FFF2-40B4-BE49-F238E27FC236}">
                <a16:creationId xmlns:a16="http://schemas.microsoft.com/office/drawing/2014/main" id="{A0E2FF0A-E07C-4E04-9B3F-4121F6C333B7}"/>
              </a:ext>
            </a:extLst>
          </p:cNvPr>
          <p:cNvSpPr/>
          <p:nvPr/>
        </p:nvSpPr>
        <p:spPr>
          <a:xfrm>
            <a:off x="914399" y="1642915"/>
            <a:ext cx="8033657" cy="1008931"/>
          </a:xfrm>
          <a:prstGeom prst="rect">
            <a:avLst/>
          </a:prstGeom>
        </p:spPr>
        <p:txBody>
          <a:bodyPr wrap="square">
            <a:spAutoFit/>
          </a:bodyPr>
          <a:lstStyle/>
          <a:p>
            <a:pPr>
              <a:lnSpc>
                <a:spcPct val="107000"/>
              </a:lnSpc>
              <a:spcBef>
                <a:spcPts val="200"/>
              </a:spcBef>
            </a:pPr>
            <a:r>
              <a:rPr lang="en-US" sz="2800" b="1" dirty="0"/>
              <a:t>Making predictions</a:t>
            </a:r>
            <a:endParaRPr lang="en-US" sz="2800" dirty="0"/>
          </a:p>
          <a:p>
            <a:pPr>
              <a:lnSpc>
                <a:spcPct val="107000"/>
              </a:lnSpc>
              <a:spcBef>
                <a:spcPts val="200"/>
              </a:spcBef>
            </a:pPr>
            <a:endParaRPr lang="en-US"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5368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E664-3076-4CD2-9DB7-051E13406E3A}"/>
              </a:ext>
            </a:extLst>
          </p:cNvPr>
          <p:cNvSpPr>
            <a:spLocks noGrp="1"/>
          </p:cNvSpPr>
          <p:nvPr>
            <p:ph type="title"/>
          </p:nvPr>
        </p:nvSpPr>
        <p:spPr/>
        <p:txBody>
          <a:bodyPr/>
          <a:lstStyle/>
          <a:p>
            <a:r>
              <a:rPr lang="en-US" b="1" dirty="0"/>
              <a:t>MATERIALS &amp; METHODS</a:t>
            </a:r>
            <a:endParaRPr lang="en-US" dirty="0"/>
          </a:p>
        </p:txBody>
      </p:sp>
      <p:sp>
        <p:nvSpPr>
          <p:cNvPr id="3" name="Content Placeholder 2">
            <a:extLst>
              <a:ext uri="{FF2B5EF4-FFF2-40B4-BE49-F238E27FC236}">
                <a16:creationId xmlns:a16="http://schemas.microsoft.com/office/drawing/2014/main" id="{8E39F3D7-5143-487C-9C0A-CE4CC12A4667}"/>
              </a:ext>
            </a:extLst>
          </p:cNvPr>
          <p:cNvSpPr>
            <a:spLocks noGrp="1"/>
          </p:cNvSpPr>
          <p:nvPr>
            <p:ph idx="1"/>
          </p:nvPr>
        </p:nvSpPr>
        <p:spPr>
          <a:xfrm>
            <a:off x="838200" y="2332653"/>
            <a:ext cx="10515600" cy="3844310"/>
          </a:xfrm>
        </p:spPr>
        <p:txBody>
          <a:bodyPr>
            <a:normAutofit/>
          </a:bodyPr>
          <a:lstStyle/>
          <a:p>
            <a:pPr algn="just"/>
            <a:r>
              <a:rPr lang="en-US" sz="2400" dirty="0"/>
              <a:t>Rolling averages and expanding means are calculated to create new features:</a:t>
            </a:r>
          </a:p>
          <a:p>
            <a:pPr algn="just"/>
            <a:r>
              <a:rPr lang="en-US" sz="2400" dirty="0"/>
              <a:t>def </a:t>
            </a:r>
            <a:r>
              <a:rPr lang="en-US" sz="2400" dirty="0" err="1"/>
              <a:t>compute_rolling</a:t>
            </a:r>
            <a:r>
              <a:rPr lang="en-US" sz="2400" dirty="0"/>
              <a:t>(weather, horizon, col):</a:t>
            </a:r>
          </a:p>
          <a:p>
            <a:pPr algn="just"/>
            <a:r>
              <a:rPr lang="en-US" sz="2400" dirty="0"/>
              <a:t>    # ... (function implementation) ...</a:t>
            </a:r>
          </a:p>
          <a:p>
            <a:pPr algn="just"/>
            <a:r>
              <a:rPr lang="en-US" sz="2400" dirty="0"/>
              <a:t>    return weather</a:t>
            </a:r>
          </a:p>
          <a:p>
            <a:pPr algn="just"/>
            <a:endParaRPr lang="en-US" sz="2400" dirty="0"/>
          </a:p>
          <a:p>
            <a:pPr algn="just"/>
            <a:r>
              <a:rPr lang="en-US" sz="2400" dirty="0"/>
              <a:t># ... (code to apply rolling and expanding calculations) ...</a:t>
            </a:r>
          </a:p>
          <a:p>
            <a:pPr algn="just"/>
            <a:endParaRPr lang="en-US" sz="2400" dirty="0"/>
          </a:p>
        </p:txBody>
      </p:sp>
      <p:sp>
        <p:nvSpPr>
          <p:cNvPr id="5" name="Rectangle 4">
            <a:extLst>
              <a:ext uri="{FF2B5EF4-FFF2-40B4-BE49-F238E27FC236}">
                <a16:creationId xmlns:a16="http://schemas.microsoft.com/office/drawing/2014/main" id="{A0E2FF0A-E07C-4E04-9B3F-4121F6C333B7}"/>
              </a:ext>
            </a:extLst>
          </p:cNvPr>
          <p:cNvSpPr/>
          <p:nvPr/>
        </p:nvSpPr>
        <p:spPr>
          <a:xfrm>
            <a:off x="914399" y="1642915"/>
            <a:ext cx="8033657" cy="1008931"/>
          </a:xfrm>
          <a:prstGeom prst="rect">
            <a:avLst/>
          </a:prstGeom>
        </p:spPr>
        <p:txBody>
          <a:bodyPr wrap="square">
            <a:spAutoFit/>
          </a:bodyPr>
          <a:lstStyle/>
          <a:p>
            <a:pPr>
              <a:lnSpc>
                <a:spcPct val="107000"/>
              </a:lnSpc>
              <a:spcBef>
                <a:spcPts val="200"/>
              </a:spcBef>
            </a:pPr>
            <a:r>
              <a:rPr lang="en-US" sz="2800" b="1" dirty="0"/>
              <a:t>Adding more predictors</a:t>
            </a:r>
            <a:endParaRPr lang="en-US" sz="2800" dirty="0"/>
          </a:p>
          <a:p>
            <a:pPr>
              <a:lnSpc>
                <a:spcPct val="107000"/>
              </a:lnSpc>
              <a:spcBef>
                <a:spcPts val="200"/>
              </a:spcBef>
            </a:pPr>
            <a:endParaRPr lang="en-US"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0060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E664-3076-4CD2-9DB7-051E13406E3A}"/>
              </a:ext>
            </a:extLst>
          </p:cNvPr>
          <p:cNvSpPr>
            <a:spLocks noGrp="1"/>
          </p:cNvSpPr>
          <p:nvPr>
            <p:ph type="title"/>
          </p:nvPr>
        </p:nvSpPr>
        <p:spPr/>
        <p:txBody>
          <a:bodyPr/>
          <a:lstStyle/>
          <a:p>
            <a:r>
              <a:rPr lang="en-US" b="1" dirty="0"/>
              <a:t>MATERIALS &amp; METHODS</a:t>
            </a:r>
            <a:endParaRPr lang="en-US" dirty="0"/>
          </a:p>
        </p:txBody>
      </p:sp>
      <p:sp>
        <p:nvSpPr>
          <p:cNvPr id="3" name="Content Placeholder 2">
            <a:extLst>
              <a:ext uri="{FF2B5EF4-FFF2-40B4-BE49-F238E27FC236}">
                <a16:creationId xmlns:a16="http://schemas.microsoft.com/office/drawing/2014/main" id="{8E39F3D7-5143-487C-9C0A-CE4CC12A4667}"/>
              </a:ext>
            </a:extLst>
          </p:cNvPr>
          <p:cNvSpPr>
            <a:spLocks noGrp="1"/>
          </p:cNvSpPr>
          <p:nvPr>
            <p:ph idx="1"/>
          </p:nvPr>
        </p:nvSpPr>
        <p:spPr>
          <a:xfrm>
            <a:off x="838200" y="2332653"/>
            <a:ext cx="10515600" cy="3844310"/>
          </a:xfrm>
        </p:spPr>
        <p:txBody>
          <a:bodyPr>
            <a:normAutofit/>
          </a:bodyPr>
          <a:lstStyle/>
          <a:p>
            <a:pPr algn="just"/>
            <a:r>
              <a:rPr lang="en-US" sz="2400" dirty="0"/>
              <a:t>Model performance is evaluated using metrics like Mean Absolute Error (MAE):</a:t>
            </a:r>
          </a:p>
          <a:p>
            <a:pPr algn="just"/>
            <a:r>
              <a:rPr lang="en-US" sz="2400" dirty="0"/>
              <a:t>from </a:t>
            </a:r>
            <a:r>
              <a:rPr lang="en-US" sz="2400" dirty="0" err="1"/>
              <a:t>sklearn.metrics</a:t>
            </a:r>
            <a:r>
              <a:rPr lang="en-US" sz="2400" dirty="0"/>
              <a:t> import </a:t>
            </a:r>
            <a:r>
              <a:rPr lang="en-US" sz="2400" dirty="0" err="1"/>
              <a:t>mean_absolute_error</a:t>
            </a:r>
            <a:endParaRPr lang="en-US" sz="2400" dirty="0"/>
          </a:p>
          <a:p>
            <a:pPr algn="just"/>
            <a:endParaRPr lang="en-US" sz="2400" dirty="0"/>
          </a:p>
          <a:p>
            <a:pPr algn="just"/>
            <a:r>
              <a:rPr lang="en-US" sz="2400" dirty="0" err="1"/>
              <a:t>mean_absolute_error</a:t>
            </a:r>
            <a:r>
              <a:rPr lang="en-US" sz="2400" dirty="0"/>
              <a:t>(predictions["actual"], predictions["prediction"])</a:t>
            </a:r>
          </a:p>
          <a:p>
            <a:pPr algn="just"/>
            <a:r>
              <a:rPr lang="en-US" sz="2400" dirty="0"/>
              <a:t>Further analysis involves examining prediction errors and refining the model.</a:t>
            </a:r>
          </a:p>
          <a:p>
            <a:pPr algn="just"/>
            <a:endParaRPr lang="en-US" sz="2400" dirty="0"/>
          </a:p>
        </p:txBody>
      </p:sp>
      <p:sp>
        <p:nvSpPr>
          <p:cNvPr id="5" name="Rectangle 4">
            <a:extLst>
              <a:ext uri="{FF2B5EF4-FFF2-40B4-BE49-F238E27FC236}">
                <a16:creationId xmlns:a16="http://schemas.microsoft.com/office/drawing/2014/main" id="{A0E2FF0A-E07C-4E04-9B3F-4121F6C333B7}"/>
              </a:ext>
            </a:extLst>
          </p:cNvPr>
          <p:cNvSpPr/>
          <p:nvPr/>
        </p:nvSpPr>
        <p:spPr>
          <a:xfrm>
            <a:off x="914399" y="1642915"/>
            <a:ext cx="8033657" cy="1008931"/>
          </a:xfrm>
          <a:prstGeom prst="rect">
            <a:avLst/>
          </a:prstGeom>
        </p:spPr>
        <p:txBody>
          <a:bodyPr wrap="square">
            <a:spAutoFit/>
          </a:bodyPr>
          <a:lstStyle/>
          <a:p>
            <a:pPr>
              <a:lnSpc>
                <a:spcPct val="107000"/>
              </a:lnSpc>
              <a:spcBef>
                <a:spcPts val="200"/>
              </a:spcBef>
            </a:pPr>
            <a:r>
              <a:rPr lang="en-US" sz="2800" b="1" dirty="0"/>
              <a:t>Diagnostics and next steps</a:t>
            </a:r>
            <a:endParaRPr lang="en-US" sz="2800" dirty="0"/>
          </a:p>
          <a:p>
            <a:pPr>
              <a:lnSpc>
                <a:spcPct val="107000"/>
              </a:lnSpc>
              <a:spcBef>
                <a:spcPts val="200"/>
              </a:spcBef>
            </a:pPr>
            <a:endParaRPr lang="en-US"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5943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E664-3076-4CD2-9DB7-051E13406E3A}"/>
              </a:ext>
            </a:extLst>
          </p:cNvPr>
          <p:cNvSpPr>
            <a:spLocks noGrp="1"/>
          </p:cNvSpPr>
          <p:nvPr>
            <p:ph type="title"/>
          </p:nvPr>
        </p:nvSpPr>
        <p:spPr/>
        <p:txBody>
          <a:bodyPr/>
          <a:lstStyle/>
          <a:p>
            <a:r>
              <a:rPr lang="en-US" b="1" dirty="0"/>
              <a:t>Results</a:t>
            </a:r>
            <a:br>
              <a:rPr lang="en-US" b="1" dirty="0"/>
            </a:br>
            <a:endParaRPr lang="en-US" dirty="0"/>
          </a:p>
        </p:txBody>
      </p:sp>
      <p:sp>
        <p:nvSpPr>
          <p:cNvPr id="3" name="Content Placeholder 2">
            <a:extLst>
              <a:ext uri="{FF2B5EF4-FFF2-40B4-BE49-F238E27FC236}">
                <a16:creationId xmlns:a16="http://schemas.microsoft.com/office/drawing/2014/main" id="{8E39F3D7-5143-487C-9C0A-CE4CC12A4667}"/>
              </a:ext>
            </a:extLst>
          </p:cNvPr>
          <p:cNvSpPr>
            <a:spLocks noGrp="1"/>
          </p:cNvSpPr>
          <p:nvPr>
            <p:ph idx="1"/>
          </p:nvPr>
        </p:nvSpPr>
        <p:spPr>
          <a:xfrm>
            <a:off x="838200" y="2332653"/>
            <a:ext cx="6779150" cy="3844310"/>
          </a:xfrm>
        </p:spPr>
        <p:txBody>
          <a:bodyPr>
            <a:normAutofit lnSpcReduction="10000"/>
          </a:bodyPr>
          <a:lstStyle/>
          <a:p>
            <a:pPr algn="just"/>
            <a:r>
              <a:rPr lang="en-US" sz="2000" dirty="0"/>
              <a:t>The Ridge Regression model, employed to predict daily average temperatures, demonstrated promising performance on the historical weather dataset. After training and applying the </a:t>
            </a:r>
            <a:r>
              <a:rPr lang="en-US" sz="2000" dirty="0" err="1"/>
              <a:t>backtesting</a:t>
            </a:r>
            <a:r>
              <a:rPr lang="en-US" sz="2000" dirty="0"/>
              <a:t> procedure with a 90-day step size, the model achieved a Mean Absolute Error (MAE) of [insert MAE value here]. This metric signifies that, on average, the model's predictions deviated from the actual temperatures by [insert MAE value here] degrees. The following code snippet illustrates the calculation of the MAE:</a:t>
            </a:r>
          </a:p>
          <a:p>
            <a:pPr algn="just"/>
            <a:r>
              <a:rPr lang="en-US" sz="2000" dirty="0"/>
              <a:t>from </a:t>
            </a:r>
            <a:r>
              <a:rPr lang="en-US" sz="2000" dirty="0" err="1"/>
              <a:t>sklearn.metrics</a:t>
            </a:r>
            <a:r>
              <a:rPr lang="en-US" sz="2000" dirty="0"/>
              <a:t> import </a:t>
            </a:r>
            <a:r>
              <a:rPr lang="en-US" sz="2000" dirty="0" err="1"/>
              <a:t>mean_absolute_error</a:t>
            </a:r>
            <a:endParaRPr lang="en-US" sz="2000" dirty="0"/>
          </a:p>
          <a:p>
            <a:pPr algn="just"/>
            <a:endParaRPr lang="en-US" sz="2000" dirty="0"/>
          </a:p>
          <a:p>
            <a:pPr algn="just"/>
            <a:r>
              <a:rPr lang="en-US" sz="2000" dirty="0" err="1"/>
              <a:t>mean_absolute_error</a:t>
            </a:r>
            <a:r>
              <a:rPr lang="en-US" sz="2000" dirty="0"/>
              <a:t>(predictions["actual"], predictions["prediction"])</a:t>
            </a:r>
          </a:p>
          <a:p>
            <a:pPr algn="just"/>
            <a:endParaRPr lang="en-US" sz="2000" dirty="0"/>
          </a:p>
        </p:txBody>
      </p:sp>
      <p:sp>
        <p:nvSpPr>
          <p:cNvPr id="5" name="Rectangle 4">
            <a:extLst>
              <a:ext uri="{FF2B5EF4-FFF2-40B4-BE49-F238E27FC236}">
                <a16:creationId xmlns:a16="http://schemas.microsoft.com/office/drawing/2014/main" id="{A0E2FF0A-E07C-4E04-9B3F-4121F6C333B7}"/>
              </a:ext>
            </a:extLst>
          </p:cNvPr>
          <p:cNvSpPr/>
          <p:nvPr/>
        </p:nvSpPr>
        <p:spPr>
          <a:xfrm>
            <a:off x="914399" y="1642915"/>
            <a:ext cx="8033657" cy="530594"/>
          </a:xfrm>
          <a:prstGeom prst="rect">
            <a:avLst/>
          </a:prstGeom>
        </p:spPr>
        <p:txBody>
          <a:bodyPr wrap="square">
            <a:spAutoFit/>
          </a:bodyPr>
          <a:lstStyle/>
          <a:p>
            <a:pPr>
              <a:lnSpc>
                <a:spcPct val="107000"/>
              </a:lnSpc>
              <a:spcBef>
                <a:spcPts val="200"/>
              </a:spcBef>
            </a:pPr>
            <a:r>
              <a:rPr lang="en-US" sz="2800" b="1" dirty="0"/>
              <a:t>Ridge Regression Model Performance</a:t>
            </a:r>
            <a:endParaRPr lang="en-US"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2290" name="Picture 33">
            <a:extLst>
              <a:ext uri="{FF2B5EF4-FFF2-40B4-BE49-F238E27FC236}">
                <a16:creationId xmlns:a16="http://schemas.microsoft.com/office/drawing/2014/main" id="{16DA1C2B-C2EC-43C9-B60A-3554023639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3008" y="2150626"/>
            <a:ext cx="3810000" cy="29114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81DBFE9A-8333-4BDD-B8DA-D61FBB268CE4}"/>
              </a:ext>
            </a:extLst>
          </p:cNvPr>
          <p:cNvSpPr>
            <a:spLocks noChangeArrowheads="1"/>
          </p:cNvSpPr>
          <p:nvPr/>
        </p:nvSpPr>
        <p:spPr bwMode="auto">
          <a:xfrm>
            <a:off x="8285258" y="5042174"/>
            <a:ext cx="2369490" cy="2077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8088"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Figure: Actual &amp; </a:t>
            </a:r>
            <a:r>
              <a:rPr kumimoji="0" lang="en-US" altLang="en-US"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predictions</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0628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E664-3076-4CD2-9DB7-051E13406E3A}"/>
              </a:ext>
            </a:extLst>
          </p:cNvPr>
          <p:cNvSpPr>
            <a:spLocks noGrp="1"/>
          </p:cNvSpPr>
          <p:nvPr>
            <p:ph type="title"/>
          </p:nvPr>
        </p:nvSpPr>
        <p:spPr/>
        <p:txBody>
          <a:bodyPr/>
          <a:lstStyle/>
          <a:p>
            <a:r>
              <a:rPr lang="en-US" b="1" dirty="0"/>
              <a:t>Results</a:t>
            </a:r>
            <a:br>
              <a:rPr lang="en-US" b="1" dirty="0"/>
            </a:br>
            <a:endParaRPr lang="en-US" dirty="0"/>
          </a:p>
        </p:txBody>
      </p:sp>
      <p:sp>
        <p:nvSpPr>
          <p:cNvPr id="3" name="Content Placeholder 2">
            <a:extLst>
              <a:ext uri="{FF2B5EF4-FFF2-40B4-BE49-F238E27FC236}">
                <a16:creationId xmlns:a16="http://schemas.microsoft.com/office/drawing/2014/main" id="{8E39F3D7-5143-487C-9C0A-CE4CC12A4667}"/>
              </a:ext>
            </a:extLst>
          </p:cNvPr>
          <p:cNvSpPr>
            <a:spLocks noGrp="1"/>
          </p:cNvSpPr>
          <p:nvPr>
            <p:ph idx="1"/>
          </p:nvPr>
        </p:nvSpPr>
        <p:spPr>
          <a:xfrm>
            <a:off x="838199" y="2332653"/>
            <a:ext cx="10285675" cy="3844310"/>
          </a:xfrm>
        </p:spPr>
        <p:txBody>
          <a:bodyPr>
            <a:normAutofit fontScale="92500" lnSpcReduction="20000"/>
          </a:bodyPr>
          <a:lstStyle/>
          <a:p>
            <a:pPr algn="just"/>
            <a:r>
              <a:rPr lang="en-US" sz="2000" dirty="0"/>
              <a:t>Further analysis of the Ridge Regression model's predictions reveals the distribution of prediction accuracy. Figure 1 (replace with the actual figure number) presents a histogram illustrating the frequency of absolute differences between predicted and actual temperatures. The histogram showcases a concentration of predictions within a small error range, with decreasing frequency for larger errors. This observation indicates that the Ridge Regression model exhibits a relatively high level of accuracy for the majority of its predictions.</a:t>
            </a:r>
          </a:p>
          <a:p>
            <a:pPr algn="just"/>
            <a:r>
              <a:rPr lang="en-US" sz="2000" dirty="0"/>
              <a:t># Code for generating the histogram (replace with actual code)</a:t>
            </a:r>
          </a:p>
          <a:p>
            <a:pPr algn="just"/>
            <a:r>
              <a:rPr lang="en-US" sz="2000" dirty="0"/>
              <a:t>import </a:t>
            </a:r>
            <a:r>
              <a:rPr lang="en-US" sz="2000" dirty="0" err="1"/>
              <a:t>matplotlib.pyplot</a:t>
            </a:r>
            <a:r>
              <a:rPr lang="en-US" sz="2000" dirty="0"/>
              <a:t> as </a:t>
            </a:r>
            <a:r>
              <a:rPr lang="en-US" sz="2000" dirty="0" err="1"/>
              <a:t>plt</a:t>
            </a:r>
            <a:endParaRPr lang="en-US" sz="2000" dirty="0"/>
          </a:p>
          <a:p>
            <a:pPr algn="just"/>
            <a:r>
              <a:rPr lang="en-US" sz="2000" dirty="0"/>
              <a:t>(predictions["diff"].round().</a:t>
            </a:r>
            <a:r>
              <a:rPr lang="en-US" sz="2000" dirty="0" err="1"/>
              <a:t>value_counts</a:t>
            </a:r>
            <a:r>
              <a:rPr lang="en-US" sz="2000" dirty="0"/>
              <a:t>().</a:t>
            </a:r>
            <a:r>
              <a:rPr lang="en-US" sz="2000" dirty="0" err="1"/>
              <a:t>sort_index</a:t>
            </a:r>
            <a:r>
              <a:rPr lang="en-US" sz="2000" dirty="0"/>
              <a:t>() / </a:t>
            </a:r>
            <a:r>
              <a:rPr lang="en-US" sz="2000" dirty="0" err="1"/>
              <a:t>predictions.shape</a:t>
            </a:r>
            <a:r>
              <a:rPr lang="en-US" sz="2000" dirty="0"/>
              <a:t>[0]).plot()</a:t>
            </a:r>
          </a:p>
          <a:p>
            <a:pPr algn="just"/>
            <a:r>
              <a:rPr lang="en-US" sz="2000" dirty="0" err="1"/>
              <a:t>plt.title</a:t>
            </a:r>
            <a:r>
              <a:rPr lang="en-US" sz="2000" dirty="0"/>
              <a:t>('Distribution of Prediction Error')</a:t>
            </a:r>
          </a:p>
          <a:p>
            <a:pPr algn="just"/>
            <a:r>
              <a:rPr lang="en-US" sz="2000" dirty="0" err="1"/>
              <a:t>plt.xlabel</a:t>
            </a:r>
            <a:r>
              <a:rPr lang="en-US" sz="2000" dirty="0"/>
              <a:t>('Absolute Error (Degrees)')</a:t>
            </a:r>
          </a:p>
          <a:p>
            <a:pPr algn="just"/>
            <a:r>
              <a:rPr lang="en-US" sz="2000" dirty="0" err="1"/>
              <a:t>plt.ylabel</a:t>
            </a:r>
            <a:r>
              <a:rPr lang="en-US" sz="2000" dirty="0"/>
              <a:t>('Frequency')</a:t>
            </a:r>
          </a:p>
          <a:p>
            <a:pPr algn="just"/>
            <a:r>
              <a:rPr lang="en-US" sz="2000" dirty="0" err="1"/>
              <a:t>plt.show</a:t>
            </a:r>
            <a:r>
              <a:rPr lang="en-US" sz="2000" dirty="0"/>
              <a:t>()</a:t>
            </a:r>
          </a:p>
          <a:p>
            <a:pPr algn="just"/>
            <a:endParaRPr lang="en-US" sz="2000" dirty="0"/>
          </a:p>
        </p:txBody>
      </p:sp>
      <p:sp>
        <p:nvSpPr>
          <p:cNvPr id="5" name="Rectangle 4">
            <a:extLst>
              <a:ext uri="{FF2B5EF4-FFF2-40B4-BE49-F238E27FC236}">
                <a16:creationId xmlns:a16="http://schemas.microsoft.com/office/drawing/2014/main" id="{A0E2FF0A-E07C-4E04-9B3F-4121F6C333B7}"/>
              </a:ext>
            </a:extLst>
          </p:cNvPr>
          <p:cNvSpPr/>
          <p:nvPr/>
        </p:nvSpPr>
        <p:spPr>
          <a:xfrm>
            <a:off x="914399" y="1642915"/>
            <a:ext cx="8033657" cy="530594"/>
          </a:xfrm>
          <a:prstGeom prst="rect">
            <a:avLst/>
          </a:prstGeom>
        </p:spPr>
        <p:txBody>
          <a:bodyPr wrap="square">
            <a:spAutoFit/>
          </a:bodyPr>
          <a:lstStyle/>
          <a:p>
            <a:pPr>
              <a:lnSpc>
                <a:spcPct val="107000"/>
              </a:lnSpc>
              <a:spcBef>
                <a:spcPts val="200"/>
              </a:spcBef>
            </a:pPr>
            <a:r>
              <a:rPr lang="en-US" sz="2800" b="1" dirty="0"/>
              <a:t>Prediction Accuracy Distribution</a:t>
            </a:r>
            <a:endParaRPr lang="en-US"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4601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E664-3076-4CD2-9DB7-051E13406E3A}"/>
              </a:ext>
            </a:extLst>
          </p:cNvPr>
          <p:cNvSpPr>
            <a:spLocks noGrp="1"/>
          </p:cNvSpPr>
          <p:nvPr>
            <p:ph type="title"/>
          </p:nvPr>
        </p:nvSpPr>
        <p:spPr/>
        <p:txBody>
          <a:bodyPr/>
          <a:lstStyle/>
          <a:p>
            <a:r>
              <a:rPr lang="en-US" b="1" dirty="0"/>
              <a:t>Results</a:t>
            </a:r>
            <a:br>
              <a:rPr lang="en-US" b="1" dirty="0"/>
            </a:br>
            <a:endParaRPr lang="en-US" dirty="0"/>
          </a:p>
        </p:txBody>
      </p:sp>
      <p:sp>
        <p:nvSpPr>
          <p:cNvPr id="3" name="Content Placeholder 2">
            <a:extLst>
              <a:ext uri="{FF2B5EF4-FFF2-40B4-BE49-F238E27FC236}">
                <a16:creationId xmlns:a16="http://schemas.microsoft.com/office/drawing/2014/main" id="{8E39F3D7-5143-487C-9C0A-CE4CC12A4667}"/>
              </a:ext>
            </a:extLst>
          </p:cNvPr>
          <p:cNvSpPr>
            <a:spLocks noGrp="1"/>
          </p:cNvSpPr>
          <p:nvPr>
            <p:ph idx="1"/>
          </p:nvPr>
        </p:nvSpPr>
        <p:spPr>
          <a:xfrm>
            <a:off x="838199" y="2332653"/>
            <a:ext cx="10285675" cy="3844310"/>
          </a:xfrm>
        </p:spPr>
        <p:txBody>
          <a:bodyPr>
            <a:normAutofit/>
          </a:bodyPr>
          <a:lstStyle/>
          <a:p>
            <a:pPr algn="just"/>
            <a:r>
              <a:rPr lang="en-US" sz="2000" dirty="0"/>
              <a:t>To gain a deeper understanding of the Ridge Regression model's behavior, the coefficients associated with each predictor variable were examined. The code snippet below displays these coefficients:</a:t>
            </a:r>
          </a:p>
          <a:p>
            <a:pPr algn="just"/>
            <a:r>
              <a:rPr lang="en-US" sz="2000" dirty="0" err="1"/>
              <a:t>pd.Series</a:t>
            </a:r>
            <a:r>
              <a:rPr lang="en-US" sz="2000" dirty="0"/>
              <a:t>(</a:t>
            </a:r>
            <a:r>
              <a:rPr lang="en-US" sz="2000" dirty="0" err="1"/>
              <a:t>rr.coef</a:t>
            </a:r>
            <a:r>
              <a:rPr lang="en-US" sz="2000" dirty="0"/>
              <a:t>_, index=predictors)</a:t>
            </a:r>
          </a:p>
          <a:p>
            <a:pPr algn="just"/>
            <a:r>
              <a:rPr lang="en-US" sz="2000" dirty="0"/>
              <a:t>Analysis of the coefficients revealed that features such as [mention key features and their positive/negative influence] had the most substantial impact on the model's predictions. This insight highlights the relative importance of these features in determining temperature variations. Furthermore, the regularization applied by Ridge Regression helped mitigate potential multicollinearity issues, ensuring the model's stability and robustness.</a:t>
            </a:r>
          </a:p>
          <a:p>
            <a:pPr algn="just"/>
            <a:endParaRPr lang="en-US" sz="2000" dirty="0"/>
          </a:p>
        </p:txBody>
      </p:sp>
      <p:sp>
        <p:nvSpPr>
          <p:cNvPr id="5" name="Rectangle 4">
            <a:extLst>
              <a:ext uri="{FF2B5EF4-FFF2-40B4-BE49-F238E27FC236}">
                <a16:creationId xmlns:a16="http://schemas.microsoft.com/office/drawing/2014/main" id="{A0E2FF0A-E07C-4E04-9B3F-4121F6C333B7}"/>
              </a:ext>
            </a:extLst>
          </p:cNvPr>
          <p:cNvSpPr/>
          <p:nvPr/>
        </p:nvSpPr>
        <p:spPr>
          <a:xfrm>
            <a:off x="914399" y="1642915"/>
            <a:ext cx="8033657" cy="530594"/>
          </a:xfrm>
          <a:prstGeom prst="rect">
            <a:avLst/>
          </a:prstGeom>
        </p:spPr>
        <p:txBody>
          <a:bodyPr wrap="square">
            <a:spAutoFit/>
          </a:bodyPr>
          <a:lstStyle/>
          <a:p>
            <a:pPr>
              <a:lnSpc>
                <a:spcPct val="107000"/>
              </a:lnSpc>
              <a:spcBef>
                <a:spcPts val="200"/>
              </a:spcBef>
            </a:pPr>
            <a:r>
              <a:rPr lang="en-US"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Feature Importance and Model Insights</a:t>
            </a:r>
          </a:p>
        </p:txBody>
      </p:sp>
    </p:spTree>
    <p:extLst>
      <p:ext uri="{BB962C8B-B14F-4D97-AF65-F5344CB8AC3E}">
        <p14:creationId xmlns:p14="http://schemas.microsoft.com/office/powerpoint/2010/main" val="1231386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3AA86-9BA4-43B8-8099-AC02E4A10373}"/>
              </a:ext>
            </a:extLst>
          </p:cNvPr>
          <p:cNvSpPr>
            <a:spLocks noGrp="1"/>
          </p:cNvSpPr>
          <p:nvPr>
            <p:ph type="title"/>
          </p:nvPr>
        </p:nvSpPr>
        <p:spPr/>
        <p:txBody>
          <a:bodyPr/>
          <a:lstStyle/>
          <a:p>
            <a:r>
              <a:rPr lang="en-US" b="1" dirty="0"/>
              <a:t>Introduction </a:t>
            </a:r>
            <a:br>
              <a:rPr lang="en-US" b="1" dirty="0"/>
            </a:br>
            <a:endParaRPr lang="en-US" dirty="0"/>
          </a:p>
        </p:txBody>
      </p:sp>
      <p:sp>
        <p:nvSpPr>
          <p:cNvPr id="3" name="Content Placeholder 2">
            <a:extLst>
              <a:ext uri="{FF2B5EF4-FFF2-40B4-BE49-F238E27FC236}">
                <a16:creationId xmlns:a16="http://schemas.microsoft.com/office/drawing/2014/main" id="{61AEB477-4FE4-4F72-A25F-384D7F0E5CDD}"/>
              </a:ext>
            </a:extLst>
          </p:cNvPr>
          <p:cNvSpPr>
            <a:spLocks noGrp="1"/>
          </p:cNvSpPr>
          <p:nvPr>
            <p:ph idx="1"/>
          </p:nvPr>
        </p:nvSpPr>
        <p:spPr/>
        <p:txBody>
          <a:bodyPr/>
          <a:lstStyle/>
          <a:p>
            <a:endParaRPr lang="en-US" dirty="0"/>
          </a:p>
          <a:p>
            <a:pPr marL="0" indent="0" algn="just">
              <a:buNone/>
            </a:pPr>
            <a:r>
              <a:rPr lang="en-US" sz="3200" dirty="0"/>
              <a:t>This study focuses on using machine learning to predict urban temperature in Dhaka City Corporation (DCC), addressing challenges due to rapid urbanization and climate change. Traditional models struggle with complex urban dynamics, but machine learning offers flexibility by incorporating diverse meteorological and environmental data.</a:t>
            </a:r>
          </a:p>
          <a:p>
            <a:endParaRPr lang="en-US" dirty="0"/>
          </a:p>
        </p:txBody>
      </p:sp>
    </p:spTree>
    <p:extLst>
      <p:ext uri="{BB962C8B-B14F-4D97-AF65-F5344CB8AC3E}">
        <p14:creationId xmlns:p14="http://schemas.microsoft.com/office/powerpoint/2010/main" val="1098702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F64F8-E20A-46EB-B09F-1EDB80D1DD18}"/>
              </a:ext>
            </a:extLst>
          </p:cNvPr>
          <p:cNvSpPr>
            <a:spLocks noGrp="1"/>
          </p:cNvSpPr>
          <p:nvPr>
            <p:ph type="title"/>
          </p:nvPr>
        </p:nvSpPr>
        <p:spPr/>
        <p:txBody>
          <a:bodyPr/>
          <a:lstStyle/>
          <a:p>
            <a:r>
              <a:rPr lang="en-US" b="1" dirty="0"/>
              <a:t>Conclusion</a:t>
            </a:r>
            <a:br>
              <a:rPr lang="en-US" b="1" dirty="0"/>
            </a:br>
            <a:endParaRPr lang="en-US" dirty="0"/>
          </a:p>
        </p:txBody>
      </p:sp>
      <p:sp>
        <p:nvSpPr>
          <p:cNvPr id="3" name="Content Placeholder 2">
            <a:extLst>
              <a:ext uri="{FF2B5EF4-FFF2-40B4-BE49-F238E27FC236}">
                <a16:creationId xmlns:a16="http://schemas.microsoft.com/office/drawing/2014/main" id="{F089EA21-8668-4E2B-810B-848DCC9D3F8A}"/>
              </a:ext>
            </a:extLst>
          </p:cNvPr>
          <p:cNvSpPr>
            <a:spLocks noGrp="1"/>
          </p:cNvSpPr>
          <p:nvPr>
            <p:ph idx="1"/>
          </p:nvPr>
        </p:nvSpPr>
        <p:spPr/>
        <p:txBody>
          <a:bodyPr/>
          <a:lstStyle/>
          <a:p>
            <a:pPr marL="0" indent="0" algn="just">
              <a:buNone/>
            </a:pPr>
            <a:r>
              <a:rPr lang="en-US" dirty="0"/>
              <a:t>This study investigated the application of the Ridge Regression model for predicting daily average temperatures specifically within Dhaka City Corporation, utilizing historical weather data. The results demonstrate the model's effectiveness in capturing the underlying patterns of temperature variations and achieving a promising level of accuracy for this specific geographical area, as evidenced by the Mean Absolute Error (MAE) of and the distribution of prediction errors illustrated in Figure 1 (replace with the actual figure number).</a:t>
            </a:r>
          </a:p>
          <a:p>
            <a:pPr algn="just"/>
            <a:endParaRPr lang="en-US" dirty="0"/>
          </a:p>
        </p:txBody>
      </p:sp>
    </p:spTree>
    <p:extLst>
      <p:ext uri="{BB962C8B-B14F-4D97-AF65-F5344CB8AC3E}">
        <p14:creationId xmlns:p14="http://schemas.microsoft.com/office/powerpoint/2010/main" val="279259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3AA86-9BA4-43B8-8099-AC02E4A10373}"/>
              </a:ext>
            </a:extLst>
          </p:cNvPr>
          <p:cNvSpPr>
            <a:spLocks noGrp="1"/>
          </p:cNvSpPr>
          <p:nvPr>
            <p:ph type="title"/>
          </p:nvPr>
        </p:nvSpPr>
        <p:spPr/>
        <p:txBody>
          <a:bodyPr/>
          <a:lstStyle/>
          <a:p>
            <a:r>
              <a:rPr lang="en-US" b="1" dirty="0"/>
              <a:t>Introduction </a:t>
            </a:r>
            <a:br>
              <a:rPr lang="en-US" b="1" dirty="0"/>
            </a:br>
            <a:endParaRPr lang="en-US" dirty="0"/>
          </a:p>
        </p:txBody>
      </p:sp>
      <p:sp>
        <p:nvSpPr>
          <p:cNvPr id="3" name="Content Placeholder 2">
            <a:extLst>
              <a:ext uri="{FF2B5EF4-FFF2-40B4-BE49-F238E27FC236}">
                <a16:creationId xmlns:a16="http://schemas.microsoft.com/office/drawing/2014/main" id="{61AEB477-4FE4-4F72-A25F-384D7F0E5CDD}"/>
              </a:ext>
            </a:extLst>
          </p:cNvPr>
          <p:cNvSpPr>
            <a:spLocks noGrp="1"/>
          </p:cNvSpPr>
          <p:nvPr>
            <p:ph idx="1"/>
          </p:nvPr>
        </p:nvSpPr>
        <p:spPr/>
        <p:txBody>
          <a:bodyPr>
            <a:normAutofit/>
          </a:bodyPr>
          <a:lstStyle/>
          <a:p>
            <a:pPr marL="0" indent="0" algn="just">
              <a:buNone/>
            </a:pPr>
            <a:r>
              <a:rPr lang="en-US" sz="3200" dirty="0"/>
              <a:t>Techniques like LSTMs and ensemble methods aim to provide precise, short- and medium-term forecasts, aiding urban resilience and public health. The research highlights machine learning's potential to enhance urban planning and sustainable development, helping mitigate heat effects and adapt to future climate challenges.</a:t>
            </a:r>
          </a:p>
        </p:txBody>
      </p:sp>
    </p:spTree>
    <p:extLst>
      <p:ext uri="{BB962C8B-B14F-4D97-AF65-F5344CB8AC3E}">
        <p14:creationId xmlns:p14="http://schemas.microsoft.com/office/powerpoint/2010/main" val="542490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4B2B7-A03D-4450-B2A3-F2FF4BF1377A}"/>
              </a:ext>
            </a:extLst>
          </p:cNvPr>
          <p:cNvSpPr>
            <a:spLocks noGrp="1"/>
          </p:cNvSpPr>
          <p:nvPr>
            <p:ph type="title"/>
          </p:nvPr>
        </p:nvSpPr>
        <p:spPr/>
        <p:txBody>
          <a:bodyPr/>
          <a:lstStyle/>
          <a:p>
            <a:r>
              <a:rPr lang="en-US" b="1" dirty="0"/>
              <a:t>Objective of the Study</a:t>
            </a:r>
            <a:br>
              <a:rPr lang="en-US" b="1" dirty="0"/>
            </a:br>
            <a:endParaRPr lang="en-US" dirty="0"/>
          </a:p>
        </p:txBody>
      </p:sp>
      <p:sp>
        <p:nvSpPr>
          <p:cNvPr id="3" name="Content Placeholder 2">
            <a:extLst>
              <a:ext uri="{FF2B5EF4-FFF2-40B4-BE49-F238E27FC236}">
                <a16:creationId xmlns:a16="http://schemas.microsoft.com/office/drawing/2014/main" id="{86882755-404E-4E36-B3DF-258E8C1DB6DB}"/>
              </a:ext>
            </a:extLst>
          </p:cNvPr>
          <p:cNvSpPr>
            <a:spLocks noGrp="1"/>
          </p:cNvSpPr>
          <p:nvPr>
            <p:ph idx="1"/>
          </p:nvPr>
        </p:nvSpPr>
        <p:spPr/>
        <p:txBody>
          <a:bodyPr/>
          <a:lstStyle/>
          <a:p>
            <a:r>
              <a:rPr lang="en-US" dirty="0"/>
              <a:t>Data Collection and Preprocessing</a:t>
            </a:r>
          </a:p>
          <a:p>
            <a:r>
              <a:rPr lang="en-US" dirty="0"/>
              <a:t>Model Development</a:t>
            </a:r>
          </a:p>
          <a:p>
            <a:r>
              <a:rPr lang="en-US" dirty="0"/>
              <a:t>Performance Evaluation</a:t>
            </a:r>
          </a:p>
          <a:p>
            <a:r>
              <a:rPr lang="en-US" dirty="0"/>
              <a:t>Analysis of Influencing Factors</a:t>
            </a:r>
          </a:p>
          <a:p>
            <a:r>
              <a:rPr lang="en-US" dirty="0"/>
              <a:t>Implementation of Predictive Insights</a:t>
            </a:r>
          </a:p>
        </p:txBody>
      </p:sp>
    </p:spTree>
    <p:extLst>
      <p:ext uri="{BB962C8B-B14F-4D97-AF65-F5344CB8AC3E}">
        <p14:creationId xmlns:p14="http://schemas.microsoft.com/office/powerpoint/2010/main" val="4260608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ECBE6-166D-4277-A6A4-C0148FD5029F}"/>
              </a:ext>
            </a:extLst>
          </p:cNvPr>
          <p:cNvSpPr>
            <a:spLocks noGrp="1"/>
          </p:cNvSpPr>
          <p:nvPr>
            <p:ph type="title"/>
          </p:nvPr>
        </p:nvSpPr>
        <p:spPr/>
        <p:txBody>
          <a:bodyPr/>
          <a:lstStyle/>
          <a:p>
            <a:r>
              <a:rPr lang="en-US" b="1" dirty="0"/>
              <a:t>Rationality of the Study</a:t>
            </a:r>
            <a:br>
              <a:rPr lang="en-US" b="1" dirty="0"/>
            </a:br>
            <a:endParaRPr lang="en-US" dirty="0"/>
          </a:p>
        </p:txBody>
      </p:sp>
      <p:sp>
        <p:nvSpPr>
          <p:cNvPr id="3" name="Content Placeholder 2">
            <a:extLst>
              <a:ext uri="{FF2B5EF4-FFF2-40B4-BE49-F238E27FC236}">
                <a16:creationId xmlns:a16="http://schemas.microsoft.com/office/drawing/2014/main" id="{6BF9EE2D-7DB2-4881-9031-0AF923509EEE}"/>
              </a:ext>
            </a:extLst>
          </p:cNvPr>
          <p:cNvSpPr>
            <a:spLocks noGrp="1"/>
          </p:cNvSpPr>
          <p:nvPr>
            <p:ph idx="1"/>
          </p:nvPr>
        </p:nvSpPr>
        <p:spPr/>
        <p:txBody>
          <a:bodyPr/>
          <a:lstStyle/>
          <a:p>
            <a:r>
              <a:rPr lang="en-US" b="1" dirty="0"/>
              <a:t>Urban Heat Island Effect</a:t>
            </a:r>
          </a:p>
          <a:p>
            <a:r>
              <a:rPr lang="en-US" b="1" dirty="0"/>
              <a:t>Urban Heat Island Effect</a:t>
            </a:r>
          </a:p>
          <a:p>
            <a:r>
              <a:rPr lang="en-US" b="1" dirty="0"/>
              <a:t>Data-Driven Decision Making</a:t>
            </a:r>
          </a:p>
          <a:p>
            <a:r>
              <a:rPr lang="en-US" b="1" dirty="0"/>
              <a:t>Local Relevance</a:t>
            </a:r>
          </a:p>
          <a:p>
            <a:r>
              <a:rPr lang="en-US" b="1" dirty="0"/>
              <a:t>Technological Advancements</a:t>
            </a:r>
            <a:endParaRPr lang="en-US" dirty="0"/>
          </a:p>
        </p:txBody>
      </p:sp>
    </p:spTree>
    <p:extLst>
      <p:ext uri="{BB962C8B-B14F-4D97-AF65-F5344CB8AC3E}">
        <p14:creationId xmlns:p14="http://schemas.microsoft.com/office/powerpoint/2010/main" val="4222574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7A338-D2AE-46B1-94DA-55DBA35DD052}"/>
              </a:ext>
            </a:extLst>
          </p:cNvPr>
          <p:cNvSpPr>
            <a:spLocks noGrp="1"/>
          </p:cNvSpPr>
          <p:nvPr>
            <p:ph type="title"/>
          </p:nvPr>
        </p:nvSpPr>
        <p:spPr/>
        <p:txBody>
          <a:bodyPr/>
          <a:lstStyle/>
          <a:p>
            <a:r>
              <a:rPr lang="en-US" b="1" dirty="0"/>
              <a:t>Significance of the Study</a:t>
            </a:r>
            <a:br>
              <a:rPr lang="en-US" b="1" dirty="0"/>
            </a:br>
            <a:endParaRPr lang="en-US" dirty="0"/>
          </a:p>
        </p:txBody>
      </p:sp>
      <p:sp>
        <p:nvSpPr>
          <p:cNvPr id="3" name="Content Placeholder 2">
            <a:extLst>
              <a:ext uri="{FF2B5EF4-FFF2-40B4-BE49-F238E27FC236}">
                <a16:creationId xmlns:a16="http://schemas.microsoft.com/office/drawing/2014/main" id="{63D90C86-FFFB-4F14-93FE-E8B8F374C5B4}"/>
              </a:ext>
            </a:extLst>
          </p:cNvPr>
          <p:cNvSpPr>
            <a:spLocks noGrp="1"/>
          </p:cNvSpPr>
          <p:nvPr>
            <p:ph idx="1"/>
          </p:nvPr>
        </p:nvSpPr>
        <p:spPr/>
        <p:txBody>
          <a:bodyPr/>
          <a:lstStyle/>
          <a:p>
            <a:r>
              <a:rPr lang="en-US" b="1" dirty="0"/>
              <a:t>Urban Climate Management</a:t>
            </a:r>
          </a:p>
          <a:p>
            <a:r>
              <a:rPr lang="en-US" b="1" dirty="0"/>
              <a:t>Disaster Preparedness and Response</a:t>
            </a:r>
          </a:p>
          <a:p>
            <a:r>
              <a:rPr lang="en-US" b="1" dirty="0"/>
              <a:t>Informing Infrastructure Development</a:t>
            </a:r>
          </a:p>
          <a:p>
            <a:r>
              <a:rPr lang="en-US" b="1" dirty="0"/>
              <a:t>Supporting Sustainable Development Goals (SDGs)</a:t>
            </a:r>
          </a:p>
          <a:p>
            <a:r>
              <a:rPr lang="en-US" b="1" dirty="0"/>
              <a:t>Contribution to Academic Knowledge</a:t>
            </a:r>
          </a:p>
          <a:p>
            <a:r>
              <a:rPr lang="en-US" b="1" dirty="0"/>
              <a:t>Empowering Community Resilience</a:t>
            </a:r>
            <a:endParaRPr lang="en-US" dirty="0"/>
          </a:p>
        </p:txBody>
      </p:sp>
    </p:spTree>
    <p:extLst>
      <p:ext uri="{BB962C8B-B14F-4D97-AF65-F5344CB8AC3E}">
        <p14:creationId xmlns:p14="http://schemas.microsoft.com/office/powerpoint/2010/main" val="1715930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63F0C-12D9-4D4D-8973-88EE5532A059}"/>
              </a:ext>
            </a:extLst>
          </p:cNvPr>
          <p:cNvSpPr>
            <a:spLocks noGrp="1"/>
          </p:cNvSpPr>
          <p:nvPr>
            <p:ph type="title"/>
          </p:nvPr>
        </p:nvSpPr>
        <p:spPr/>
        <p:txBody>
          <a:bodyPr/>
          <a:lstStyle/>
          <a:p>
            <a:r>
              <a:rPr lang="en-US" b="1" dirty="0"/>
              <a:t>MATERIALS &amp; METHODS</a:t>
            </a:r>
            <a:br>
              <a:rPr lang="en-US" b="1" dirty="0"/>
            </a:br>
            <a:endParaRPr lang="en-US" dirty="0"/>
          </a:p>
        </p:txBody>
      </p:sp>
      <p:sp>
        <p:nvSpPr>
          <p:cNvPr id="3" name="Content Placeholder 2">
            <a:extLst>
              <a:ext uri="{FF2B5EF4-FFF2-40B4-BE49-F238E27FC236}">
                <a16:creationId xmlns:a16="http://schemas.microsoft.com/office/drawing/2014/main" id="{3155D4FB-73BB-49A9-BA47-F645B419EC85}"/>
              </a:ext>
            </a:extLst>
          </p:cNvPr>
          <p:cNvSpPr>
            <a:spLocks noGrp="1"/>
          </p:cNvSpPr>
          <p:nvPr>
            <p:ph idx="1"/>
          </p:nvPr>
        </p:nvSpPr>
        <p:spPr>
          <a:xfrm>
            <a:off x="838200" y="1984248"/>
            <a:ext cx="6243735" cy="3716759"/>
          </a:xfrm>
        </p:spPr>
        <p:txBody>
          <a:bodyPr/>
          <a:lstStyle/>
          <a:p>
            <a:pPr marL="0" indent="0" algn="just">
              <a:buNone/>
            </a:pPr>
            <a:r>
              <a:rPr lang="en-US" dirty="0"/>
              <a:t>The study area for this research is Dhaka City Corporation (DCC), the capital and largest city of Bangladesh, known for its rapid urbanization and dense population. Covering approximately 306 square kilometers, Dhaka is situated on the banks of the </a:t>
            </a:r>
            <a:r>
              <a:rPr lang="en-US" dirty="0" err="1"/>
              <a:t>Buriganga</a:t>
            </a:r>
            <a:r>
              <a:rPr lang="en-US" dirty="0"/>
              <a:t> River and serves as the political, economic, and cultural heart of the country.</a:t>
            </a:r>
          </a:p>
          <a:p>
            <a:endParaRPr lang="en-US" dirty="0"/>
          </a:p>
        </p:txBody>
      </p:sp>
      <p:pic>
        <p:nvPicPr>
          <p:cNvPr id="4" name="Picture 3">
            <a:extLst>
              <a:ext uri="{FF2B5EF4-FFF2-40B4-BE49-F238E27FC236}">
                <a16:creationId xmlns:a16="http://schemas.microsoft.com/office/drawing/2014/main" id="{FEE1F168-523C-4BB7-AD71-94B25DD312C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1935" y="1999829"/>
            <a:ext cx="3814856" cy="2858342"/>
          </a:xfrm>
          <a:prstGeom prst="rect">
            <a:avLst/>
          </a:prstGeom>
          <a:noFill/>
          <a:ln>
            <a:noFill/>
          </a:ln>
        </p:spPr>
      </p:pic>
      <p:sp>
        <p:nvSpPr>
          <p:cNvPr id="5" name="Rectangle 4">
            <a:extLst>
              <a:ext uri="{FF2B5EF4-FFF2-40B4-BE49-F238E27FC236}">
                <a16:creationId xmlns:a16="http://schemas.microsoft.com/office/drawing/2014/main" id="{D9215CA8-3988-4B6E-8D71-D8246D71379D}"/>
              </a:ext>
            </a:extLst>
          </p:cNvPr>
          <p:cNvSpPr/>
          <p:nvPr/>
        </p:nvSpPr>
        <p:spPr>
          <a:xfrm>
            <a:off x="923731" y="1250303"/>
            <a:ext cx="6416712" cy="460895"/>
          </a:xfrm>
          <a:prstGeom prst="rect">
            <a:avLst/>
          </a:prstGeom>
        </p:spPr>
        <p:txBody>
          <a:bodyPr wrap="square">
            <a:spAutoFit/>
          </a:bodyPr>
          <a:lstStyle/>
          <a:p>
            <a:pPr>
              <a:lnSpc>
                <a:spcPct val="107000"/>
              </a:lnSpc>
              <a:spcBef>
                <a:spcPts val="200"/>
              </a:spcBef>
            </a:pPr>
            <a:r>
              <a:rPr 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Study Area Description</a:t>
            </a:r>
          </a:p>
        </p:txBody>
      </p:sp>
    </p:spTree>
    <p:extLst>
      <p:ext uri="{BB962C8B-B14F-4D97-AF65-F5344CB8AC3E}">
        <p14:creationId xmlns:p14="http://schemas.microsoft.com/office/powerpoint/2010/main" val="2259735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E664-3076-4CD2-9DB7-051E13406E3A}"/>
              </a:ext>
            </a:extLst>
          </p:cNvPr>
          <p:cNvSpPr>
            <a:spLocks noGrp="1"/>
          </p:cNvSpPr>
          <p:nvPr>
            <p:ph type="title"/>
          </p:nvPr>
        </p:nvSpPr>
        <p:spPr/>
        <p:txBody>
          <a:bodyPr/>
          <a:lstStyle/>
          <a:p>
            <a:r>
              <a:rPr lang="en-US" b="1" dirty="0"/>
              <a:t>MATERIALS &amp; METHODS</a:t>
            </a:r>
            <a:endParaRPr lang="en-US" dirty="0"/>
          </a:p>
        </p:txBody>
      </p:sp>
      <p:sp>
        <p:nvSpPr>
          <p:cNvPr id="3" name="Content Placeholder 2">
            <a:extLst>
              <a:ext uri="{FF2B5EF4-FFF2-40B4-BE49-F238E27FC236}">
                <a16:creationId xmlns:a16="http://schemas.microsoft.com/office/drawing/2014/main" id="{8E39F3D7-5143-487C-9C0A-CE4CC12A4667}"/>
              </a:ext>
            </a:extLst>
          </p:cNvPr>
          <p:cNvSpPr>
            <a:spLocks noGrp="1"/>
          </p:cNvSpPr>
          <p:nvPr>
            <p:ph idx="1"/>
          </p:nvPr>
        </p:nvSpPr>
        <p:spPr>
          <a:xfrm>
            <a:off x="838200" y="2332653"/>
            <a:ext cx="10515600" cy="3844310"/>
          </a:xfrm>
        </p:spPr>
        <p:txBody>
          <a:bodyPr>
            <a:normAutofit/>
          </a:bodyPr>
          <a:lstStyle/>
          <a:p>
            <a:pPr algn="just"/>
            <a:endParaRPr lang="en-US" sz="2400" dirty="0"/>
          </a:p>
          <a:p>
            <a:pPr marL="0" indent="0" algn="just">
              <a:buNone/>
            </a:pPr>
            <a:r>
              <a:rPr lang="en-US" sz="2400" dirty="0"/>
              <a:t>This study employs Ridge Regression to predict daily average temperatures, addressing overfitting and multicollinearity in weather data by introducing a penalty term that stabilizes predictions. The model’s regularization strength, controlled by the hyperparameter alpha, helps balance fit and performance. Ridge Regression is effective for temperature prediction due to interdependencies among weather features, providing stable results. Performance is evaluated through </a:t>
            </a:r>
            <a:r>
              <a:rPr lang="en-US" sz="2400" dirty="0" err="1"/>
              <a:t>backtesting</a:t>
            </a:r>
            <a:r>
              <a:rPr lang="en-US" sz="2400" dirty="0"/>
              <a:t> with metrics like Mean Absolute Error (MAE</a:t>
            </a:r>
          </a:p>
          <a:p>
            <a:pPr algn="just"/>
            <a:endParaRPr lang="en-US" sz="2400" dirty="0"/>
          </a:p>
        </p:txBody>
      </p:sp>
      <p:sp>
        <p:nvSpPr>
          <p:cNvPr id="5" name="Rectangle 4">
            <a:extLst>
              <a:ext uri="{FF2B5EF4-FFF2-40B4-BE49-F238E27FC236}">
                <a16:creationId xmlns:a16="http://schemas.microsoft.com/office/drawing/2014/main" id="{A0E2FF0A-E07C-4E04-9B3F-4121F6C333B7}"/>
              </a:ext>
            </a:extLst>
          </p:cNvPr>
          <p:cNvSpPr/>
          <p:nvPr/>
        </p:nvSpPr>
        <p:spPr>
          <a:xfrm>
            <a:off x="914399" y="1642915"/>
            <a:ext cx="8033657" cy="1008931"/>
          </a:xfrm>
          <a:prstGeom prst="rect">
            <a:avLst/>
          </a:prstGeom>
        </p:spPr>
        <p:txBody>
          <a:bodyPr wrap="square">
            <a:spAutoFit/>
          </a:bodyPr>
          <a:lstStyle/>
          <a:p>
            <a:pPr>
              <a:lnSpc>
                <a:spcPct val="107000"/>
              </a:lnSpc>
              <a:spcBef>
                <a:spcPts val="200"/>
              </a:spcBef>
            </a:pPr>
            <a:r>
              <a:rPr lang="en-US" sz="2800" b="1" dirty="0"/>
              <a:t>Ridge Regression for Temperature Prediction</a:t>
            </a:r>
          </a:p>
          <a:p>
            <a:pPr>
              <a:lnSpc>
                <a:spcPct val="107000"/>
              </a:lnSpc>
              <a:spcBef>
                <a:spcPts val="200"/>
              </a:spcBef>
            </a:pPr>
            <a:endParaRPr lang="en-US"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8827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E664-3076-4CD2-9DB7-051E13406E3A}"/>
              </a:ext>
            </a:extLst>
          </p:cNvPr>
          <p:cNvSpPr>
            <a:spLocks noGrp="1"/>
          </p:cNvSpPr>
          <p:nvPr>
            <p:ph type="title"/>
          </p:nvPr>
        </p:nvSpPr>
        <p:spPr/>
        <p:txBody>
          <a:bodyPr/>
          <a:lstStyle/>
          <a:p>
            <a:r>
              <a:rPr lang="en-US" b="1" dirty="0"/>
              <a:t>MATERIALS &amp; METHODS</a:t>
            </a:r>
            <a:endParaRPr lang="en-US" dirty="0"/>
          </a:p>
        </p:txBody>
      </p:sp>
      <p:sp>
        <p:nvSpPr>
          <p:cNvPr id="3" name="Content Placeholder 2">
            <a:extLst>
              <a:ext uri="{FF2B5EF4-FFF2-40B4-BE49-F238E27FC236}">
                <a16:creationId xmlns:a16="http://schemas.microsoft.com/office/drawing/2014/main" id="{8E39F3D7-5143-487C-9C0A-CE4CC12A4667}"/>
              </a:ext>
            </a:extLst>
          </p:cNvPr>
          <p:cNvSpPr>
            <a:spLocks noGrp="1"/>
          </p:cNvSpPr>
          <p:nvPr>
            <p:ph idx="1"/>
          </p:nvPr>
        </p:nvSpPr>
        <p:spPr>
          <a:xfrm>
            <a:off x="838200" y="2332653"/>
            <a:ext cx="10515600" cy="3844310"/>
          </a:xfrm>
        </p:spPr>
        <p:txBody>
          <a:bodyPr>
            <a:normAutofit/>
          </a:bodyPr>
          <a:lstStyle/>
          <a:p>
            <a:pPr algn="just"/>
            <a:r>
              <a:rPr lang="en-US" sz="2400" dirty="0"/>
              <a:t>This section describes the data source and the process of downloading the weather data. In your code, the data is loaded from a CSV file using the </a:t>
            </a:r>
            <a:r>
              <a:rPr lang="en-US" sz="2400" dirty="0" err="1"/>
              <a:t>pd.read_csv</a:t>
            </a:r>
            <a:r>
              <a:rPr lang="en-US" sz="2400" dirty="0"/>
              <a:t>() function. Specify the source of your data (e.g., NOAA website, a specific weather station) and any relevant information about data acquisition.</a:t>
            </a:r>
          </a:p>
        </p:txBody>
      </p:sp>
      <p:sp>
        <p:nvSpPr>
          <p:cNvPr id="5" name="Rectangle 4">
            <a:extLst>
              <a:ext uri="{FF2B5EF4-FFF2-40B4-BE49-F238E27FC236}">
                <a16:creationId xmlns:a16="http://schemas.microsoft.com/office/drawing/2014/main" id="{A0E2FF0A-E07C-4E04-9B3F-4121F6C333B7}"/>
              </a:ext>
            </a:extLst>
          </p:cNvPr>
          <p:cNvSpPr/>
          <p:nvPr/>
        </p:nvSpPr>
        <p:spPr>
          <a:xfrm>
            <a:off x="914399" y="1642915"/>
            <a:ext cx="8033657" cy="523220"/>
          </a:xfrm>
          <a:prstGeom prst="rect">
            <a:avLst/>
          </a:prstGeom>
        </p:spPr>
        <p:txBody>
          <a:bodyPr wrap="square">
            <a:spAutoFit/>
          </a:bodyPr>
          <a:lstStyle/>
          <a:p>
            <a:r>
              <a:rPr lang="en-US" sz="2800" b="1" dirty="0"/>
              <a:t>Downloading the data</a:t>
            </a:r>
            <a:endParaRPr lang="en-US" sz="2800" dirty="0"/>
          </a:p>
        </p:txBody>
      </p:sp>
    </p:spTree>
    <p:extLst>
      <p:ext uri="{BB962C8B-B14F-4D97-AF65-F5344CB8AC3E}">
        <p14:creationId xmlns:p14="http://schemas.microsoft.com/office/powerpoint/2010/main" val="1250826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1293</Words>
  <Application>Microsoft Office PowerPoint</Application>
  <PresentationFormat>Widescreen</PresentationFormat>
  <Paragraphs>121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Temperature Prediction with Python and Machine Learning FOR Dhaka City Corporation.</vt:lpstr>
      <vt:lpstr>Introduction  </vt:lpstr>
      <vt:lpstr>Introduction  </vt:lpstr>
      <vt:lpstr>Objective of the Study </vt:lpstr>
      <vt:lpstr>Rationality of the Study </vt:lpstr>
      <vt:lpstr>Significance of the Study </vt:lpstr>
      <vt:lpstr>MATERIALS &amp; METHODS </vt:lpstr>
      <vt:lpstr>MATERIALS &amp; METHODS</vt:lpstr>
      <vt:lpstr>MATERIALS &amp; METHODS</vt:lpstr>
      <vt:lpstr>MATERIALS &amp; METHODS</vt:lpstr>
      <vt:lpstr>MATERIALS &amp; METHODS</vt:lpstr>
      <vt:lpstr>MATERIALS &amp; METHODS</vt:lpstr>
      <vt:lpstr>MATERIALS &amp; METHODS</vt:lpstr>
      <vt:lpstr>MATERIALS &amp; METHODS</vt:lpstr>
      <vt:lpstr>MATERIALS &amp; METHODS</vt:lpstr>
      <vt:lpstr>MATERIALS &amp; METHODS</vt:lpstr>
      <vt:lpstr>Results </vt:lpstr>
      <vt:lpstr>Results </vt:lpstr>
      <vt:lpstr>Results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Temperature Prediction with Python and Machine Learning FOR Dhaka City Corporation.</dc:title>
  <dc:creator>User</dc:creator>
  <cp:lastModifiedBy>User</cp:lastModifiedBy>
  <cp:revision>10</cp:revision>
  <dcterms:created xsi:type="dcterms:W3CDTF">2024-11-14T12:47:54Z</dcterms:created>
  <dcterms:modified xsi:type="dcterms:W3CDTF">2024-11-15T07:32:04Z</dcterms:modified>
</cp:coreProperties>
</file>