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IN" smtClean="0"/>
              <a:t>Footer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932CF5-990D-4109-834E-B5F479C67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4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65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6435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178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2300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61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0852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2188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22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200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8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654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853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Footer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C7DF-1A0F-4CAC-8445-C88DCF9CF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5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50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46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072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6713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crapehero/exploring-image-similarity-approaches-in-python-b8ca0a3ed5a3" TargetMode="External"/><Relationship Id="rId2" Type="http://schemas.openxmlformats.org/officeDocument/2006/relationships/hyperlink" Target="https://medium.com/analytics-vidhya/understanding-keypoints-and-orb-algorithm-f260e6fb640c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searchgate.net/publication/324686770_From_Data_Extraction_to_Analysis_Proposal_of_a_Methodology_to_Optimize_Hospital_Data_Reuse_Proces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idx="4294967295"/>
          </p:nvPr>
        </p:nvSpPr>
        <p:spPr>
          <a:xfrm>
            <a:off x="0" y="1538288"/>
            <a:ext cx="12192000" cy="53197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333333"/>
                </a:solidFill>
                <a:latin typeface="Times New Roman"/>
              </a:rPr>
              <a:t>Kollapudi Jeevan Kumar   2010030305</a:t>
            </a:r>
          </a:p>
          <a:p>
            <a:pPr marL="246960" indent="0" algn="ctr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spc="-1" dirty="0" smtClean="0">
                <a:solidFill>
                  <a:srgbClr val="333333"/>
                </a:solidFill>
                <a:latin typeface="Times New Roman"/>
              </a:rPr>
              <a:t>Indla Harshitha   2010030300</a:t>
            </a:r>
          </a:p>
          <a:p>
            <a:pPr marL="246960" indent="0" algn="ctr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333333"/>
                </a:solidFill>
                <a:latin typeface="Times New Roman"/>
              </a:rPr>
              <a:t>P. Arun Tej Reddy   2010030262</a:t>
            </a:r>
          </a:p>
          <a:p>
            <a:pPr marL="246960" indent="0" algn="ctr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spc="-1" dirty="0" smtClean="0">
                <a:solidFill>
                  <a:srgbClr val="333333"/>
                </a:solidFill>
                <a:latin typeface="Times New Roman"/>
              </a:rPr>
              <a:t>P. Venkata Sai Adithya   2010030434</a:t>
            </a:r>
            <a:endParaRPr lang="en-IN" sz="18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246960" indent="0" algn="just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Under the Guidance of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333333"/>
                </a:solidFill>
                <a:latin typeface="Times New Roman"/>
              </a:rPr>
              <a:t>Dr. </a:t>
            </a:r>
            <a:r>
              <a:rPr lang="en-US" sz="1800" b="0" strike="noStrike" spc="-1" dirty="0" err="1" smtClean="0">
                <a:solidFill>
                  <a:srgbClr val="333333"/>
                </a:solidFill>
                <a:latin typeface="Times New Roman"/>
              </a:rPr>
              <a:t>Figlu</a:t>
            </a:r>
            <a:r>
              <a:rPr lang="en-US" sz="1800" b="0" strike="noStrike" spc="-1" dirty="0" smtClean="0">
                <a:solidFill>
                  <a:srgbClr val="333333"/>
                </a:solidFill>
                <a:latin typeface="Times New Roman"/>
              </a:rPr>
              <a:t> </a:t>
            </a:r>
            <a:r>
              <a:rPr lang="en-US" sz="1800" b="0" strike="noStrike" spc="-1" dirty="0" err="1" smtClean="0">
                <a:solidFill>
                  <a:srgbClr val="333333"/>
                </a:solidFill>
                <a:latin typeface="Times New Roman"/>
              </a:rPr>
              <a:t>Mohanty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333333"/>
                </a:solidFill>
                <a:latin typeface="Times New Roman"/>
              </a:rPr>
              <a:t>Assistant Professor</a:t>
            </a:r>
            <a:endParaRPr lang="en-IN" sz="18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Computer Science and Engineering Department 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KL Hyderabad Off Campus, Aziz Nagar ,Hyderabad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6891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 Light"/>
              </a:rPr>
              <a:t>Review-2 on</a:t>
            </a:r>
            <a:r>
              <a:rPr sz="4000" dirty="0" smtClean="0"/>
              <a:t/>
            </a:r>
            <a:br>
              <a:rPr sz="4000" dirty="0" smtClean="0"/>
            </a:br>
            <a:r>
              <a:rPr lang="en-IN" sz="4000" b="1" dirty="0"/>
              <a:t>Measuring image </a:t>
            </a:r>
            <a:r>
              <a:rPr lang="en-IN" sz="4000" b="1" dirty="0" smtClean="0"/>
              <a:t>similarity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4013" cy="11715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Overview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4013" cy="43497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Literature Review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Problem Statement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Proposed Methodology/Architecture/Algorithm/Technique/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3255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idx="4294967295"/>
          </p:nvPr>
        </p:nvSpPr>
        <p:spPr>
          <a:xfrm>
            <a:off x="693738" y="1325563"/>
            <a:ext cx="11498262" cy="48498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/>
              <a:t>Image similarity can be thought of as a numerical representation of how alike two images are in terms of their visual content. </a:t>
            </a:r>
            <a:endParaRPr lang="en-US" dirty="0" smtClean="0"/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 smtClean="0"/>
              <a:t>There </a:t>
            </a:r>
            <a:r>
              <a:rPr lang="en-US" dirty="0"/>
              <a:t>are several dimensions along which images can be similar, such as color, shape, texture, and composition. </a:t>
            </a:r>
            <a:endParaRPr lang="en-US" dirty="0" smtClean="0"/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dirty="0" smtClean="0"/>
              <a:t>Various </a:t>
            </a:r>
            <a:r>
              <a:rPr lang="en-US" dirty="0"/>
              <a:t>mathematical and computational methods are employed to quantify these similarities, enabling us to compare and categorize images efficiently</a:t>
            </a:r>
            <a:r>
              <a:rPr lang="en-US" dirty="0" smtClean="0"/>
              <a:t>.</a:t>
            </a:r>
            <a:endParaRPr lang="en-US" sz="2400" spc="-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3255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Literature Review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90482227"/>
              </p:ext>
            </p:extLst>
          </p:nvPr>
        </p:nvGraphicFramePr>
        <p:xfrm>
          <a:off x="366479" y="2066340"/>
          <a:ext cx="11498264" cy="2524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1236"/>
                <a:gridCol w="2733575"/>
                <a:gridCol w="6362299"/>
                <a:gridCol w="1601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Publish</a:t>
                      </a:r>
                      <a:r>
                        <a:rPr lang="en-US" baseline="0" dirty="0" smtClean="0"/>
                        <a:t> Year</a:t>
                      </a:r>
                      <a:endParaRPr lang="en-IN" dirty="0"/>
                    </a:p>
                  </a:txBody>
                  <a:tcPr/>
                </a:tc>
              </a:tr>
              <a:tr h="46002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Shanmukh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Thummala</a:t>
                      </a:r>
                      <a:endParaRPr lang="en-I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Keypoints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ORB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2020</a:t>
                      </a:r>
                      <a:endParaRPr lang="en-IN" b="0" dirty="0"/>
                    </a:p>
                  </a:txBody>
                  <a:tcPr/>
                </a:tc>
              </a:tr>
              <a:tr h="42351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Vasista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Reddy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Image Similarity Approaches in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2023</a:t>
                      </a:r>
                      <a:endParaRPr lang="en-IN" b="0" dirty="0"/>
                    </a:p>
                  </a:txBody>
                  <a:tcPr/>
                </a:tc>
              </a:tr>
              <a:tr h="44276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  <a:r>
                        <a:rPr lang="en-IN" sz="18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Raval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Measuring similarity in two images using Python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2021</a:t>
                      </a:r>
                      <a:endParaRPr lang="en-IN" b="0" dirty="0"/>
                    </a:p>
                  </a:txBody>
                  <a:tcPr/>
                </a:tc>
              </a:tr>
              <a:tr h="4138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Rendyk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Beginner’s Guide to Image and Text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2022</a:t>
                      </a:r>
                      <a:endParaRPr lang="en-IN" b="0" dirty="0"/>
                    </a:p>
                  </a:txBody>
                  <a:tcPr/>
                </a:tc>
              </a:tr>
              <a:tr h="4138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Mike </a:t>
                      </a:r>
                      <a:r>
                        <a:rPr lang="en-IN" sz="1800" b="0" i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Bijon</a:t>
                      </a:r>
                      <a:endParaRPr lang="en-IN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Measuring image similarity with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2021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3255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Problem Statement</a:t>
            </a:r>
          </a:p>
        </p:txBody>
      </p:sp>
      <p:sp>
        <p:nvSpPr>
          <p:cNvPr id="51" name="PlaceHolder 2"/>
          <p:cNvSpPr>
            <a:spLocks noGrp="1"/>
          </p:cNvSpPr>
          <p:nvPr>
            <p:ph idx="4294967295"/>
          </p:nvPr>
        </p:nvSpPr>
        <p:spPr>
          <a:xfrm>
            <a:off x="693738" y="1325563"/>
            <a:ext cx="11498262" cy="48498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spc="-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In a world inundated with images, the ability to measure and quantify the similarity between images has become a critical task. </a:t>
            </a:r>
            <a:endParaRPr lang="en-US" dirty="0" smtClean="0"/>
          </a:p>
          <a:p>
            <a:r>
              <a:rPr lang="en-US" dirty="0" smtClean="0"/>
              <a:t>Whether </a:t>
            </a:r>
            <a:r>
              <a:rPr lang="en-US" dirty="0"/>
              <a:t>it’s for image retrieval, content recommendation, or visual search, image similarity approaches play a pivotal role in modern applications.</a:t>
            </a:r>
          </a:p>
          <a:p>
            <a:r>
              <a:rPr lang="en-US" dirty="0"/>
              <a:t>Fortunately, Python offers a plethora of tools and libraries that make exploring and implementing these approaches accessible to developers and researchers alike. </a:t>
            </a:r>
            <a:endParaRPr lang="en-US" dirty="0" smtClean="0"/>
          </a:p>
          <a:p>
            <a:r>
              <a:rPr lang="en-US" dirty="0" smtClean="0"/>
              <a:t>In this project, </a:t>
            </a:r>
            <a:r>
              <a:rPr lang="en-US" dirty="0"/>
              <a:t>we’ll delve into various image similarity techniques and demonstrate how to implement them using Python.</a:t>
            </a:r>
          </a:p>
          <a:p>
            <a:pPr marL="0" indent="0">
              <a:buNone/>
            </a:pP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3255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</a:p>
        </p:txBody>
      </p:sp>
      <p:sp>
        <p:nvSpPr>
          <p:cNvPr id="51" name="PlaceHolder 2"/>
          <p:cNvSpPr>
            <a:spLocks noGrp="1"/>
          </p:cNvSpPr>
          <p:nvPr>
            <p:ph idx="4294967295"/>
          </p:nvPr>
        </p:nvSpPr>
        <p:spPr>
          <a:xfrm>
            <a:off x="693738" y="1325563"/>
            <a:ext cx="11498262" cy="48498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dirty="0"/>
              <a:t>The objective of the Measuring Image Similarity project is to develop a robust algorithm capable of accurately quantifying the similarity between images. </a:t>
            </a:r>
            <a:endParaRPr lang="en-US" dirty="0" smtClean="0"/>
          </a:p>
          <a:p>
            <a:r>
              <a:rPr lang="en-US" dirty="0" smtClean="0"/>
              <a:t>Leveraging </a:t>
            </a:r>
            <a:r>
              <a:rPr lang="en-US" dirty="0"/>
              <a:t>advanced computer vision techniques, the project aims to overcome challenges such as variations in lighting, orientation, and scale to provide precise similarity metrics. </a:t>
            </a:r>
            <a:endParaRPr lang="en-US" dirty="0" smtClean="0"/>
          </a:p>
          <a:p>
            <a:r>
              <a:rPr lang="en-US" dirty="0" smtClean="0"/>
              <a:t>Ultimately</a:t>
            </a:r>
            <a:r>
              <a:rPr lang="en-US" dirty="0"/>
              <a:t>, the goal is to empower applications in various domains, including content-based image retrieval, recommendation systems, and image classification, enhancing user experiences and facilitating more effective data analysis and decision-making processes</a:t>
            </a:r>
            <a:r>
              <a:rPr lang="en-US" dirty="0" smtClean="0"/>
              <a:t>.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 idx="4294967295"/>
          </p:nvPr>
        </p:nvSpPr>
        <p:spPr>
          <a:xfrm>
            <a:off x="0" y="356135"/>
            <a:ext cx="12192000" cy="13255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Proposed Methodology/Architecture/Algorithm/Technique/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endParaRPr lang="en-US" sz="4000" b="1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idx="4294967295"/>
          </p:nvPr>
        </p:nvSpPr>
        <p:spPr>
          <a:xfrm>
            <a:off x="693738" y="1325563"/>
            <a:ext cx="11498262" cy="48498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dirty="0" smtClean="0"/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dirty="0"/>
              <a:t>SSIM is a widely used metric that assesses the structural similarity between two images. It considers luminance, contrast, and structure, giving a score between -1 (dissimilar) and 1 (identical). The </a:t>
            </a:r>
            <a:r>
              <a:rPr lang="en-US" dirty="0" err="1"/>
              <a:t>scikit</a:t>
            </a:r>
            <a:r>
              <a:rPr lang="en-US" dirty="0"/>
              <a:t>-image library in </a:t>
            </a:r>
            <a:r>
              <a:rPr lang="en-US" dirty="0" smtClean="0"/>
              <a:t>Python </a:t>
            </a:r>
            <a:r>
              <a:rPr lang="en-US" dirty="0"/>
              <a:t>offers an SSIM implementation</a:t>
            </a:r>
            <a:r>
              <a:rPr lang="en-US" dirty="0" smtClean="0"/>
              <a:t>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dirty="0"/>
              <a:t>ORB (Oriented Fast Rotated Brief) algorithm is used to measure the similarity and other types of similarity </a:t>
            </a:r>
            <a:r>
              <a:rPr lang="en-US" dirty="0" smtClean="0"/>
              <a:t>measures.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dirty="0"/>
              <a:t>We can use the ORB class in the </a:t>
            </a:r>
            <a:r>
              <a:rPr lang="en-US" dirty="0" err="1"/>
              <a:t>OpenCV</a:t>
            </a:r>
            <a:r>
              <a:rPr lang="en-US" dirty="0"/>
              <a:t> library to detect the </a:t>
            </a:r>
            <a:r>
              <a:rPr lang="en-US" dirty="0" err="1"/>
              <a:t>keypoints</a:t>
            </a:r>
            <a:r>
              <a:rPr lang="en-US" dirty="0"/>
              <a:t> and compute the feature descriptors. First </a:t>
            </a:r>
            <a:r>
              <a:rPr lang="en-US" dirty="0" err="1"/>
              <a:t>keypoints</a:t>
            </a:r>
            <a:r>
              <a:rPr lang="en-US" dirty="0"/>
              <a:t> are identified and then it computes binary feature vectors and groups them all in ORB descriptor.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993438" cy="13239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References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4013" cy="43497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hlinkClick r:id="rId2"/>
              </a:rPr>
              <a:t>https://</a:t>
            </a:r>
            <a:r>
              <a:rPr lang="en-IN" spc="-1" dirty="0" smtClean="0">
                <a:solidFill>
                  <a:srgbClr val="000000"/>
                </a:solidFill>
                <a:hlinkClick r:id="rId2"/>
              </a:rPr>
              <a:t>medium.com/analytics-vidhya/understanding-keypoints-and-orb-algorithm-f260e6fb640c</a:t>
            </a:r>
            <a:endParaRPr lang="en-IN" spc="-1" dirty="0" smtClean="0">
              <a:solidFill>
                <a:srgbClr val="000000"/>
              </a:solidFill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IN" spc="-1" dirty="0" smtClean="0">
                <a:solidFill>
                  <a:srgbClr val="000000"/>
                </a:solidFill>
                <a:hlinkClick r:id="rId3"/>
              </a:rPr>
              <a:t>medium.com/scrapehero/exploring-image-similarity-approaches-in-python-b8ca0a3ed5a3</a:t>
            </a:r>
            <a:endParaRPr lang="en-IN" spc="-1" dirty="0" smtClean="0">
              <a:solidFill>
                <a:srgbClr val="000000"/>
              </a:solidFill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hlinkClick r:id="rId4"/>
              </a:rPr>
              <a:t>https://pypi.org/project/image-similarity-measures</a:t>
            </a:r>
            <a:r>
              <a:rPr lang="en-IN" spc="-1" dirty="0" smtClean="0">
                <a:solidFill>
                  <a:srgbClr val="000000"/>
                </a:solidFill>
                <a:hlinkClick r:id="rId4"/>
              </a:rPr>
              <a:t>/</a:t>
            </a:r>
            <a:endParaRPr lang="en-IN" spc="-1" dirty="0" smtClean="0">
              <a:solidFill>
                <a:srgbClr val="000000"/>
              </a:solidFill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idx="4294967295"/>
          </p:nvPr>
        </p:nvSpPr>
        <p:spPr>
          <a:xfrm>
            <a:off x="0" y="817563"/>
            <a:ext cx="10514013" cy="535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</a:rPr>
              <a:t>Thank you and Any Queries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462</TotalTime>
  <Words>500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inter-regular</vt:lpstr>
      <vt:lpstr>Times New Roman</vt:lpstr>
      <vt:lpstr>Trebuchet MS</vt:lpstr>
      <vt:lpstr>Tw Cen MT</vt:lpstr>
      <vt:lpstr>Circuit</vt:lpstr>
      <vt:lpstr>Review-2 on Measuring image similarity</vt:lpstr>
      <vt:lpstr>Overview</vt:lpstr>
      <vt:lpstr>Introduction</vt:lpstr>
      <vt:lpstr>Literature Review</vt:lpstr>
      <vt:lpstr>Problem Statement</vt:lpstr>
      <vt:lpstr>Objectives of the Project</vt:lpstr>
      <vt:lpstr>Proposed Methodology/Architecture/Algorithm/Technique/etc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in JDBC</dc:title>
  <dc:subject/>
  <dc:creator>Indla Harshitha</dc:creator>
  <dc:description/>
  <cp:lastModifiedBy>HARSHITHA</cp:lastModifiedBy>
  <cp:revision>24</cp:revision>
  <dcterms:created xsi:type="dcterms:W3CDTF">2023-08-05T05:18:30Z</dcterms:created>
  <dcterms:modified xsi:type="dcterms:W3CDTF">2024-02-27T06:15:52Z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