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50"/>
  </p:notesMasterIdLst>
  <p:sldIdLst>
    <p:sldId id="267" r:id="rId2"/>
    <p:sldId id="256" r:id="rId3"/>
    <p:sldId id="268" r:id="rId4"/>
    <p:sldId id="269" r:id="rId5"/>
    <p:sldId id="294" r:id="rId6"/>
    <p:sldId id="295" r:id="rId7"/>
    <p:sldId id="296" r:id="rId8"/>
    <p:sldId id="297" r:id="rId9"/>
    <p:sldId id="298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309" r:id="rId32"/>
    <p:sldId id="310" r:id="rId33"/>
    <p:sldId id="311" r:id="rId34"/>
    <p:sldId id="312" r:id="rId35"/>
    <p:sldId id="270" r:id="rId36"/>
    <p:sldId id="299" r:id="rId37"/>
    <p:sldId id="301" r:id="rId38"/>
    <p:sldId id="300" r:id="rId39"/>
    <p:sldId id="302" r:id="rId40"/>
    <p:sldId id="303" r:id="rId41"/>
    <p:sldId id="271" r:id="rId42"/>
    <p:sldId id="304" r:id="rId43"/>
    <p:sldId id="305" r:id="rId44"/>
    <p:sldId id="306" r:id="rId45"/>
    <p:sldId id="272" r:id="rId46"/>
    <p:sldId id="307" r:id="rId47"/>
    <p:sldId id="308" r:id="rId48"/>
    <p:sldId id="260" r:id="rId49"/>
  </p:sldIdLst>
  <p:sldSz cx="18288000" cy="10287000"/>
  <p:notesSz cx="9753600" cy="13716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229" autoAdjust="0"/>
  </p:normalViewPr>
  <p:slideViewPr>
    <p:cSldViewPr snapToGrid="0" snapToObjects="1">
      <p:cViewPr varScale="1">
        <p:scale>
          <a:sx n="73" d="100"/>
          <a:sy n="73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728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1pPr>
    <a:lvl2pPr marL="556641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2pPr>
    <a:lvl3pPr marL="1113282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3pPr>
    <a:lvl4pPr marL="1669923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4pPr>
    <a:lvl5pPr marL="2226564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5pPr>
    <a:lvl6pPr marL="2783205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6pPr>
    <a:lvl7pPr marL="3339846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7pPr>
    <a:lvl8pPr marL="3896487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8pPr>
    <a:lvl9pPr marL="4453128" algn="l" defTabSz="1113282" rtl="0" eaLnBrk="1" latinLnBrk="0" hangingPunct="1">
      <a:defRPr sz="14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88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21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42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84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1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81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22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2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35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53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13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7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819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633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325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570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952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465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566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600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94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272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786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244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349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159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234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222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866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412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835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94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61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019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500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974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983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435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130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259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55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49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7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79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36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045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39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306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966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506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5604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580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203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395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7D2F-73C6-4478-AEB9-48887CDFEFD1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8CF9-45BC-4AD8-B049-E414CB2C4C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26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wipe dir="d"/>
      </p:transition>
    </mc:Choice>
    <mc:Fallback xmlns="">
      <p:transition spd="slow" advTm="4000">
        <p:wipe dir="d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61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313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6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sldNum="0"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5" name="Заголовок 4"/>
          <p:cNvSpPr txBox="1">
            <a:spLocks/>
          </p:cNvSpPr>
          <p:nvPr/>
        </p:nvSpPr>
        <p:spPr>
          <a:xfrm>
            <a:off x="-183364" y="4509586"/>
            <a:ext cx="9215899" cy="10297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ru-RU" sz="4200" b="1" dirty="0">
                <a:solidFill>
                  <a:schemeClr val="bg1"/>
                </a:solidFill>
                <a:latin typeface="Montserrat SemiBold" pitchFamily="2" charset="-52"/>
                <a:ea typeface="Open Sans" pitchFamily="2" charset="0"/>
                <a:cs typeface="Open Sans" pitchFamily="2" charset="0"/>
              </a:rPr>
              <a:t>Учебный центр</a:t>
            </a:r>
            <a:r>
              <a:rPr lang="en-US" sz="4200" b="1" dirty="0">
                <a:solidFill>
                  <a:schemeClr val="bg1"/>
                </a:solidFill>
                <a:latin typeface="Montserrat SemiBold" pitchFamily="2" charset="-52"/>
                <a:ea typeface="Open Sans" pitchFamily="2" charset="0"/>
                <a:cs typeface="Open Sans" pitchFamily="2" charset="0"/>
              </a:rPr>
              <a:t> </a:t>
            </a:r>
            <a:r>
              <a:rPr lang="ru-RU" sz="4200" b="1" dirty="0">
                <a:solidFill>
                  <a:schemeClr val="bg1"/>
                </a:solidFill>
                <a:latin typeface="Montserrat SemiBold" pitchFamily="2" charset="-52"/>
                <a:ea typeface="Open Sans" pitchFamily="2" charset="0"/>
                <a:cs typeface="Open Sans" pitchFamily="2" charset="0"/>
              </a:rPr>
              <a:t>АйТи Клауд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91" y="309361"/>
            <a:ext cx="1187739" cy="1445084"/>
          </a:xfrm>
          <a:prstGeom prst="rect">
            <a:avLst/>
          </a:prstGeom>
        </p:spPr>
      </p:pic>
      <p:sp>
        <p:nvSpPr>
          <p:cNvPr id="7" name="Заголовок 4"/>
          <p:cNvSpPr txBox="1">
            <a:spLocks/>
          </p:cNvSpPr>
          <p:nvPr/>
        </p:nvSpPr>
        <p:spPr>
          <a:xfrm>
            <a:off x="467491" y="5301468"/>
            <a:ext cx="7550331" cy="696365"/>
          </a:xfrm>
          <a:prstGeom prst="rect">
            <a:avLst/>
          </a:prstGeom>
        </p:spPr>
        <p:txBody>
          <a:bodyPr vert="horz" lIns="108496" tIns="54248" rIns="108496" bIns="5424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000" dirty="0">
                <a:solidFill>
                  <a:schemeClr val="bg1"/>
                </a:solidFill>
                <a:latin typeface="Montserrat Medium" pitchFamily="2" charset="-52"/>
                <a:ea typeface="Open Sans" pitchFamily="2" charset="0"/>
                <a:cs typeface="Calibri" panose="020F0502020204030204" pitchFamily="34" charset="0"/>
              </a:rPr>
              <a:t>СОВРЕМЕННЫЕ ТЕХНОЛОГИИ</a:t>
            </a:r>
            <a:r>
              <a:rPr lang="en-US" sz="2000" dirty="0">
                <a:solidFill>
                  <a:schemeClr val="bg1"/>
                </a:solidFill>
                <a:latin typeface="Montserrat Medium" pitchFamily="2" charset="-52"/>
                <a:ea typeface="Open Sans" pitchFamily="2" charset="0"/>
                <a:cs typeface="Calibri" panose="020F050202020403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Montserrat Medium" pitchFamily="2" charset="-52"/>
                <a:ea typeface="Open Sans" pitchFamily="2" charset="0"/>
                <a:cs typeface="Calibri" panose="020F0502020204030204" pitchFamily="34" charset="0"/>
              </a:rPr>
              <a:t>ПРОСТЫМ ЯЗЫКОМ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0" y="5301468"/>
            <a:ext cx="92615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4"/>
          <p:cNvSpPr txBox="1">
            <a:spLocks/>
          </p:cNvSpPr>
          <p:nvPr/>
        </p:nvSpPr>
        <p:spPr>
          <a:xfrm>
            <a:off x="587826" y="9012948"/>
            <a:ext cx="2873831" cy="696365"/>
          </a:xfrm>
          <a:prstGeom prst="rect">
            <a:avLst/>
          </a:prstGeom>
        </p:spPr>
        <p:txBody>
          <a:bodyPr vert="horz" lIns="108496" tIns="54248" rIns="108496" bIns="54248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Montserrat Regular" pitchFamily="2" charset="-52"/>
                <a:ea typeface="Open Sans" pitchFamily="2" charset="0"/>
                <a:cs typeface="Open Sans" pitchFamily="2" charset="0"/>
              </a:rPr>
              <a:t>Преподаватель</a:t>
            </a:r>
            <a:r>
              <a:rPr lang="ru-RU" sz="3200" dirty="0">
                <a:solidFill>
                  <a:schemeClr val="bg1"/>
                </a:solidFill>
                <a:latin typeface="+mn-lt"/>
                <a:ea typeface="Open Sans" pitchFamily="2" charset="0"/>
                <a:cs typeface="Open Sans" pitchFamily="2" charset="0"/>
              </a:rPr>
              <a:t> </a:t>
            </a:r>
            <a:r>
              <a:rPr lang="ru-RU" sz="3200" u="sng" dirty="0">
                <a:solidFill>
                  <a:schemeClr val="bg1"/>
                </a:solidFill>
                <a:latin typeface="+mn-lt"/>
                <a:ea typeface="Open Sans" pitchFamily="2" charset="0"/>
                <a:cs typeface="Open Sans" pitchFamily="2" charset="0"/>
              </a:rPr>
              <a:t> </a:t>
            </a:r>
            <a:r>
              <a:rPr lang="ru-RU" sz="2400" u="sng" dirty="0">
                <a:solidFill>
                  <a:schemeClr val="bg1"/>
                </a:solidFill>
                <a:latin typeface="+mn-lt"/>
                <a:ea typeface="Open Sans" pitchFamily="2" charset="0"/>
                <a:cs typeface="Open Sans" pitchFamily="2" charset="0"/>
              </a:rPr>
              <a:t>     </a:t>
            </a:r>
            <a:r>
              <a:rPr lang="ru-RU" sz="2400" dirty="0">
                <a:solidFill>
                  <a:schemeClr val="bg1"/>
                </a:solidFill>
                <a:latin typeface="+mn-lt"/>
                <a:ea typeface="Open Sans" pitchFamily="2" charset="0"/>
                <a:cs typeface="Open Sans" pitchFamily="2" charset="0"/>
              </a:rPr>
              <a:t>   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3461657" y="9526009"/>
            <a:ext cx="25733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16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Terraform и инфраструктура на уровне кода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2060"/>
                </a:solidFill>
              </a:rPr>
              <a:t>Terraform – это инструмент от компании </a:t>
            </a:r>
            <a:r>
              <a:rPr lang="ru-RU" sz="3200" dirty="0" err="1">
                <a:solidFill>
                  <a:srgbClr val="002060"/>
                </a:solidFill>
              </a:rPr>
              <a:t>Hashicorp</a:t>
            </a:r>
            <a:r>
              <a:rPr lang="ru-RU" sz="3200" dirty="0">
                <a:solidFill>
                  <a:srgbClr val="002060"/>
                </a:solidFill>
              </a:rPr>
              <a:t>, помогающий декларативно управлять инфраструктурой. В данном случае не приходится вручную создавать инстансы, сети и т.д. в консоли вашего облачного провайдера; достаточно написать конфигурацию, в которой будет изложено, как вы видите вашу будущую инфраструктуру.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F3C8540-F045-4517-B9B2-A06FE6FA1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6210007"/>
            <a:ext cx="7772400" cy="186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01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Terraform и инфраструктура на уровне кода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2060"/>
                </a:solidFill>
              </a:rPr>
              <a:t>Основная концепция Terraform заключается в использовании декларативного языка конфигурации, который описывает требуемую инфраструктуру в виде кода. Вместо ручного создания и настройки каждого ресурса инфраструктуры, Terraform автоматически управляет жизненным циклом этих ресурсов, предоставляя возможность создавать, изменять и удалять их согласно изменениям в конфигурации.</a:t>
            </a:r>
          </a:p>
        </p:txBody>
      </p:sp>
    </p:spTree>
    <p:extLst>
      <p:ext uri="{BB962C8B-B14F-4D97-AF65-F5344CB8AC3E}">
        <p14:creationId xmlns:p14="http://schemas.microsoft.com/office/powerpoint/2010/main" val="2543394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Terraform и инфраструктура на уровне кода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2060"/>
                </a:solidFill>
              </a:rPr>
              <a:t>Terraform поддерживают различные сервис-провайдеры, такие как </a:t>
            </a:r>
            <a:r>
              <a:rPr lang="en-US" sz="3200" dirty="0">
                <a:solidFill>
                  <a:srgbClr val="002060"/>
                </a:solidFill>
              </a:rPr>
              <a:t>Yandex</a:t>
            </a:r>
            <a:r>
              <a:rPr lang="ru-RU" sz="3200" dirty="0">
                <a:solidFill>
                  <a:srgbClr val="002060"/>
                </a:solidFill>
              </a:rPr>
              <a:t> </a:t>
            </a:r>
            <a:r>
              <a:rPr lang="en-US" sz="3200" dirty="0">
                <a:solidFill>
                  <a:srgbClr val="002060"/>
                </a:solidFill>
              </a:rPr>
              <a:t>Cloud, </a:t>
            </a:r>
            <a:r>
              <a:rPr lang="en-US" sz="3200" dirty="0" err="1">
                <a:solidFill>
                  <a:srgbClr val="002060"/>
                </a:solidFill>
              </a:rPr>
              <a:t>SberCloud</a:t>
            </a:r>
            <a:r>
              <a:rPr lang="en-US" sz="3200" dirty="0">
                <a:solidFill>
                  <a:srgbClr val="002060"/>
                </a:solidFill>
              </a:rPr>
              <a:t>, </a:t>
            </a:r>
            <a:r>
              <a:rPr lang="ru-RU" sz="3200" dirty="0">
                <a:solidFill>
                  <a:srgbClr val="002060"/>
                </a:solidFill>
              </a:rPr>
              <a:t>AWS, Microsoft </a:t>
            </a:r>
            <a:r>
              <a:rPr lang="ru-RU" sz="3200" dirty="0" err="1">
                <a:solidFill>
                  <a:srgbClr val="002060"/>
                </a:solidFill>
              </a:rPr>
              <a:t>Azure</a:t>
            </a:r>
            <a:r>
              <a:rPr lang="ru-RU" sz="3200" dirty="0">
                <a:solidFill>
                  <a:srgbClr val="002060"/>
                </a:solidFill>
              </a:rPr>
              <a:t>, Google </a:t>
            </a:r>
            <a:r>
              <a:rPr lang="ru-RU" sz="3200" dirty="0" err="1">
                <a:solidFill>
                  <a:srgbClr val="002060"/>
                </a:solidFill>
              </a:rPr>
              <a:t>Cloud</a:t>
            </a:r>
            <a:r>
              <a:rPr lang="ru-RU" sz="3200" dirty="0">
                <a:solidFill>
                  <a:srgbClr val="002060"/>
                </a:solidFill>
              </a:rPr>
              <a:t> Platform, </a:t>
            </a:r>
            <a:r>
              <a:rPr lang="ru-RU" sz="3200" dirty="0" err="1">
                <a:solidFill>
                  <a:srgbClr val="002060"/>
                </a:solidFill>
              </a:rPr>
              <a:t>Kubernetes</a:t>
            </a:r>
            <a:r>
              <a:rPr lang="ru-RU" sz="3200" dirty="0">
                <a:solidFill>
                  <a:srgbClr val="002060"/>
                </a:solidFill>
              </a:rPr>
              <a:t>, </a:t>
            </a:r>
            <a:r>
              <a:rPr lang="ru-RU" sz="3200" dirty="0" err="1">
                <a:solidFill>
                  <a:srgbClr val="002060"/>
                </a:solidFill>
              </a:rPr>
              <a:t>Docker</a:t>
            </a:r>
            <a:r>
              <a:rPr lang="ru-RU" sz="3200" dirty="0">
                <a:solidFill>
                  <a:srgbClr val="002060"/>
                </a:solidFill>
              </a:rPr>
              <a:t>, VMware и многие другие. Это означает, что с его помощью можно управлять инфраструктурой в различных окружениях и облачных провайдерах, используя единый набор команд и языка конфигурации.</a:t>
            </a:r>
          </a:p>
        </p:txBody>
      </p:sp>
    </p:spTree>
    <p:extLst>
      <p:ext uri="{BB962C8B-B14F-4D97-AF65-F5344CB8AC3E}">
        <p14:creationId xmlns:p14="http://schemas.microsoft.com/office/powerpoint/2010/main" val="3783042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Terraform и инфраструктура на уровне кода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002060"/>
                </a:solidFill>
              </a:rPr>
              <a:t>Инфраструктура как код: </a:t>
            </a:r>
            <a:r>
              <a:rPr lang="ru-RU" sz="3200" dirty="0">
                <a:solidFill>
                  <a:srgbClr val="002060"/>
                </a:solidFill>
              </a:rPr>
              <a:t>Terraform использует декларативный язык конфигурации, который позволяет определить требуемую инфраструктуру в виде кода. Это делает управление и поддержку инфраструктуры более простыми и контролируемыми.</a:t>
            </a:r>
          </a:p>
        </p:txBody>
      </p:sp>
    </p:spTree>
    <p:extLst>
      <p:ext uri="{BB962C8B-B14F-4D97-AF65-F5344CB8AC3E}">
        <p14:creationId xmlns:p14="http://schemas.microsoft.com/office/powerpoint/2010/main" val="3326817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Terraform и инфраструктура на уровне кода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002060"/>
                </a:solidFill>
              </a:rPr>
              <a:t>Управление зависимостями: </a:t>
            </a:r>
            <a:r>
              <a:rPr lang="ru-RU" sz="3200" dirty="0">
                <a:solidFill>
                  <a:srgbClr val="002060"/>
                </a:solidFill>
              </a:rPr>
              <a:t>Terraform позволяет определить зависимости между ресурсами инфраструктуры, что позволяет автоматически управлять последовательностью создания или удаления ресурсов.</a:t>
            </a:r>
          </a:p>
        </p:txBody>
      </p:sp>
    </p:spTree>
    <p:extLst>
      <p:ext uri="{BB962C8B-B14F-4D97-AF65-F5344CB8AC3E}">
        <p14:creationId xmlns:p14="http://schemas.microsoft.com/office/powerpoint/2010/main" val="2152052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Terraform и инфраструктура на уровне кода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002060"/>
                </a:solidFill>
              </a:rPr>
              <a:t>Инкрементальные изменения: </a:t>
            </a:r>
            <a:r>
              <a:rPr lang="ru-RU" sz="3200" dirty="0">
                <a:solidFill>
                  <a:srgbClr val="002060"/>
                </a:solidFill>
              </a:rPr>
              <a:t>Terraform умеет фиксировать и применять только те изменения в инфраструктуре, которые были внесены в конфигурацию после предыдущего применения. Это позволяет избежать потери данных или пересоздания всей инфраструктуры при каждом применении изменений.</a:t>
            </a:r>
          </a:p>
        </p:txBody>
      </p:sp>
    </p:spTree>
    <p:extLst>
      <p:ext uri="{BB962C8B-B14F-4D97-AF65-F5344CB8AC3E}">
        <p14:creationId xmlns:p14="http://schemas.microsoft.com/office/powerpoint/2010/main" val="911032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Terraform и инфраструктура на уровне кода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002060"/>
                </a:solidFill>
              </a:rPr>
              <a:t>Воспроизводимость: </a:t>
            </a:r>
            <a:r>
              <a:rPr lang="ru-RU" sz="3200" dirty="0">
                <a:solidFill>
                  <a:srgbClr val="002060"/>
                </a:solidFill>
              </a:rPr>
              <a:t>Terraform позволяет легко воспроизводить инфраструктуру в различных окружениях, благодаря использованию кода конфигурации и разделению конфигурации и данных ресурсов.</a:t>
            </a:r>
          </a:p>
        </p:txBody>
      </p:sp>
    </p:spTree>
    <p:extLst>
      <p:ext uri="{BB962C8B-B14F-4D97-AF65-F5344CB8AC3E}">
        <p14:creationId xmlns:p14="http://schemas.microsoft.com/office/powerpoint/2010/main" val="3758069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Terraform и инфраструктура на уровне кода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002060"/>
                </a:solidFill>
              </a:rPr>
              <a:t>Поддержка командной разработки: </a:t>
            </a:r>
            <a:r>
              <a:rPr lang="ru-RU" sz="3200" dirty="0">
                <a:solidFill>
                  <a:srgbClr val="002060"/>
                </a:solidFill>
              </a:rPr>
              <a:t>Terraform поддерживает возможность работы в команде, позволяя синхронизировать изменения в конфигурации и вносить их в репозиторий кода. Это упрощает совместную разработку и поддержку инфраструктуры.</a:t>
            </a:r>
          </a:p>
        </p:txBody>
      </p:sp>
    </p:spTree>
    <p:extLst>
      <p:ext uri="{BB962C8B-B14F-4D97-AF65-F5344CB8AC3E}">
        <p14:creationId xmlns:p14="http://schemas.microsoft.com/office/powerpoint/2010/main" val="3934016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Terraform и инфраструктура на уровне кода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2060"/>
                </a:solidFill>
              </a:rPr>
              <a:t>Terraform имеет обширную документацию и поддерживается активным сообществом разработчиков, что делает его мощным и гибким инструментом для управления инфраструктурой как код. Он позволяет автоматизировать и упростить процесс создания и управления инфраструктурными ресурсами, сокращая время и усилия при развертывании приложений.</a:t>
            </a:r>
          </a:p>
        </p:txBody>
      </p:sp>
    </p:spTree>
    <p:extLst>
      <p:ext uri="{BB962C8B-B14F-4D97-AF65-F5344CB8AC3E}">
        <p14:creationId xmlns:p14="http://schemas.microsoft.com/office/powerpoint/2010/main" val="2564721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Объекты 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Terraform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2060"/>
                </a:solidFill>
              </a:rPr>
              <a:t>Провайдеры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2060"/>
                </a:solidFill>
              </a:rPr>
              <a:t>Ресурсы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2060"/>
                </a:solidFill>
              </a:rPr>
              <a:t>Переменные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2060"/>
                </a:solidFill>
              </a:rPr>
              <a:t>Модули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2060"/>
                </a:solidFill>
              </a:rPr>
              <a:t>Результаты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18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6792" y="4162022"/>
            <a:ext cx="18281207" cy="6124978"/>
            <a:chOff x="1910953" y="4162022"/>
            <a:chExt cx="14466094" cy="6124978"/>
          </a:xfrm>
        </p:grpSpPr>
        <p:pic>
          <p:nvPicPr>
            <p:cNvPr id="3" name="Image 1" descr="preencoded.png"/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910953" y="8127679"/>
              <a:ext cx="14466094" cy="120551"/>
            </a:xfrm>
            <a:prstGeom prst="rect">
              <a:avLst/>
            </a:prstGeom>
          </p:spPr>
        </p:pic>
        <p:pic>
          <p:nvPicPr>
            <p:cNvPr id="4" name="Image 2" descr="preencoded.png"/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910954" y="8281281"/>
              <a:ext cx="4209231" cy="120551"/>
            </a:xfrm>
            <a:prstGeom prst="rect">
              <a:avLst/>
            </a:prstGeom>
          </p:spPr>
        </p:pic>
        <p:pic>
          <p:nvPicPr>
            <p:cNvPr id="5" name="Image 3" descr="preencoded.png"/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2875359" y="4162022"/>
              <a:ext cx="120551" cy="6124978"/>
            </a:xfrm>
            <a:prstGeom prst="rect">
              <a:avLst/>
            </a:prstGeom>
          </p:spPr>
        </p:pic>
        <p:pic>
          <p:nvPicPr>
            <p:cNvPr id="6" name="Image 4" descr="preencoded.png"/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3050618" y="5517585"/>
              <a:ext cx="120551" cy="4769415"/>
            </a:xfrm>
            <a:prstGeom prst="rect">
              <a:avLst/>
            </a:prstGeom>
          </p:spPr>
        </p:pic>
      </p:grpSp>
      <p:grpSp>
        <p:nvGrpSpPr>
          <p:cNvPr id="22" name="Группа 21"/>
          <p:cNvGrpSpPr/>
          <p:nvPr/>
        </p:nvGrpSpPr>
        <p:grpSpPr>
          <a:xfrm>
            <a:off x="11115229" y="15749"/>
            <a:ext cx="7172771" cy="2098254"/>
            <a:chOff x="9204276" y="0"/>
            <a:chExt cx="7172771" cy="2098254"/>
          </a:xfrm>
        </p:grpSpPr>
        <p:pic>
          <p:nvPicPr>
            <p:cNvPr id="7" name="Image 5" descr="preencoded.png"/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15273460" y="0"/>
              <a:ext cx="120551" cy="2098254"/>
            </a:xfrm>
            <a:prstGeom prst="rect">
              <a:avLst/>
            </a:prstGeom>
          </p:spPr>
        </p:pic>
        <p:pic>
          <p:nvPicPr>
            <p:cNvPr id="8" name="Image 6" descr="preencoded.png"/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15086784" y="0"/>
              <a:ext cx="120551" cy="1513131"/>
            </a:xfrm>
            <a:prstGeom prst="rect">
              <a:avLst/>
            </a:prstGeom>
          </p:spPr>
        </p:pic>
        <p:pic>
          <p:nvPicPr>
            <p:cNvPr id="11" name="Image 9" descr="preencoded.png"/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9204276" y="828648"/>
              <a:ext cx="7172771" cy="120551"/>
            </a:xfrm>
            <a:prstGeom prst="rect">
              <a:avLst/>
            </a:prstGeom>
          </p:spPr>
        </p:pic>
      </p:grpSp>
      <p:grpSp>
        <p:nvGrpSpPr>
          <p:cNvPr id="21" name="Группа 20"/>
          <p:cNvGrpSpPr/>
          <p:nvPr/>
        </p:nvGrpSpPr>
        <p:grpSpPr>
          <a:xfrm>
            <a:off x="12422777" y="2237711"/>
            <a:ext cx="5865223" cy="7727757"/>
            <a:chOff x="10691068" y="2320604"/>
            <a:chExt cx="5685979" cy="7269270"/>
          </a:xfrm>
        </p:grpSpPr>
        <p:pic>
          <p:nvPicPr>
            <p:cNvPr id="9" name="Image 7" descr="preencoded.png"/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13021716" y="2320604"/>
              <a:ext cx="3355331" cy="5637214"/>
            </a:xfrm>
            <a:prstGeom prst="rect">
              <a:avLst/>
            </a:prstGeom>
          </p:spPr>
        </p:pic>
        <p:pic>
          <p:nvPicPr>
            <p:cNvPr id="10" name="Image 8" descr="preencoded.png"/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10691068" y="7263185"/>
              <a:ext cx="2218173" cy="2218178"/>
            </a:xfrm>
            <a:prstGeom prst="rect">
              <a:avLst/>
            </a:prstGeom>
          </p:spPr>
        </p:pic>
        <p:pic>
          <p:nvPicPr>
            <p:cNvPr id="12" name="Image 10" descr="preencoded.png"/>
            <p:cNvPicPr>
              <a:picLocks noChangeAspect="1"/>
            </p:cNvPicPr>
            <p:nvPr/>
          </p:nvPicPr>
          <p:blipFill>
            <a:blip r:embed="rId14"/>
            <a:srcRect/>
            <a:stretch/>
          </p:blipFill>
          <p:spPr>
            <a:xfrm>
              <a:off x="11313914" y="4898225"/>
              <a:ext cx="4646344" cy="4691649"/>
            </a:xfrm>
            <a:prstGeom prst="rect">
              <a:avLst/>
            </a:prstGeom>
          </p:spPr>
        </p:pic>
      </p:grpSp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-13278" y="1886690"/>
            <a:ext cx="10293747" cy="1378827"/>
          </a:xfrm>
          <a:prstGeom prst="rect">
            <a:avLst/>
          </a:prstGeom>
        </p:spPr>
      </p:pic>
      <p:grpSp>
        <p:nvGrpSpPr>
          <p:cNvPr id="14" name="Группа 13"/>
          <p:cNvGrpSpPr/>
          <p:nvPr/>
        </p:nvGrpSpPr>
        <p:grpSpPr>
          <a:xfrm>
            <a:off x="1774811" y="8517828"/>
            <a:ext cx="8052633" cy="637657"/>
            <a:chOff x="1774811" y="8535245"/>
            <a:chExt cx="8052633" cy="637657"/>
          </a:xfrm>
        </p:grpSpPr>
        <p:pic>
          <p:nvPicPr>
            <p:cNvPr id="2" name="Image 0" descr="preencoded.png"/>
            <p:cNvPicPr>
              <a:picLocks noChangeAspect="1"/>
            </p:cNvPicPr>
            <p:nvPr/>
          </p:nvPicPr>
          <p:blipFill>
            <a:blip r:embed="rId16"/>
            <a:srcRect/>
            <a:stretch/>
          </p:blipFill>
          <p:spPr>
            <a:xfrm>
              <a:off x="1774811" y="8535245"/>
              <a:ext cx="8052633" cy="637657"/>
            </a:xfrm>
            <a:prstGeom prst="rect">
              <a:avLst/>
            </a:prstGeom>
          </p:spPr>
        </p:pic>
        <p:sp>
          <p:nvSpPr>
            <p:cNvPr id="15" name="Text 0"/>
            <p:cNvSpPr/>
            <p:nvPr/>
          </p:nvSpPr>
          <p:spPr>
            <a:xfrm>
              <a:off x="2071443" y="8724575"/>
              <a:ext cx="7718919" cy="3234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898"/>
                </a:lnSpc>
              </a:pPr>
              <a:r>
                <a:rPr lang="en-US" sz="2400" dirty="0">
                  <a:solidFill>
                    <a:schemeClr val="bg2">
                      <a:lumMod val="10000"/>
                    </a:schemeClr>
                  </a:solidFill>
                  <a:latin typeface="Montserrat Medium" pitchFamily="2" charset="-52"/>
                  <a:ea typeface="Montserrat Regular" pitchFamily="34" charset="-122"/>
                  <a:cs typeface="Montserrat Regular" pitchFamily="34" charset="-120"/>
                </a:rPr>
                <a:t>современные технологии простым языком</a:t>
              </a:r>
              <a:endParaRPr lang="en-US" sz="2400" dirty="0">
                <a:solidFill>
                  <a:schemeClr val="bg2">
                    <a:lumMod val="10000"/>
                  </a:schemeClr>
                </a:solidFill>
                <a:latin typeface="Montserrat Medium" pitchFamily="2" charset="-52"/>
              </a:endParaRPr>
            </a:p>
          </p:txBody>
        </p:sp>
      </p:grpSp>
      <p:sp>
        <p:nvSpPr>
          <p:cNvPr id="16" name="Text 1"/>
          <p:cNvSpPr/>
          <p:nvPr/>
        </p:nvSpPr>
        <p:spPr>
          <a:xfrm>
            <a:off x="594355" y="2123848"/>
            <a:ext cx="10552067" cy="105994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3876"/>
              </a:lnSpc>
            </a:pPr>
            <a:r>
              <a:rPr lang="en-US" sz="4200" dirty="0">
                <a:solidFill>
                  <a:srgbClr val="09135A"/>
                </a:solidFill>
                <a:latin typeface="Montserrat SemiBold" pitchFamily="2" charset="-52"/>
                <a:ea typeface="Montserrat Medium" pitchFamily="34" charset="-122"/>
                <a:cs typeface="Montserrat Medium" pitchFamily="34" charset="-120"/>
              </a:rPr>
              <a:t>Учебный центр АйТи Клауд</a:t>
            </a:r>
            <a:endParaRPr lang="en-US" sz="4200" dirty="0">
              <a:latin typeface="Montserrat SemiBold" pitchFamily="2" charset="-52"/>
            </a:endParaRPr>
          </a:p>
        </p:txBody>
      </p:sp>
      <p:sp>
        <p:nvSpPr>
          <p:cNvPr id="17" name="Text 2"/>
          <p:cNvSpPr/>
          <p:nvPr/>
        </p:nvSpPr>
        <p:spPr>
          <a:xfrm>
            <a:off x="1774811" y="5216641"/>
            <a:ext cx="11511926" cy="11169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4800" dirty="0">
                <a:solidFill>
                  <a:srgbClr val="09135A"/>
                </a:solidFill>
                <a:latin typeface="Montserrat Medium" pitchFamily="2" charset="-52"/>
              </a:rPr>
              <a:t>Инфраструктура как код на примере </a:t>
            </a:r>
            <a:r>
              <a:rPr lang="en-US" sz="4800" dirty="0">
                <a:solidFill>
                  <a:srgbClr val="09135A"/>
                </a:solidFill>
                <a:latin typeface="Montserrat Medium" pitchFamily="2" charset="-52"/>
              </a:rPr>
              <a:t>Terraform</a:t>
            </a:r>
            <a:endParaRPr lang="en-US" sz="4800" dirty="0">
              <a:latin typeface="Montserrat Medium" pitchFamily="2" charset="-5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Провайдеры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2060"/>
                </a:solidFill>
              </a:rPr>
              <a:t>Провайдеры (</a:t>
            </a:r>
            <a:r>
              <a:rPr lang="ru-RU" sz="3200" dirty="0" err="1">
                <a:solidFill>
                  <a:srgbClr val="002060"/>
                </a:solidFill>
              </a:rPr>
              <a:t>Providers</a:t>
            </a:r>
            <a:r>
              <a:rPr lang="ru-RU" sz="3200" dirty="0">
                <a:solidFill>
                  <a:srgbClr val="002060"/>
                </a:solidFill>
              </a:rPr>
              <a:t>) являются ключевым элементом в Terraform и представляют собой плагины, которые позволяют управлять ресурсами инфраструктуры различных облачных провайдеров, систем виртуализации или других интегрированных сервисов. </a:t>
            </a:r>
          </a:p>
        </p:txBody>
      </p:sp>
    </p:spTree>
    <p:extLst>
      <p:ext uri="{BB962C8B-B14F-4D97-AF65-F5344CB8AC3E}">
        <p14:creationId xmlns:p14="http://schemas.microsoft.com/office/powerpoint/2010/main" val="1059125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Провайдеры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2060"/>
                </a:solidFill>
              </a:rPr>
              <a:t>Каждый провайдер в Terraform обслуживает определенный сервис или технологию, и Terraform использует провайдеры для взаимодействия со специфичными API и управления ресурсами в соответствии с заданной конфигурацией.</a:t>
            </a:r>
          </a:p>
        </p:txBody>
      </p:sp>
    </p:spTree>
    <p:extLst>
      <p:ext uri="{BB962C8B-B14F-4D97-AF65-F5344CB8AC3E}">
        <p14:creationId xmlns:p14="http://schemas.microsoft.com/office/powerpoint/2010/main" val="1046760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Провайдеры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2687780"/>
            <a:ext cx="13074536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2060"/>
                </a:solidFill>
              </a:rPr>
              <a:t>Примеры провайдеров, поддерживаемых </a:t>
            </a:r>
            <a:r>
              <a:rPr lang="en-US" sz="3200" dirty="0">
                <a:solidFill>
                  <a:srgbClr val="002060"/>
                </a:solidFill>
              </a:rPr>
              <a:t>Terraform: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Yandex Cloud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VK Cloud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2060"/>
                </a:solidFill>
              </a:rPr>
              <a:t>SberCloud</a:t>
            </a:r>
            <a:endParaRPr lang="en-US" sz="3200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AWS: </a:t>
            </a:r>
            <a:r>
              <a:rPr lang="ru-RU" sz="3200" dirty="0">
                <a:solidFill>
                  <a:srgbClr val="002060"/>
                </a:solidFill>
              </a:rPr>
              <a:t>для работы с облачными услугами </a:t>
            </a:r>
            <a:r>
              <a:rPr lang="en-US" sz="3200" dirty="0">
                <a:solidFill>
                  <a:srgbClr val="002060"/>
                </a:solidFill>
              </a:rPr>
              <a:t>Amazon Web Services (EC2, S3, RDS </a:t>
            </a:r>
            <a:r>
              <a:rPr lang="ru-RU" sz="3200" dirty="0">
                <a:solidFill>
                  <a:srgbClr val="002060"/>
                </a:solidFill>
              </a:rPr>
              <a:t>и др.).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Microsoft Azure: </a:t>
            </a:r>
            <a:r>
              <a:rPr lang="ru-RU" sz="3200" dirty="0">
                <a:solidFill>
                  <a:srgbClr val="002060"/>
                </a:solidFill>
              </a:rPr>
              <a:t>для работы с облачными сервисами платформы </a:t>
            </a:r>
            <a:r>
              <a:rPr lang="en-US" sz="3200" dirty="0">
                <a:solidFill>
                  <a:srgbClr val="002060"/>
                </a:solidFill>
              </a:rPr>
              <a:t>Microsoft Azure.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Google Cloud Platform: </a:t>
            </a:r>
            <a:r>
              <a:rPr lang="ru-RU" sz="3200" dirty="0">
                <a:solidFill>
                  <a:srgbClr val="002060"/>
                </a:solidFill>
              </a:rPr>
              <a:t>для работы с облачной платформой </a:t>
            </a:r>
            <a:r>
              <a:rPr lang="en-US" sz="3200" dirty="0">
                <a:solidFill>
                  <a:srgbClr val="002060"/>
                </a:solidFill>
              </a:rPr>
              <a:t>Google Cloud.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VMware: </a:t>
            </a:r>
            <a:r>
              <a:rPr lang="ru-RU" sz="3200" dirty="0">
                <a:solidFill>
                  <a:srgbClr val="002060"/>
                </a:solidFill>
              </a:rPr>
              <a:t>для работы с виртуализацией </a:t>
            </a:r>
            <a:r>
              <a:rPr lang="en-US" sz="3200" dirty="0">
                <a:solidFill>
                  <a:srgbClr val="002060"/>
                </a:solidFill>
              </a:rPr>
              <a:t>VMware vSphere.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Docker: </a:t>
            </a:r>
            <a:r>
              <a:rPr lang="ru-RU" sz="3200" dirty="0">
                <a:solidFill>
                  <a:srgbClr val="002060"/>
                </a:solidFill>
              </a:rPr>
              <a:t>для управления контейнерами с помощью </a:t>
            </a:r>
            <a:r>
              <a:rPr lang="en-US" sz="3200" dirty="0">
                <a:solidFill>
                  <a:srgbClr val="002060"/>
                </a:solidFill>
              </a:rPr>
              <a:t>Docker.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Kubernetes: </a:t>
            </a:r>
            <a:r>
              <a:rPr lang="ru-RU" sz="3200" dirty="0">
                <a:solidFill>
                  <a:srgbClr val="002060"/>
                </a:solidFill>
              </a:rPr>
              <a:t>для управления кластерами </a:t>
            </a:r>
            <a:r>
              <a:rPr lang="en-US" sz="3200" dirty="0">
                <a:solidFill>
                  <a:srgbClr val="002060"/>
                </a:solidFill>
              </a:rPr>
              <a:t>Kubernetes.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GitHub: </a:t>
            </a:r>
            <a:r>
              <a:rPr lang="ru-RU" sz="3200" dirty="0">
                <a:solidFill>
                  <a:srgbClr val="002060"/>
                </a:solidFill>
              </a:rPr>
              <a:t>для работы с репозиториями и настройками </a:t>
            </a:r>
            <a:r>
              <a:rPr lang="en-US" sz="3200" dirty="0">
                <a:solidFill>
                  <a:srgbClr val="002060"/>
                </a:solidFill>
              </a:rPr>
              <a:t>GitHub.</a:t>
            </a:r>
            <a:endParaRPr lang="ru-RU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326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Провайдеры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yandex</a:t>
            </a:r>
            <a:r>
              <a:rPr lang="en-US" sz="3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zone 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"ru-central1-a"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cloud_id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cloud_id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folder_id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folder_id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service_account_key_file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"C:/tf_cloud/authorized_key.json"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3341657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Провайдеры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aws</a:t>
            </a:r>
            <a:r>
              <a:rPr lang="en-US" sz="3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access_key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ваш_ключ_доступа</a:t>
            </a:r>
            <a:r>
              <a:rPr lang="ru-RU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ru-RU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secret_key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ваш_секретный_ключ</a:t>
            </a:r>
            <a:r>
              <a:rPr lang="ru-RU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ru-RU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region     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"us-west-2"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4792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Ресурсы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2060"/>
                </a:solidFill>
              </a:rPr>
              <a:t>Ресурсы (Resources) в Terraform представляют собой инфраструктурные объекты, которые создаются, управляются и уничтожаются с помощью Terraform. Ресурсы представляют собой компоненты инфраструктуры, такие как виртуальные машины, сетевые интерфейсы, базы данных и другие сервисы облачных провайдеров.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765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Ресурсы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2060"/>
                </a:solidFill>
              </a:rPr>
              <a:t>Каждый ресурс в Terraform имеет уникальный идентификатор (</a:t>
            </a:r>
            <a:r>
              <a:rPr lang="ru-RU" sz="3200" dirty="0" err="1">
                <a:solidFill>
                  <a:srgbClr val="002060"/>
                </a:solidFill>
              </a:rPr>
              <a:t>resource</a:t>
            </a:r>
            <a:r>
              <a:rPr lang="ru-RU" sz="3200" dirty="0">
                <a:solidFill>
                  <a:srgbClr val="002060"/>
                </a:solidFill>
              </a:rPr>
              <a:t> ID), который определяется типом ресурса и его уникальными свойствами. Идентификаторы ресурсов используются для ссылки на созданные ресурсы и для управления ими в дальнейшем.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308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Ресурсы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2060"/>
                </a:solidFill>
              </a:rPr>
              <a:t>Ресурсы определяются в </a:t>
            </a:r>
            <a:r>
              <a:rPr lang="ru-RU" sz="3200" dirty="0" err="1">
                <a:solidFill>
                  <a:srgbClr val="002060"/>
                </a:solidFill>
              </a:rPr>
              <a:t>Terraform</a:t>
            </a:r>
            <a:r>
              <a:rPr lang="ru-RU" sz="3200" dirty="0">
                <a:solidFill>
                  <a:srgbClr val="002060"/>
                </a:solidFill>
              </a:rPr>
              <a:t>-конфигурационных файлах, написанных на языке HCL (</a:t>
            </a:r>
            <a:r>
              <a:rPr lang="ru-RU" sz="3200" dirty="0" err="1">
                <a:solidFill>
                  <a:srgbClr val="002060"/>
                </a:solidFill>
              </a:rPr>
              <a:t>HashiCorp</a:t>
            </a:r>
            <a:r>
              <a:rPr lang="ru-RU" sz="3200" dirty="0">
                <a:solidFill>
                  <a:srgbClr val="002060"/>
                </a:solidFill>
              </a:rPr>
              <a:t> Configuration Language). В файле конфигурации вы определяете тип ресурса, его свойства и параметры, такие как имя, регион, размеры и другие.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373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Пример создания ресурса в Terraform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yandex_compute_instance</a:t>
            </a:r>
            <a:r>
              <a:rPr lang="en-US" sz="3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"vm-1"</a:t>
            </a:r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"terraform1"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3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cores  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memory 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3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1902511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Ресурсы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2060"/>
                </a:solidFill>
              </a:rPr>
              <a:t>Ресурсы могут быть взаимосвязаны и образовывать зависимости, что означает, что определенные ресурсы должны быть созданы или настроены, прежде чем можно будет создать другие ресурсы или использовать их. Terraform автоматически управляет порядком создания и настройки ресурсов на основе их зависимостей.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09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Инфраструктура как код на примере 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Terraform</a:t>
            </a:r>
            <a:endParaRPr lang="en-US" sz="2600" dirty="0">
              <a:latin typeface="Montserrat Medium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Основы </a:t>
            </a:r>
            <a:r>
              <a:rPr lang="en-US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Terraform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Синтаксис </a:t>
            </a:r>
            <a:r>
              <a:rPr lang="en-US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HCL</a:t>
            </a:r>
            <a:endParaRPr lang="en-US" sz="3200" dirty="0">
              <a:solidFill>
                <a:srgbClr val="002060"/>
              </a:solidFill>
              <a:latin typeface="Montserrat" panose="00000500000000000000" pitchFamily="2" charset="-5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Модули в </a:t>
            </a:r>
            <a:r>
              <a:rPr lang="en-US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Terraform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Работа с состоянием</a:t>
            </a:r>
            <a:endParaRPr lang="ru-RU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581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Типичные ресурсы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2060"/>
                </a:solidFill>
              </a:rPr>
              <a:t>Виртуальные машины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2060"/>
                </a:solidFill>
              </a:rPr>
              <a:t>Подсети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2060"/>
                </a:solidFill>
              </a:rPr>
              <a:t>Виртуальные диски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2060"/>
                </a:solidFill>
              </a:rPr>
              <a:t>Базы данных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2060"/>
                </a:solidFill>
              </a:rPr>
              <a:t>Хранилища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2060"/>
                </a:solidFill>
              </a:rPr>
              <a:t>Балансировщики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2060"/>
                </a:solidFill>
              </a:rPr>
              <a:t>И пр.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88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C</a:t>
            </a:r>
            <a:r>
              <a:rPr lang="ru-RU" sz="2600" dirty="0" err="1">
                <a:solidFill>
                  <a:srgbClr val="09135A"/>
                </a:solidFill>
                <a:latin typeface="Montserrat Medium" pitchFamily="2" charset="-52"/>
              </a:rPr>
              <a:t>ompute_instance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 в Яндекс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.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Облако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>
                <a:solidFill>
                  <a:srgbClr val="002060"/>
                </a:solidFill>
              </a:rPr>
              <a:t>Compute_instance</a:t>
            </a:r>
            <a:r>
              <a:rPr lang="ru-RU" sz="3200" dirty="0">
                <a:solidFill>
                  <a:srgbClr val="002060"/>
                </a:solidFill>
              </a:rPr>
              <a:t> - это услуга по предоставлению вычислительных ресурсов в облаке Яндекс. Это означает, что вы можете арендовать виртуальный сервер или виртуальную машину (VM) в облачной инфраструктуре Яндекса. </a:t>
            </a:r>
            <a:r>
              <a:rPr lang="ru-RU" sz="3200" dirty="0" err="1">
                <a:solidFill>
                  <a:srgbClr val="002060"/>
                </a:solidFill>
              </a:rPr>
              <a:t>Compute_instance</a:t>
            </a:r>
            <a:r>
              <a:rPr lang="ru-RU" sz="3200" dirty="0">
                <a:solidFill>
                  <a:srgbClr val="002060"/>
                </a:solidFill>
              </a:rPr>
              <a:t> позволяет вам использовать различные конфигурации, такие как выбор операционной системы, объема оперативной памяти, процессора, объема диска и других параметров, чтобы настроить сервер в соответствии с вашими требованиями.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794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 Bucket  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в Яндекс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.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Облако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>
                <a:solidFill>
                  <a:srgbClr val="002060"/>
                </a:solidFill>
              </a:rPr>
              <a:t>Bucket</a:t>
            </a:r>
            <a:r>
              <a:rPr lang="ru-RU" sz="3200" dirty="0">
                <a:solidFill>
                  <a:srgbClr val="002060"/>
                </a:solidFill>
              </a:rPr>
              <a:t> - это контейнер в облачном сервисе, например, </a:t>
            </a:r>
            <a:r>
              <a:rPr lang="ru-RU" sz="3200" dirty="0" err="1">
                <a:solidFill>
                  <a:srgbClr val="002060"/>
                </a:solidFill>
              </a:rPr>
              <a:t>Яндекс.Облаке</a:t>
            </a:r>
            <a:r>
              <a:rPr lang="ru-RU" sz="3200" dirty="0">
                <a:solidFill>
                  <a:srgbClr val="002060"/>
                </a:solidFill>
              </a:rPr>
              <a:t>, который используется для хранения данных. Вы можете загрузить данные в </a:t>
            </a:r>
            <a:r>
              <a:rPr lang="ru-RU" sz="3200" dirty="0" err="1">
                <a:solidFill>
                  <a:srgbClr val="002060"/>
                </a:solidFill>
              </a:rPr>
              <a:t>bucket</a:t>
            </a:r>
            <a:r>
              <a:rPr lang="ru-RU" sz="3200" dirty="0">
                <a:solidFill>
                  <a:srgbClr val="002060"/>
                </a:solidFill>
              </a:rPr>
              <a:t>, а затем получить к ним доступ или обработать их. </a:t>
            </a:r>
            <a:r>
              <a:rPr lang="ru-RU" sz="3200" dirty="0" err="1">
                <a:solidFill>
                  <a:srgbClr val="002060"/>
                </a:solidFill>
              </a:rPr>
              <a:t>Bucket</a:t>
            </a:r>
            <a:r>
              <a:rPr lang="ru-RU" sz="3200" dirty="0">
                <a:solidFill>
                  <a:srgbClr val="002060"/>
                </a:solidFill>
              </a:rPr>
              <a:t> может быть публичным или приватным, и у него могут быть разные уровни доступа для обеспечения безопасности.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018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 </a:t>
            </a:r>
            <a:r>
              <a:rPr lang="en-US" sz="2600" dirty="0" err="1">
                <a:solidFill>
                  <a:srgbClr val="09135A"/>
                </a:solidFill>
                <a:latin typeface="Montserrat Medium" pitchFamily="2" charset="-52"/>
              </a:rPr>
              <a:t>Security_group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  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в Яндекс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.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Облако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2060"/>
                </a:solidFill>
              </a:rPr>
              <a:t>Security </a:t>
            </a:r>
            <a:r>
              <a:rPr lang="ru-RU" sz="3200" dirty="0" err="1">
                <a:solidFill>
                  <a:srgbClr val="002060"/>
                </a:solidFill>
              </a:rPr>
              <a:t>group</a:t>
            </a:r>
            <a:r>
              <a:rPr lang="ru-RU" sz="3200" dirty="0">
                <a:solidFill>
                  <a:srgbClr val="002060"/>
                </a:solidFill>
              </a:rPr>
              <a:t> - это группа безопасности, которая используется для управления доступом к ресурсам в облачной инфраструктуре, такой как </a:t>
            </a:r>
            <a:r>
              <a:rPr lang="ru-RU" sz="3200" dirty="0" err="1">
                <a:solidFill>
                  <a:srgbClr val="002060"/>
                </a:solidFill>
              </a:rPr>
              <a:t>Яндекс.Облако</a:t>
            </a:r>
            <a:r>
              <a:rPr lang="ru-RU" sz="3200" dirty="0">
                <a:solidFill>
                  <a:srgbClr val="002060"/>
                </a:solidFill>
              </a:rPr>
              <a:t>. Security </a:t>
            </a:r>
            <a:r>
              <a:rPr lang="ru-RU" sz="3200" dirty="0" err="1">
                <a:solidFill>
                  <a:srgbClr val="002060"/>
                </a:solidFill>
              </a:rPr>
              <a:t>group</a:t>
            </a:r>
            <a:r>
              <a:rPr lang="ru-RU" sz="3200" dirty="0">
                <a:solidFill>
                  <a:srgbClr val="002060"/>
                </a:solidFill>
              </a:rPr>
              <a:t> позволяет настроить правила доступа к виртуальным машинам, серверам или другим ресурсам, определяя, какие IP-адреса и порты могут иметь доступ к ресурсам. Это помогает обеспечить безопасность и контролировать доступ к вашим ресурсам в облаке.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97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 </a:t>
            </a:r>
            <a:r>
              <a:rPr lang="en-US" sz="2600" dirty="0" err="1">
                <a:solidFill>
                  <a:srgbClr val="09135A"/>
                </a:solidFill>
                <a:latin typeface="Montserrat Medium" pitchFamily="2" charset="-52"/>
              </a:rPr>
              <a:t>Security_group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  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в Яндекс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.</a:t>
            </a: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Облако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002060"/>
                </a:solidFill>
              </a:rPr>
              <a:t>Группа безопасности по умолчанию (</a:t>
            </a:r>
            <a:r>
              <a:rPr lang="ru-RU" sz="3200" dirty="0" err="1">
                <a:solidFill>
                  <a:srgbClr val="002060"/>
                </a:solidFill>
              </a:rPr>
              <a:t>Default</a:t>
            </a:r>
            <a:r>
              <a:rPr lang="ru-RU" sz="3200" dirty="0">
                <a:solidFill>
                  <a:srgbClr val="002060"/>
                </a:solidFill>
              </a:rPr>
              <a:t> Security Group, DSG) создается автоматически при создании новой облачной сети. Группа безопасности по умолчанию обладает следующими свойствами: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2060"/>
                </a:solidFill>
              </a:rPr>
              <a:t>В новой сети будет разрешать весь сетевой трафик в обоих направлениях — исходящий (</a:t>
            </a:r>
            <a:r>
              <a:rPr lang="ru-RU" sz="3200" dirty="0" err="1">
                <a:solidFill>
                  <a:srgbClr val="002060"/>
                </a:solidFill>
              </a:rPr>
              <a:t>egress</a:t>
            </a:r>
            <a:r>
              <a:rPr lang="ru-RU" sz="3200" dirty="0">
                <a:solidFill>
                  <a:srgbClr val="002060"/>
                </a:solidFill>
              </a:rPr>
              <a:t>) и входящий (</a:t>
            </a:r>
            <a:r>
              <a:rPr lang="ru-RU" sz="3200" dirty="0" err="1">
                <a:solidFill>
                  <a:srgbClr val="002060"/>
                </a:solidFill>
              </a:rPr>
              <a:t>ingress</a:t>
            </a:r>
            <a:r>
              <a:rPr lang="ru-RU" sz="3200" dirty="0">
                <a:solidFill>
                  <a:srgbClr val="002060"/>
                </a:solidFill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2060"/>
                </a:solidFill>
              </a:rPr>
              <a:t>Действует для трафика, проходящего через все подсети в сети, где она создана.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2060"/>
                </a:solidFill>
              </a:rPr>
              <a:t>Работает лишь в том случае, если на объект еще явно не назначена группа безопасности.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2060"/>
                </a:solidFill>
              </a:rPr>
              <a:t>Ее невозможно удалить, она автоматически удаляется вместе с удалением сети.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113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Синтаксис 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HCL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HCL (</a:t>
            </a:r>
            <a:r>
              <a:rPr lang="ru-RU" sz="3200" b="0" i="0" dirty="0" err="1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Hashicorp</a:t>
            </a: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 Configuration Language) - это язык конфигурации, разработанный компанией </a:t>
            </a:r>
            <a:r>
              <a:rPr lang="ru-RU" sz="3200" b="0" i="0" dirty="0" err="1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Hashicorp</a:t>
            </a: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 для управления конфигурациями различных продуктов этой компании. Он используется для настройки и управления различными продуктами </a:t>
            </a:r>
            <a:r>
              <a:rPr lang="ru-RU" sz="3200" b="0" i="0" dirty="0" err="1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Hashicorp</a:t>
            </a: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, такими как Terraform, </a:t>
            </a:r>
            <a:r>
              <a:rPr lang="ru-RU" sz="3200" b="0" i="0" dirty="0" err="1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Vault</a:t>
            </a: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, </a:t>
            </a:r>
            <a:r>
              <a:rPr lang="ru-RU" sz="3200" b="0" i="0" dirty="0" err="1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Consul</a:t>
            </a: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, </a:t>
            </a:r>
            <a:r>
              <a:rPr lang="ru-RU" sz="3200" b="0" i="0" dirty="0" err="1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and</a:t>
            </a: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sz="3200" b="0" i="0" dirty="0" err="1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Nomad</a:t>
            </a: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.</a:t>
            </a:r>
            <a:endParaRPr lang="ru-RU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96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Синтаксис 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HCL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HCL является языком с декларативным синтаксисом, который позволяет пользователям определять конфигурации в текстовом формате. Он основан на языке программирования Go и предоставляет набор встроенных функций и операторов для обработки данных.</a:t>
            </a:r>
            <a:endParaRPr lang="ru-RU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888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Особенности языка 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HCL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Декларативный синтаксис: HCL позволяет пользователям описывать конфигурации без указания конкретного порядка или структуры. Это делает его простым для понимания и использования.</a:t>
            </a:r>
            <a:endParaRPr lang="ru-RU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817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Особенности языка 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HCL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Декларативный синтаксис: HCL позволяет пользователям описывать конфигурации без указания конкретного порядка или структуры. Это делает его простым для понимания и использования.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2060"/>
                </a:solidFill>
                <a:latin typeface="Montserrat" panose="00000500000000000000" pitchFamily="2" charset="-52"/>
              </a:rPr>
              <a:t>Встроенные функции и операторы: HCL предоставляет множество встроенных функций и операторов, которые упрощают обработку данных и выполнение сложных операций.</a:t>
            </a:r>
          </a:p>
        </p:txBody>
      </p:sp>
    </p:spTree>
    <p:extLst>
      <p:ext uri="{BB962C8B-B14F-4D97-AF65-F5344CB8AC3E}">
        <p14:creationId xmlns:p14="http://schemas.microsoft.com/office/powerpoint/2010/main" val="50854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Особенности языка 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HCL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Поддержка различных типов данных: HCL поддерживает различные типы данных, такие как строки, числа, массивы, словари и другие. Это позволяет пользователям создавать сложные и гибкие конфигурации.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2060"/>
                </a:solidFill>
                <a:latin typeface="Montserrat" panose="00000500000000000000" pitchFamily="2" charset="-52"/>
              </a:rPr>
              <a:t>Совместимость с другими языками программирования: HCL совместим с другими языками программирования, такими как Go, JavaScript и Python. Это позволяет разработчикам использовать HCL для создания кросс-платформенных приложений.</a:t>
            </a:r>
          </a:p>
        </p:txBody>
      </p:sp>
    </p:spTree>
    <p:extLst>
      <p:ext uri="{BB962C8B-B14F-4D97-AF65-F5344CB8AC3E}">
        <p14:creationId xmlns:p14="http://schemas.microsoft.com/office/powerpoint/2010/main" val="331636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Инфраструктура как код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Инфраструктура как код (Infrastructure </a:t>
            </a:r>
            <a:r>
              <a:rPr lang="ru-RU" sz="3200" b="0" i="0" dirty="0" err="1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as</a:t>
            </a: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 Code, </a:t>
            </a:r>
            <a:r>
              <a:rPr lang="ru-RU" sz="3200" b="0" i="0" dirty="0" err="1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IaC</a:t>
            </a: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) - это концепция и методология, которые позволяют управлять инфраструктурой компьютерных систем, используя программный код и автоматизацию. Вместо ручного создания и настройки инфраструктуры вручную, инфраструктура как код позволяет определить и управлять инфраструктурой с помощью конфигурационного кода.</a:t>
            </a:r>
            <a:endParaRPr lang="ru-RU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435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Особенности языка 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HCL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HCL является мощным инструментом для управления конфигурациями и создания надежных и безопасных приложений. Он широко используется в индустрии DevOps и позволяет разработчикам создавать гибкие и масштабируемые решения.</a:t>
            </a:r>
            <a:endParaRPr lang="ru-RU" sz="3200" dirty="0">
              <a:solidFill>
                <a:srgbClr val="002060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303304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Модули в 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Terraform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Terraform модули - это файлы, которые содержат конфигурацию Terraform и могут быть объединены для создания более сложных инфраструктурных решений. Они позволяют разработчикам разбивать сложные задачи на более мелкие и управляемые части, а также повторно использовать код и конфигурации.</a:t>
            </a:r>
            <a:endParaRPr lang="ru-RU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6757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Модули в 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Terraform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Модули Terraform можно создавать с использованием языка программирования HCL (</a:t>
            </a:r>
            <a:r>
              <a:rPr lang="ru-RU" sz="3200" b="0" i="0" dirty="0" err="1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HashiCorp</a:t>
            </a: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 Configuration Language), который является собственным языком Terraform. HCL - это декларативный язык, который позволяет описывать инфраструктуру в текстовом виде, вместо того чтобы писать код.</a:t>
            </a:r>
            <a:endParaRPr lang="ru-RU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126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Модули в 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Terraform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Terraform модули могут быть опубликованы в реестре модулей, таком как Terraform </a:t>
            </a:r>
            <a:r>
              <a:rPr lang="ru-RU" sz="3200" b="0" i="0" dirty="0" err="1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Registry</a:t>
            </a: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 или Terraform </a:t>
            </a:r>
            <a:r>
              <a:rPr lang="ru-RU" sz="3200" b="0" i="0" dirty="0" err="1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Module</a:t>
            </a: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sz="3200" b="0" i="0" dirty="0" err="1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Marketplace</a:t>
            </a: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, где другие разработчики могут их найти и использовать в своих проектах. Кроме того, модули могут быть интегрированы с системами управления версиями, такими как </a:t>
            </a:r>
            <a:r>
              <a:rPr lang="ru-RU" sz="3200" b="0" i="0" dirty="0" err="1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Git</a:t>
            </a: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, для обеспечения контроля версий и возможности совместной работы.</a:t>
            </a:r>
            <a:endParaRPr lang="ru-RU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733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Модули в </a:t>
            </a:r>
            <a:r>
              <a:rPr lang="en-US" sz="2600" dirty="0">
                <a:solidFill>
                  <a:srgbClr val="09135A"/>
                </a:solidFill>
                <a:latin typeface="Montserrat Medium" pitchFamily="2" charset="-52"/>
              </a:rPr>
              <a:t>Terraform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Одним из преимуществ использования Terraform модулей является возможность повторного использования кода и конфигураций. Это снижает риск ошибок, упрощает процесс разработки и улучшает качество кода. Кроме того, Terraform модули позволяют разработчикам сосредоточиться на конкретной задаче, а не на всей инфраструктуре в целом.</a:t>
            </a:r>
            <a:endParaRPr lang="ru-RU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792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Работа с состоянием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Terraform поддерживает несколько способов работы с состояниями, включая файлы и удаленные системы хранения. Файлы состояний используются для сохранения состояния Terraform между сеансами и для восстановления состояния при повторном запуске Terraform. Файлы состояний могут храниться в локальной файловой системе, в системе управления версиями или в облаке.</a:t>
            </a:r>
            <a:endParaRPr lang="ru-RU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7205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Работа с состоянием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Удаленные системы хранения состояний позволяют хранить состояния Terraform в облачных хранилищах, таких как Amazon S3, Google </a:t>
            </a:r>
            <a:r>
              <a:rPr lang="ru-RU" sz="3200" b="0" i="0" dirty="0" err="1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Cloud</a:t>
            </a: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 Storage или Microsoft </a:t>
            </a:r>
            <a:r>
              <a:rPr lang="ru-RU" sz="3200" b="0" i="0" dirty="0" err="1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Azure</a:t>
            </a: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 Storage. Это обеспечивает безопасность и доступность состояний даже при сбоях локальной системы.</a:t>
            </a:r>
            <a:endParaRPr lang="ru-RU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9820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Работа с состоянием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Для управления состояниями Terraform предоставляет несколько команд, таких как “</a:t>
            </a:r>
            <a:r>
              <a:rPr lang="ru-RU" sz="3200" b="0" i="0" dirty="0" err="1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terraform</a:t>
            </a: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sz="3200" b="0" i="0" dirty="0" err="1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plan</a:t>
            </a: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”, “</a:t>
            </a:r>
            <a:r>
              <a:rPr lang="ru-RU" sz="3200" b="0" i="0" dirty="0" err="1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terraform</a:t>
            </a: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sz="3200" b="0" i="0" dirty="0" err="1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apply</a:t>
            </a: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” и “</a:t>
            </a:r>
            <a:r>
              <a:rPr lang="ru-RU" sz="3200" b="0" i="0" dirty="0" err="1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terraform</a:t>
            </a: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sz="3200" b="0" i="0" dirty="0" err="1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destroy</a:t>
            </a: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”. Эти команды позволяют просматривать изменения, которые будут внесены в инфраструктуру, применять изменения и удалять ресурсы.</a:t>
            </a:r>
            <a:endParaRPr lang="ru-RU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9473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1867989" y="7235574"/>
            <a:ext cx="1749330" cy="467266"/>
          </a:xfrm>
          <a:prstGeom prst="roundRect">
            <a:avLst/>
          </a:prstGeom>
          <a:solidFill>
            <a:srgbClr val="2935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/>
          <p:cNvGrpSpPr/>
          <p:nvPr/>
        </p:nvGrpSpPr>
        <p:grpSpPr>
          <a:xfrm>
            <a:off x="15701554" y="8098971"/>
            <a:ext cx="2586446" cy="2188030"/>
            <a:chOff x="13463736" y="7855893"/>
            <a:chExt cx="2913312" cy="2431108"/>
          </a:xfrm>
        </p:grpSpPr>
        <p:pic>
          <p:nvPicPr>
            <p:cNvPr id="10" name="Image 6" descr="preencoded.png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3955984" y="7855893"/>
              <a:ext cx="2421064" cy="2431107"/>
            </a:xfrm>
            <a:prstGeom prst="rect">
              <a:avLst/>
            </a:prstGeom>
          </p:spPr>
        </p:pic>
        <p:pic>
          <p:nvPicPr>
            <p:cNvPr id="11" name="Image 7" descr="preencoded.png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3463736" y="9292457"/>
              <a:ext cx="1466701" cy="994544"/>
            </a:xfrm>
            <a:prstGeom prst="rect">
              <a:avLst/>
            </a:prstGeom>
          </p:spPr>
        </p:pic>
        <p:pic>
          <p:nvPicPr>
            <p:cNvPr id="12" name="Image 8" descr="preencoded.png"/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14930438" y="8709794"/>
              <a:ext cx="1084957" cy="1316013"/>
            </a:xfrm>
            <a:prstGeom prst="rect">
              <a:avLst/>
            </a:prstGeom>
          </p:spPr>
        </p:pic>
      </p:grpSp>
      <p:pic>
        <p:nvPicPr>
          <p:cNvPr id="18" name="Рисунок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72" y="7916252"/>
            <a:ext cx="2348625" cy="2133483"/>
          </a:xfrm>
          <a:prstGeom prst="rect">
            <a:avLst/>
          </a:prstGeom>
        </p:spPr>
      </p:pic>
      <p:sp>
        <p:nvSpPr>
          <p:cNvPr id="19" name="Text 1"/>
          <p:cNvSpPr/>
          <p:nvPr/>
        </p:nvSpPr>
        <p:spPr>
          <a:xfrm>
            <a:off x="527057" y="4436254"/>
            <a:ext cx="7274610" cy="6196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3600" dirty="0">
                <a:solidFill>
                  <a:srgbClr val="000000"/>
                </a:solidFill>
                <a:latin typeface="Montserrat Regular" pitchFamily="2" charset="-52"/>
                <a:cs typeface="Calibri Light" panose="020F0302020204030204" pitchFamily="34" charset="0"/>
              </a:rPr>
              <a:t>И будем ждать новых встреч!</a:t>
            </a:r>
            <a:endParaRPr lang="en-US" sz="3600" dirty="0">
              <a:latin typeface="Montserrat Regular" pitchFamily="2" charset="-52"/>
              <a:cs typeface="Calibri Light" panose="020F0302020204030204" pitchFamily="34" charset="0"/>
            </a:endParaRPr>
          </a:p>
        </p:txBody>
      </p:sp>
      <p:sp>
        <p:nvSpPr>
          <p:cNvPr id="20" name="Text 1"/>
          <p:cNvSpPr/>
          <p:nvPr/>
        </p:nvSpPr>
        <p:spPr>
          <a:xfrm>
            <a:off x="2012448" y="7288418"/>
            <a:ext cx="1604871" cy="4672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2400" dirty="0">
                <a:solidFill>
                  <a:schemeClr val="bg1"/>
                </a:solidFill>
                <a:latin typeface="Montserrat Regular" pitchFamily="2" charset="-52"/>
              </a:rPr>
              <a:t>Наш сайт</a:t>
            </a:r>
            <a:endParaRPr lang="en-US" sz="2400" dirty="0">
              <a:solidFill>
                <a:schemeClr val="bg1"/>
              </a:solidFill>
              <a:latin typeface="Montserrat Regular" pitchFamily="2" charset="-52"/>
            </a:endParaRPr>
          </a:p>
        </p:txBody>
      </p:sp>
      <p:sp>
        <p:nvSpPr>
          <p:cNvPr id="8" name="Text 1"/>
          <p:cNvSpPr/>
          <p:nvPr/>
        </p:nvSpPr>
        <p:spPr>
          <a:xfrm>
            <a:off x="536978" y="2105132"/>
            <a:ext cx="10736266" cy="865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sz="3600" dirty="0">
              <a:latin typeface="+mj-lt"/>
            </a:endParaRPr>
          </a:p>
        </p:txBody>
      </p:sp>
      <p:sp>
        <p:nvSpPr>
          <p:cNvPr id="22" name="Text 1"/>
          <p:cNvSpPr/>
          <p:nvPr/>
        </p:nvSpPr>
        <p:spPr>
          <a:xfrm>
            <a:off x="527057" y="3144208"/>
            <a:ext cx="11874137" cy="18459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3600" dirty="0">
                <a:solidFill>
                  <a:srgbClr val="000000"/>
                </a:solidFill>
                <a:latin typeface="Montserrat Regular" pitchFamily="2" charset="-52"/>
                <a:cs typeface="Calibri Light" panose="020F0302020204030204" pitchFamily="34" charset="0"/>
              </a:rPr>
              <a:t>Желаем успешно применить полученные знания на практике!</a:t>
            </a:r>
            <a:endParaRPr lang="en-US" sz="3600" dirty="0">
              <a:latin typeface="Montserrat Regular" pitchFamily="2" charset="-52"/>
              <a:cs typeface="Calibri Light" panose="020F0302020204030204" pitchFamily="34" charset="0"/>
            </a:endParaRPr>
          </a:p>
        </p:txBody>
      </p:sp>
      <p:grpSp>
        <p:nvGrpSpPr>
          <p:cNvPr id="23" name="Группа 22"/>
          <p:cNvGrpSpPr/>
          <p:nvPr/>
        </p:nvGrpSpPr>
        <p:grpSpPr>
          <a:xfrm>
            <a:off x="0" y="1055601"/>
            <a:ext cx="16615954" cy="1378827"/>
            <a:chOff x="1910954" y="991195"/>
            <a:chExt cx="15201900" cy="1378827"/>
          </a:xfrm>
        </p:grpSpPr>
        <p:pic>
          <p:nvPicPr>
            <p:cNvPr id="24" name="Image 5" descr="preencoded.png"/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1910954" y="991195"/>
              <a:ext cx="14782800" cy="1378827"/>
            </a:xfrm>
            <a:prstGeom prst="rect">
              <a:avLst/>
            </a:prstGeom>
          </p:spPr>
        </p:pic>
        <p:sp>
          <p:nvSpPr>
            <p:cNvPr id="25" name="Text 0"/>
            <p:cNvSpPr/>
            <p:nvPr/>
          </p:nvSpPr>
          <p:spPr>
            <a:xfrm>
              <a:off x="2393157" y="1273751"/>
              <a:ext cx="14719697" cy="73335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5774"/>
                </a:lnSpc>
              </a:pPr>
              <a:r>
                <a:rPr lang="ru-RU" sz="3600" dirty="0">
                  <a:solidFill>
                    <a:srgbClr val="FBFBFB"/>
                  </a:solidFill>
                  <a:latin typeface="Montserrat SemiBold" pitchFamily="2" charset="-52"/>
                  <a:ea typeface="Montserrat Medium" pitchFamily="34" charset="-122"/>
                  <a:cs typeface="Montserrat Medium" pitchFamily="34" charset="-120"/>
                </a:rPr>
                <a:t>Спасибо, что выбрали обучение в УЦ </a:t>
              </a:r>
              <a:r>
                <a:rPr lang="ru-RU" sz="3600" dirty="0" err="1">
                  <a:solidFill>
                    <a:srgbClr val="FBFBFB"/>
                  </a:solidFill>
                  <a:latin typeface="Montserrat SemiBold" pitchFamily="2" charset="-52"/>
                  <a:ea typeface="Montserrat Medium" pitchFamily="34" charset="-122"/>
                  <a:cs typeface="Montserrat Medium" pitchFamily="34" charset="-120"/>
                </a:rPr>
                <a:t>АйТи</a:t>
              </a:r>
              <a:r>
                <a:rPr lang="ru-RU" sz="3600" dirty="0">
                  <a:solidFill>
                    <a:srgbClr val="FBFBFB"/>
                  </a:solidFill>
                  <a:latin typeface="Montserrat SemiBold" pitchFamily="2" charset="-52"/>
                  <a:ea typeface="Montserrat Medium" pitchFamily="34" charset="-122"/>
                  <a:cs typeface="Montserrat Medium" pitchFamily="34" charset="-120"/>
                </a:rPr>
                <a:t> Клауд!</a:t>
              </a:r>
            </a:p>
          </p:txBody>
        </p:sp>
      </p:grpSp>
      <p:sp>
        <p:nvSpPr>
          <p:cNvPr id="21" name="Text 1"/>
          <p:cNvSpPr/>
          <p:nvPr/>
        </p:nvSpPr>
        <p:spPr>
          <a:xfrm>
            <a:off x="707255" y="6118891"/>
            <a:ext cx="4962026" cy="6297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sz="2400" dirty="0">
              <a:latin typeface="Montserrat Regular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463" y="6947601"/>
            <a:ext cx="808083" cy="80808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717" y="7004227"/>
            <a:ext cx="698613" cy="69861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723142" y="7922245"/>
            <a:ext cx="2133473" cy="207632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93818" y="8026616"/>
            <a:ext cx="2155371" cy="2025306"/>
          </a:xfrm>
          <a:prstGeom prst="rect">
            <a:avLst/>
          </a:prstGeom>
        </p:spPr>
      </p:pic>
      <p:sp>
        <p:nvSpPr>
          <p:cNvPr id="27" name="Text 1"/>
          <p:cNvSpPr/>
          <p:nvPr/>
        </p:nvSpPr>
        <p:spPr>
          <a:xfrm>
            <a:off x="536978" y="5579097"/>
            <a:ext cx="7274610" cy="6196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3600" dirty="0">
                <a:latin typeface="Montserrat Regular" pitchFamily="2" charset="-52"/>
                <a:cs typeface="Calibri Light" panose="020F0302020204030204" pitchFamily="34" charset="0"/>
              </a:rPr>
              <a:t>Связаться с преподавателем</a:t>
            </a:r>
            <a:endParaRPr lang="en-US" sz="3600" dirty="0">
              <a:latin typeface="Montserrat Regular" pitchFamily="2" charset="-52"/>
              <a:cs typeface="Calibri Light" panose="020F0302020204030204" pitchFamily="34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flipV="1">
            <a:off x="7811588" y="5992590"/>
            <a:ext cx="3971109" cy="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Основные принципы и преимущества инфраструктуры как код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Декларативное описание: Вместо императивных команд, инфраструктура как код позволяет описывать желаемое состояние инфраструктуры. Через конфигурационный код вы определяете, какая инфраструктура должна быть создана и настроена. Это позволяет повысить понятность, легкость поддержки и масштабируемость конфигурации, а также обеспечивает единообразие и повторяемость процесса развертывания.</a:t>
            </a:r>
            <a:endParaRPr lang="ru-RU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85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Основные принципы и преимущества инфраструктуры как код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Управление версиями: Конфигурационный код инфраструктуры может храниться в системе контроля версий, такой как </a:t>
            </a:r>
            <a:r>
              <a:rPr lang="ru-RU" sz="3200" b="0" i="0" dirty="0" err="1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Git</a:t>
            </a: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. Это позволяет отслеживать историю изменений, возвращаться к предыдущим или исправлять ошибки, а также вести коллаборацию с другими участниками команды. Управление версиями обеспечивает прозрачность, гибкость и безопасность при внесении изменений в инфраструктуру.</a:t>
            </a:r>
            <a:endParaRPr lang="ru-RU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601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Основные принципы и преимущества инфраструктуры как код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Автоматизация: Используя инфраструктуру как код, вы можете автоматизировать процесс развертывания и управления инфраструктурой. Многие инструменты и платформы, такие как Terraform, </a:t>
            </a:r>
            <a:r>
              <a:rPr lang="ru-RU" sz="3200" b="0" i="0" dirty="0" err="1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Ansible</a:t>
            </a: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, </a:t>
            </a:r>
            <a:r>
              <a:rPr lang="ru-RU" sz="3200" b="0" i="0" dirty="0" err="1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Puppet</a:t>
            </a: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 и </a:t>
            </a:r>
            <a:r>
              <a:rPr lang="ru-RU" sz="3200" b="0" i="0" dirty="0" err="1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Chef</a:t>
            </a: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, позволяют автоматизировать создание и настройку серверов, сетей, баз данных и других элементов инфраструктуры. Это позволяет ускорить процесс развертывания, повысить надежность и уменьшить вероятность ошибок, а также уменьшить необходимость вручную вмешиваться в процесс.</a:t>
            </a:r>
            <a:endParaRPr lang="ru-RU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20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Основные принципы и преимущества инфраструктуры как код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Использование систем контейнеризации: Инфраструктура как код, в сочетании с контейнеризацией, такой как </a:t>
            </a:r>
            <a:r>
              <a:rPr lang="ru-RU" sz="3200" b="0" i="0" dirty="0" err="1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Docker</a:t>
            </a: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 или </a:t>
            </a:r>
            <a:r>
              <a:rPr lang="ru-RU" sz="3200" b="0" i="0" dirty="0" err="1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Kubernetes</a:t>
            </a:r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, позволяет создавать и управлять репрезентативными изолированными средами. Контейнеризация позволяет упаковывать приложения и их зависимости в стандартизированные модули, которые могут быть запущены на различных системах без необходимости в подробной настройке на каждом шаге.</a:t>
            </a:r>
            <a:endParaRPr lang="ru-RU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97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181622"/>
            <a:ext cx="12174583" cy="1056090"/>
          </a:xfrm>
          <a:prstGeom prst="rect">
            <a:avLst/>
          </a:prstGeom>
        </p:spPr>
      </p:pic>
      <p:sp>
        <p:nvSpPr>
          <p:cNvPr id="17" name="Text 2"/>
          <p:cNvSpPr/>
          <p:nvPr/>
        </p:nvSpPr>
        <p:spPr>
          <a:xfrm>
            <a:off x="466714" y="1342991"/>
            <a:ext cx="11511926" cy="733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774"/>
              </a:lnSpc>
            </a:pPr>
            <a:r>
              <a:rPr lang="ru-RU" sz="2600" dirty="0">
                <a:solidFill>
                  <a:srgbClr val="09135A"/>
                </a:solidFill>
                <a:latin typeface="Montserrat Medium" pitchFamily="2" charset="-52"/>
              </a:rPr>
              <a:t>Основные принципы и преимущества инфраструктуры как код</a:t>
            </a:r>
            <a:endParaRPr lang="en-US" sz="2600" dirty="0">
              <a:solidFill>
                <a:srgbClr val="09135A"/>
              </a:solidFill>
              <a:latin typeface="Montserrat Medium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B28FB-6E75-4CE4-983B-10A7B5A271AD}"/>
              </a:ext>
            </a:extLst>
          </p:cNvPr>
          <p:cNvSpPr txBox="1"/>
          <p:nvPr/>
        </p:nvSpPr>
        <p:spPr>
          <a:xfrm flipH="1">
            <a:off x="1722118" y="3255817"/>
            <a:ext cx="130745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0" i="0" dirty="0">
                <a:solidFill>
                  <a:srgbClr val="002060"/>
                </a:solidFill>
                <a:effectLst/>
                <a:latin typeface="Montserrat" panose="00000500000000000000" pitchFamily="2" charset="-52"/>
              </a:rPr>
              <a:t>Инфраструктура как код содействует автоматизации и стандартизации процессов управления инфраструктурой, предоставляет больше гибкости, упрощает масштабирование и позволяет быстро внедрять изменения. Она также способствует более эффективному сотрудничеству между командами разработчиков и операционных инженеров, уменьшая разрыв между разработкой и внедрением изменений в производственную среду.</a:t>
            </a:r>
            <a:endParaRPr lang="ru-RU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02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4711</TotalTime>
  <Words>2247</Words>
  <Application>Microsoft Office PowerPoint</Application>
  <PresentationFormat>Произвольный</PresentationFormat>
  <Paragraphs>191</Paragraphs>
  <Slides>48</Slides>
  <Notes>47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Montserrat</vt:lpstr>
      <vt:lpstr>Montserrat Medium</vt:lpstr>
      <vt:lpstr>Montserrat Regular</vt:lpstr>
      <vt:lpstr>Montserrat SemiBold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Иван Климарев</cp:lastModifiedBy>
  <cp:revision>37</cp:revision>
  <dcterms:created xsi:type="dcterms:W3CDTF">2023-06-15T12:18:36Z</dcterms:created>
  <dcterms:modified xsi:type="dcterms:W3CDTF">2023-10-12T03:28:05Z</dcterms:modified>
</cp:coreProperties>
</file>